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BB7011-5473-4302-BA7A-A0F2461457E2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9D52A6-98F4-4020-A7A5-2F9492D63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“good” and “bad” it’s not that this word is ambiguous, but it is generally not used in Biology</a:t>
            </a:r>
          </a:p>
          <a:p>
            <a:r>
              <a:rPr lang="en-US" dirty="0" smtClean="0"/>
              <a:t>Instead: structure, complex,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Metaphor, </a:t>
            </a:r>
            <a:r>
              <a:rPr lang="en-US" dirty="0" smtClean="0"/>
              <a:t>Simile, </a:t>
            </a:r>
            <a:r>
              <a:rPr lang="en-US" dirty="0"/>
              <a:t>and </a:t>
            </a:r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Fine for literature, but not for AICE Biology exams</a:t>
            </a:r>
          </a:p>
          <a:p>
            <a:r>
              <a:rPr lang="en-US" i="1" dirty="0" smtClean="0"/>
              <a:t>“The mitochondria is the powerhouse of the cell.”</a:t>
            </a:r>
          </a:p>
          <a:p>
            <a:r>
              <a:rPr lang="en-US" i="1" dirty="0" smtClean="0"/>
              <a:t>“The nucleus is like the brain of the cell.”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431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Metaphor, </a:t>
            </a:r>
            <a:r>
              <a:rPr lang="en-US" dirty="0" smtClean="0"/>
              <a:t>Simile, </a:t>
            </a:r>
            <a:r>
              <a:rPr lang="en-US" dirty="0"/>
              <a:t>and </a:t>
            </a:r>
            <a:r>
              <a:rPr lang="en-US" dirty="0" smtClean="0"/>
              <a:t>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Fine for literature, but not for AICE Biology exams</a:t>
            </a:r>
          </a:p>
          <a:p>
            <a:r>
              <a:rPr lang="en-US" i="1" dirty="0" smtClean="0"/>
              <a:t>“The mitochondria is the powerhouse of the cell.”</a:t>
            </a:r>
          </a:p>
          <a:p>
            <a:r>
              <a:rPr lang="en-US" b="1" dirty="0" smtClean="0"/>
              <a:t>The mitochondria creates chemical energy for the cell in the form of ATP.</a:t>
            </a:r>
          </a:p>
          <a:p>
            <a:r>
              <a:rPr lang="en-US" i="1" dirty="0" smtClean="0"/>
              <a:t>“The nucleus is like the brain of the cell.”</a:t>
            </a:r>
          </a:p>
          <a:p>
            <a:r>
              <a:rPr lang="en-US" b="1" dirty="0" smtClean="0"/>
              <a:t>The nucleus controls the functions of the cell by transcribing DNA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00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Other words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7467600" cy="4525963"/>
          </a:xfrm>
        </p:spPr>
        <p:txBody>
          <a:bodyPr/>
          <a:lstStyle/>
          <a:p>
            <a:r>
              <a:rPr lang="en-US" dirty="0" smtClean="0"/>
              <a:t>A lot</a:t>
            </a:r>
          </a:p>
          <a:p>
            <a:r>
              <a:rPr lang="en-US" dirty="0" smtClean="0"/>
              <a:t>Many</a:t>
            </a:r>
          </a:p>
          <a:p>
            <a:r>
              <a:rPr lang="en-US" dirty="0" smtClean="0"/>
              <a:t>Really</a:t>
            </a:r>
          </a:p>
          <a:p>
            <a:r>
              <a:rPr lang="en-US" dirty="0" smtClean="0"/>
              <a:t>Very</a:t>
            </a:r>
          </a:p>
          <a:p>
            <a:r>
              <a:rPr lang="en-US" dirty="0" smtClean="0"/>
              <a:t>Lots</a:t>
            </a:r>
          </a:p>
          <a:p>
            <a:r>
              <a:rPr lang="en-US" dirty="0" smtClean="0"/>
              <a:t>Nice</a:t>
            </a:r>
          </a:p>
        </p:txBody>
      </p:sp>
      <p:pic>
        <p:nvPicPr>
          <p:cNvPr id="1026" name="Picture 2" descr="https://38.media.tumblr.com/1643b221e0a4c459f836aa5daeccc459/tumblr_n2q67rQ7sw1qcl64fo1_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3400"/>
            <a:ext cx="4133850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Command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Commonly seen on Paper 2 and Paper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List and State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List: give </a:t>
            </a:r>
            <a:r>
              <a:rPr lang="en-GB" dirty="0"/>
              <a:t>a number of points, no elaboration is </a:t>
            </a:r>
            <a:r>
              <a:rPr lang="en-GB" dirty="0" smtClean="0"/>
              <a:t>necessary</a:t>
            </a:r>
            <a:endParaRPr lang="en-US" dirty="0" smtClean="0"/>
          </a:p>
          <a:p>
            <a:r>
              <a:rPr lang="en-GB" dirty="0" smtClean="0"/>
              <a:t>State: give </a:t>
            </a:r>
            <a:r>
              <a:rPr lang="en-GB" dirty="0"/>
              <a:t>a concise answer, no supporting </a:t>
            </a:r>
            <a:r>
              <a:rPr lang="en-GB" dirty="0" smtClean="0"/>
              <a:t>argument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US" i="1" dirty="0"/>
              <a:t>State the advantages of using the light microscope, rather than using the </a:t>
            </a:r>
            <a:r>
              <a:rPr lang="en-US" i="1" dirty="0" smtClean="0"/>
              <a:t>electron</a:t>
            </a:r>
            <a:r>
              <a:rPr lang="en-US" dirty="0"/>
              <a:t> </a:t>
            </a:r>
            <a:r>
              <a:rPr lang="en-US" i="1" dirty="0" smtClean="0"/>
              <a:t>microscope</a:t>
            </a:r>
            <a:r>
              <a:rPr lang="en-US" i="1" dirty="0"/>
              <a:t>, in studies of tissues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</a:t>
            </a:r>
            <a:r>
              <a:rPr lang="en-US" i="1" dirty="0"/>
              <a:t>State the functions of structures </a:t>
            </a:r>
            <a:r>
              <a:rPr lang="en-US" b="1" i="1" dirty="0"/>
              <a:t>P</a:t>
            </a:r>
            <a:r>
              <a:rPr lang="en-US" i="1" dirty="0"/>
              <a:t>, </a:t>
            </a:r>
            <a:r>
              <a:rPr lang="en-US" b="1" i="1" dirty="0"/>
              <a:t>Q </a:t>
            </a:r>
            <a:r>
              <a:rPr lang="en-US" i="1" dirty="0"/>
              <a:t>and </a:t>
            </a:r>
            <a:r>
              <a:rPr lang="en-US" b="1" i="1" dirty="0"/>
              <a:t>R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Define and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Define: 	present a formal statement, probably learned </a:t>
            </a:r>
            <a:r>
              <a:rPr lang="en-GB" dirty="0" smtClean="0"/>
              <a:t>by heart</a:t>
            </a:r>
            <a:endParaRPr lang="en-US" dirty="0"/>
          </a:p>
          <a:p>
            <a:r>
              <a:rPr lang="en-GB" dirty="0" smtClean="0"/>
              <a:t>Explain: accompanied </a:t>
            </a:r>
            <a:r>
              <a:rPr lang="en-GB" dirty="0"/>
              <a:t>by “… what is meant by”, is </a:t>
            </a:r>
            <a:r>
              <a:rPr lang="en-GB" dirty="0" smtClean="0"/>
              <a:t>another way </a:t>
            </a:r>
            <a:r>
              <a:rPr lang="en-GB" dirty="0"/>
              <a:t>of asking for a definition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 and Describe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r>
              <a:rPr lang="en-GB" dirty="0"/>
              <a:t>:	give the main steps or main points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Describe(1</a:t>
            </a:r>
            <a:r>
              <a:rPr lang="en-GB" dirty="0"/>
              <a:t>):	give a step by step account of a structure </a:t>
            </a:r>
            <a:r>
              <a:rPr lang="en-GB" dirty="0" smtClean="0"/>
              <a:t>or process</a:t>
            </a:r>
            <a:r>
              <a:rPr lang="en-GB" dirty="0"/>
              <a:t>; detail can be </a:t>
            </a:r>
            <a:r>
              <a:rPr lang="en-GB" dirty="0" smtClean="0"/>
              <a:t>required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i="1" dirty="0" smtClean="0"/>
              <a:t>“</a:t>
            </a:r>
            <a:r>
              <a:rPr lang="en-US" i="1" dirty="0"/>
              <a:t>Outline how </a:t>
            </a:r>
            <a:r>
              <a:rPr lang="en-US" b="1" i="1" dirty="0"/>
              <a:t>red blood cells </a:t>
            </a:r>
            <a:r>
              <a:rPr lang="en-US" i="1" dirty="0"/>
              <a:t>are involved in the transport of carbon dioxide</a:t>
            </a:r>
            <a:r>
              <a:rPr lang="en-US" i="1" dirty="0" smtClean="0"/>
              <a:t>.”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Describe(2) and Explain(2)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Describe(2): pick out key points from stimulus material such as </a:t>
            </a:r>
            <a:r>
              <a:rPr lang="en-GB" dirty="0" smtClean="0"/>
              <a:t>a graph </a:t>
            </a:r>
            <a:r>
              <a:rPr lang="en-GB" dirty="0"/>
              <a:t>or a diagram</a:t>
            </a:r>
            <a:endParaRPr lang="en-US" dirty="0"/>
          </a:p>
          <a:p>
            <a:r>
              <a:rPr lang="en-GB" dirty="0" smtClean="0"/>
              <a:t>Explain: give </a:t>
            </a:r>
            <a:r>
              <a:rPr lang="en-GB" dirty="0"/>
              <a:t>reasons (often to follow up from describing). This will require knowledge of the underlying </a:t>
            </a:r>
            <a:r>
              <a:rPr lang="en-GB" dirty="0" smtClean="0"/>
              <a:t>theory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US" i="1" dirty="0" smtClean="0"/>
              <a:t>“The </a:t>
            </a:r>
            <a:r>
              <a:rPr lang="en-US" i="1" dirty="0"/>
              <a:t>leaves of the buttonwood trees at the exposed site were significantly smaller </a:t>
            </a:r>
            <a:r>
              <a:rPr lang="en-US" i="1" dirty="0" smtClean="0"/>
              <a:t>than</a:t>
            </a:r>
            <a:r>
              <a:rPr lang="en-US" dirty="0"/>
              <a:t> </a:t>
            </a:r>
            <a:r>
              <a:rPr lang="en-US" i="1" dirty="0" smtClean="0"/>
              <a:t>those </a:t>
            </a:r>
            <a:r>
              <a:rPr lang="en-US" i="1" dirty="0"/>
              <a:t>at the sheltered </a:t>
            </a:r>
            <a:r>
              <a:rPr lang="en-US" i="1" dirty="0" smtClean="0"/>
              <a:t>site.</a:t>
            </a:r>
            <a:r>
              <a:rPr lang="en-US" dirty="0"/>
              <a:t> </a:t>
            </a:r>
            <a:r>
              <a:rPr lang="en-US" i="1" dirty="0" smtClean="0"/>
              <a:t>Describe </a:t>
            </a:r>
            <a:r>
              <a:rPr lang="en-US" i="1" dirty="0"/>
              <a:t>three ways, </a:t>
            </a:r>
            <a:r>
              <a:rPr lang="en-US" b="1" i="1" dirty="0"/>
              <a:t>other than small size</a:t>
            </a:r>
            <a:r>
              <a:rPr lang="en-US" i="1" dirty="0"/>
              <a:t>, in which leaves are adapted to reduce </a:t>
            </a:r>
            <a:r>
              <a:rPr lang="en-US" i="1" dirty="0" smtClean="0"/>
              <a:t>the</a:t>
            </a:r>
            <a:r>
              <a:rPr lang="en-US" dirty="0"/>
              <a:t> </a:t>
            </a:r>
            <a:r>
              <a:rPr lang="en-US" i="1" dirty="0" smtClean="0"/>
              <a:t>rate </a:t>
            </a:r>
            <a:r>
              <a:rPr lang="en-US" i="1" dirty="0"/>
              <a:t>of transpiration</a:t>
            </a:r>
            <a:r>
              <a:rPr lang="en-US" i="1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“</a:t>
            </a:r>
            <a:r>
              <a:rPr lang="en-US" i="1" dirty="0"/>
              <a:t>Explain how capillaries are adapted for their function as exchange vessels</a:t>
            </a:r>
            <a:r>
              <a:rPr lang="en-US" i="1" dirty="0" smtClean="0"/>
              <a:t>.”</a:t>
            </a:r>
            <a:endParaRPr lang="en-GB" i="1" dirty="0" smtClean="0"/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Discuss and </a:t>
            </a:r>
            <a:r>
              <a:rPr lang="en-GB" b="1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</a:t>
            </a:r>
            <a:r>
              <a:rPr lang="en-GB" dirty="0"/>
              <a:t>:	give a critical account – may often require two </a:t>
            </a:r>
            <a:r>
              <a:rPr lang="en-GB" dirty="0" smtClean="0"/>
              <a:t>sides of </a:t>
            </a:r>
            <a:r>
              <a:rPr lang="en-GB" dirty="0"/>
              <a:t>an argument to be presented</a:t>
            </a:r>
            <a:endParaRPr lang="en-US" dirty="0"/>
          </a:p>
          <a:p>
            <a:r>
              <a:rPr lang="en-GB" dirty="0" smtClean="0"/>
              <a:t>Compare: give </a:t>
            </a:r>
            <a:r>
              <a:rPr lang="en-GB" dirty="0"/>
              <a:t>similarities and differences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really any other pronouns for that matter</a:t>
            </a:r>
          </a:p>
          <a:p>
            <a:r>
              <a:rPr lang="en-US" i="1" dirty="0" smtClean="0"/>
              <a:t>“You can’t see a ribosome with a light microscope.”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51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Suggest(1) and Suggest(2)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Suggest(1): there </a:t>
            </a:r>
            <a:r>
              <a:rPr lang="en-GB" dirty="0"/>
              <a:t>is no unique answer</a:t>
            </a:r>
            <a:endParaRPr lang="en-US" dirty="0"/>
          </a:p>
          <a:p>
            <a:r>
              <a:rPr lang="en-GB" dirty="0" smtClean="0"/>
              <a:t>Suggest(2): use </a:t>
            </a:r>
            <a:r>
              <a:rPr lang="en-GB" dirty="0"/>
              <a:t>knowledge in a novel situation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US" i="1" dirty="0"/>
              <a:t>People who receive drug treatment for HIV take a mixture of drugs that act in </a:t>
            </a:r>
            <a:r>
              <a:rPr lang="en-US" i="1" dirty="0" smtClean="0"/>
              <a:t>different</a:t>
            </a:r>
            <a:r>
              <a:rPr lang="en-US" dirty="0"/>
              <a:t> </a:t>
            </a:r>
            <a:r>
              <a:rPr lang="en-US" i="1" dirty="0" smtClean="0"/>
              <a:t>ways.</a:t>
            </a:r>
            <a:r>
              <a:rPr lang="en-US" dirty="0"/>
              <a:t> </a:t>
            </a:r>
            <a:r>
              <a:rPr lang="en-US" i="1" dirty="0" smtClean="0"/>
              <a:t>Suggest </a:t>
            </a:r>
            <a:r>
              <a:rPr lang="en-US" i="1" dirty="0"/>
              <a:t>the advantage of taking a mix of the drugs shown in Table 4.1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Measure, </a:t>
            </a:r>
            <a:r>
              <a:rPr lang="en-GB" b="1" dirty="0" smtClean="0"/>
              <a:t>Determine, and Calculate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Measure: use </a:t>
            </a:r>
            <a:r>
              <a:rPr lang="en-GB" dirty="0"/>
              <a:t>a measuring instrument, e.g. protractor, ruler</a:t>
            </a:r>
            <a:endParaRPr lang="en-US" dirty="0"/>
          </a:p>
          <a:p>
            <a:r>
              <a:rPr lang="en-GB" dirty="0" smtClean="0"/>
              <a:t>Determine:  in a practical situation, usually implies measuring and then calculating; it could also involve carrying out a procedure before measuring something</a:t>
            </a:r>
            <a:endParaRPr lang="en-US" dirty="0" smtClean="0"/>
          </a:p>
          <a:p>
            <a:r>
              <a:rPr lang="en-GB" dirty="0" smtClean="0"/>
              <a:t>Calculate: use </a:t>
            </a:r>
            <a:r>
              <a:rPr lang="en-GB" dirty="0"/>
              <a:t>a mathematical process to find the answer </a:t>
            </a:r>
            <a:r>
              <a:rPr lang="en-GB" dirty="0" smtClean="0"/>
              <a:t>from given </a:t>
            </a:r>
            <a:r>
              <a:rPr lang="en-GB" dirty="0"/>
              <a:t>or measured values; always show working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Predict and Deduce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Predict: make </a:t>
            </a:r>
            <a:r>
              <a:rPr lang="en-GB" dirty="0"/>
              <a:t>a logical connection between other pieces </a:t>
            </a:r>
            <a:r>
              <a:rPr lang="en-GB" dirty="0" smtClean="0"/>
              <a:t>of information </a:t>
            </a:r>
            <a:r>
              <a:rPr lang="en-GB" dirty="0"/>
              <a:t>to produce the required answer </a:t>
            </a:r>
            <a:endParaRPr lang="en-US" dirty="0"/>
          </a:p>
          <a:p>
            <a:r>
              <a:rPr lang="en-GB" dirty="0" smtClean="0"/>
              <a:t>Deduce</a:t>
            </a:r>
            <a:r>
              <a:rPr lang="en-GB" dirty="0"/>
              <a:t>:	make a logical connection between other pieces </a:t>
            </a:r>
            <a:r>
              <a:rPr lang="en-GB" dirty="0" smtClean="0"/>
              <a:t>of information </a:t>
            </a:r>
            <a:r>
              <a:rPr lang="en-GB" dirty="0"/>
              <a:t>to produce the required answer and </a:t>
            </a:r>
            <a:r>
              <a:rPr lang="en-GB" dirty="0" smtClean="0"/>
              <a:t>include </a:t>
            </a:r>
            <a:r>
              <a:rPr lang="en-GB" dirty="0"/>
              <a:t>a supporting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“You”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really any other pronouns for that matter</a:t>
            </a:r>
          </a:p>
          <a:p>
            <a:r>
              <a:rPr lang="en-US" i="1" dirty="0" smtClean="0"/>
              <a:t>“You can’t see a ribosome with a light microscope.”</a:t>
            </a:r>
          </a:p>
          <a:p>
            <a:r>
              <a:rPr lang="en-US" b="1" dirty="0" smtClean="0"/>
              <a:t>“Ribosomes cannot be seen using light microscopy.”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79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“Things” and “Stuff”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ambiguous. What “things”? What “stuff”?</a:t>
            </a:r>
          </a:p>
          <a:p>
            <a:endParaRPr lang="en-US" dirty="0" smtClean="0"/>
          </a:p>
          <a:p>
            <a:r>
              <a:rPr lang="en-US" i="1" dirty="0" smtClean="0"/>
              <a:t>“The cell surface membrane is responsible for keeping stuff inside or outside of the cell”</a:t>
            </a:r>
          </a:p>
          <a:p>
            <a:r>
              <a:rPr lang="en-US" i="1" dirty="0" smtClean="0"/>
              <a:t>“Nuclear pores let things in and out of the nucleus.”</a:t>
            </a:r>
          </a:p>
        </p:txBody>
      </p:sp>
    </p:spTree>
    <p:extLst>
      <p:ext uri="{BB962C8B-B14F-4D97-AF65-F5344CB8AC3E}">
        <p14:creationId xmlns:p14="http://schemas.microsoft.com/office/powerpoint/2010/main" val="32008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“Things” and “Stuff”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Too ambiguous. What “things”? What “stuff”?</a:t>
            </a:r>
          </a:p>
          <a:p>
            <a:r>
              <a:rPr lang="en-US" i="1" dirty="0" smtClean="0"/>
              <a:t>“The cell surface membrane is responsible for keeping stuff inside or outside of the cell”</a:t>
            </a:r>
          </a:p>
          <a:p>
            <a:r>
              <a:rPr lang="en-US" b="1" dirty="0" smtClean="0"/>
              <a:t>“The CSM is responsible for regulating what molecules enter and exit the cell.”</a:t>
            </a:r>
          </a:p>
          <a:p>
            <a:r>
              <a:rPr lang="en-US" i="1" dirty="0" smtClean="0"/>
              <a:t>“Nuclear pores let things in and out of the nucleus.”</a:t>
            </a:r>
          </a:p>
          <a:p>
            <a:r>
              <a:rPr lang="en-US" b="1" dirty="0" smtClean="0"/>
              <a:t>“Nuclear pores allow for particles, like ribosomes and mRNA to exit the nucleus, and for particles like hormones and nucleotides to enter the nucleus.</a:t>
            </a:r>
          </a:p>
        </p:txBody>
      </p:sp>
    </p:spTree>
    <p:extLst>
      <p:ext uri="{BB962C8B-B14F-4D97-AF65-F5344CB8AC3E}">
        <p14:creationId xmlns:p14="http://schemas.microsoft.com/office/powerpoint/2010/main" val="5978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“Things” and “Stuff”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to use instead: molecules, macromolecules, the actual name for the “thing”, structure, vesicle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235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“Good” and “Bad”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ambiguous, but not appropriate for Cambridge level students in a formal paper</a:t>
            </a:r>
          </a:p>
          <a:p>
            <a:r>
              <a:rPr lang="en-US" i="1" dirty="0" smtClean="0"/>
              <a:t>Good</a:t>
            </a:r>
            <a:r>
              <a:rPr lang="en-US" dirty="0" smtClean="0"/>
              <a:t>: </a:t>
            </a:r>
            <a:r>
              <a:rPr lang="en-US" b="1" dirty="0" smtClean="0"/>
              <a:t>beneficial, necessary</a:t>
            </a:r>
          </a:p>
          <a:p>
            <a:r>
              <a:rPr lang="en-US" i="1" dirty="0" smtClean="0"/>
              <a:t>Bad: </a:t>
            </a:r>
            <a:r>
              <a:rPr lang="en-US" b="1" dirty="0" smtClean="0"/>
              <a:t>harmful, unwanted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What is considered “good” to one cell might be “bad” for another cell, so avoid these two words at all costs!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045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“Job”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and organelles don’t have jobs </a:t>
            </a:r>
            <a:r>
              <a:rPr lang="en-US" sz="2000" i="1" dirty="0" smtClean="0"/>
              <a:t>(They can’t quite figure out how to type a resume yet)</a:t>
            </a:r>
          </a:p>
          <a:p>
            <a:endParaRPr lang="en-US" sz="2000" i="1" dirty="0"/>
          </a:p>
          <a:p>
            <a:r>
              <a:rPr lang="en-US" i="1" dirty="0" smtClean="0"/>
              <a:t>“The job of the ribosome is to synthesize proteins”</a:t>
            </a:r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47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“Job”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and organelles don’t have jobs </a:t>
            </a:r>
            <a:r>
              <a:rPr lang="en-US" sz="2000" i="1" dirty="0" smtClean="0"/>
              <a:t>(They can’t quite figure out how to type a resume yet)</a:t>
            </a:r>
          </a:p>
          <a:p>
            <a:endParaRPr lang="en-US" sz="2000" i="1" dirty="0"/>
          </a:p>
          <a:p>
            <a:r>
              <a:rPr lang="en-US" i="1" dirty="0" smtClean="0"/>
              <a:t>“The job of the ribosome is to synthesize proteins”</a:t>
            </a:r>
          </a:p>
          <a:p>
            <a:r>
              <a:rPr lang="en-US" b="1" dirty="0" smtClean="0"/>
              <a:t>“The </a:t>
            </a:r>
            <a:r>
              <a:rPr lang="en-US" b="1" u="sng" dirty="0" smtClean="0"/>
              <a:t>function</a:t>
            </a:r>
            <a:r>
              <a:rPr lang="en-US" b="1" dirty="0" smtClean="0"/>
              <a:t> of the ribosome is to synthesize proteins.”</a:t>
            </a:r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4068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2529</TotalTime>
  <Words>809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Franklin Gothic Book</vt:lpstr>
      <vt:lpstr>Wingdings 2</vt:lpstr>
      <vt:lpstr>Technic</vt:lpstr>
      <vt:lpstr>Word choice</vt:lpstr>
      <vt:lpstr>“You”</vt:lpstr>
      <vt:lpstr>“You”</vt:lpstr>
      <vt:lpstr>“Things” and “Stuff”</vt:lpstr>
      <vt:lpstr>“Things” and “Stuff”</vt:lpstr>
      <vt:lpstr>“Things” and “Stuff”</vt:lpstr>
      <vt:lpstr>“Good” and “Bad”</vt:lpstr>
      <vt:lpstr>“Job”</vt:lpstr>
      <vt:lpstr>“Job”</vt:lpstr>
      <vt:lpstr>Shape</vt:lpstr>
      <vt:lpstr>Metaphor, Simile, and Analogy</vt:lpstr>
      <vt:lpstr>Metaphor, Simile, and Analogy</vt:lpstr>
      <vt:lpstr>Other words to avoid</vt:lpstr>
      <vt:lpstr>Command Words</vt:lpstr>
      <vt:lpstr>List and State</vt:lpstr>
      <vt:lpstr>Define and Explain</vt:lpstr>
      <vt:lpstr>Outline and Describe</vt:lpstr>
      <vt:lpstr>  Describe(2) and Explain(2)</vt:lpstr>
      <vt:lpstr>Discuss and Compare</vt:lpstr>
      <vt:lpstr>Suggest(1) and Suggest(2)</vt:lpstr>
      <vt:lpstr>Measure, Determine, and Calculate</vt:lpstr>
      <vt:lpstr>Predict and Deduce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9/18</dc:title>
  <dc:creator>Hoke, Jordan</dc:creator>
  <cp:lastModifiedBy>Rebecca Carlson</cp:lastModifiedBy>
  <cp:revision>13</cp:revision>
  <dcterms:created xsi:type="dcterms:W3CDTF">2013-09-18T10:45:32Z</dcterms:created>
  <dcterms:modified xsi:type="dcterms:W3CDTF">2015-03-12T01:40:57Z</dcterms:modified>
</cp:coreProperties>
</file>