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68" r:id="rId3"/>
    <p:sldId id="269" r:id="rId4"/>
    <p:sldId id="271" r:id="rId5"/>
    <p:sldId id="272" r:id="rId6"/>
    <p:sldId id="277" r:id="rId7"/>
    <p:sldId id="258" r:id="rId8"/>
    <p:sldId id="259" r:id="rId9"/>
    <p:sldId id="260" r:id="rId10"/>
    <p:sldId id="267" r:id="rId11"/>
    <p:sldId id="261" r:id="rId12"/>
    <p:sldId id="262" r:id="rId13"/>
    <p:sldId id="263" r:id="rId14"/>
    <p:sldId id="264" r:id="rId15"/>
    <p:sldId id="278" r:id="rId16"/>
    <p:sldId id="279" r:id="rId17"/>
    <p:sldId id="281" r:id="rId18"/>
    <p:sldId id="282" r:id="rId19"/>
    <p:sldId id="285" r:id="rId20"/>
    <p:sldId id="286" r:id="rId21"/>
    <p:sldId id="287" r:id="rId22"/>
    <p:sldId id="288" r:id="rId23"/>
    <p:sldId id="289" r:id="rId24"/>
    <p:sldId id="29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FFA71ECC-CF9E-482F-9713-6480F3DB70CC}"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623DE-5933-44E8-B692-E099BE39CDE0}"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A71ECC-CF9E-482F-9713-6480F3DB70CC}"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623DE-5933-44E8-B692-E099BE39CDE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A71ECC-CF9E-482F-9713-6480F3DB70CC}"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623DE-5933-44E8-B692-E099BE39CDE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DB4D59D-7472-4D34-87B8-AA8F541C4F5C}" type="datetime1">
              <a:rPr lang="en-US"/>
              <a:pPr/>
              <a:t>9/7/2014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B5EA9C-487A-4E51-9E1F-952EA5D3071A}" type="slidenum">
              <a:rPr lang="en-US"/>
              <a:pPr/>
              <a:t>‹#›</a:t>
            </a:fld>
            <a:endParaRPr lang="en-US"/>
          </a:p>
        </p:txBody>
      </p:sp>
    </p:spTree>
    <p:extLst>
      <p:ext uri="{BB962C8B-B14F-4D97-AF65-F5344CB8AC3E}">
        <p14:creationId xmlns:p14="http://schemas.microsoft.com/office/powerpoint/2010/main" val="2306720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A71ECC-CF9E-482F-9713-6480F3DB70CC}"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623DE-5933-44E8-B692-E099BE39CDE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FFA71ECC-CF9E-482F-9713-6480F3DB70CC}" type="datetimeFigureOut">
              <a:rPr lang="en-US" smtClean="0"/>
              <a:t>9/7/2014</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B4B623DE-5933-44E8-B692-E099BE39CDE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A71ECC-CF9E-482F-9713-6480F3DB70CC}" type="datetimeFigureOut">
              <a:rPr lang="en-US" smtClean="0"/>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623DE-5933-44E8-B692-E099BE39CDE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A71ECC-CF9E-482F-9713-6480F3DB70CC}" type="datetimeFigureOut">
              <a:rPr lang="en-US" smtClean="0"/>
              <a:t>9/7/2014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B623DE-5933-44E8-B692-E099BE39CDE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A71ECC-CF9E-482F-9713-6480F3DB70CC}" type="datetimeFigureOut">
              <a:rPr lang="en-US" smtClean="0"/>
              <a:t>9/7/2014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B623DE-5933-44E8-B692-E099BE39CDE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A71ECC-CF9E-482F-9713-6480F3DB70CC}" type="datetimeFigureOut">
              <a:rPr lang="en-US" smtClean="0"/>
              <a:t>9/7/2014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B623DE-5933-44E8-B692-E099BE39CDE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A71ECC-CF9E-482F-9713-6480F3DB70CC}" type="datetimeFigureOut">
              <a:rPr lang="en-US" smtClean="0"/>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623DE-5933-44E8-B692-E099BE39CDE0}"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FFA71ECC-CF9E-482F-9713-6480F3DB70CC}" type="datetimeFigureOut">
              <a:rPr lang="en-US" smtClean="0"/>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623DE-5933-44E8-B692-E099BE39CDE0}"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FFA71ECC-CF9E-482F-9713-6480F3DB70CC}" type="datetimeFigureOut">
              <a:rPr lang="en-US" smtClean="0"/>
              <a:t>9/7/2014</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4B623DE-5933-44E8-B692-E099BE39CDE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Water Properties</a:t>
            </a:r>
            <a:endParaRPr lang="en-US" dirty="0"/>
          </a:p>
        </p:txBody>
      </p:sp>
      <p:sp>
        <p:nvSpPr>
          <p:cNvPr id="3" name="Subtitle 2"/>
          <p:cNvSpPr>
            <a:spLocks noGrp="1"/>
          </p:cNvSpPr>
          <p:nvPr>
            <p:ph type="subTitle" idx="1"/>
          </p:nvPr>
        </p:nvSpPr>
        <p:spPr/>
        <p:txBody>
          <a:bodyPr/>
          <a:lstStyle/>
          <a:p>
            <a:r>
              <a:rPr lang="en-US" dirty="0" smtClean="0"/>
              <a:t>Chapter 2</a:t>
            </a:r>
            <a:endParaRPr lang="en-US" dirty="0"/>
          </a:p>
        </p:txBody>
      </p:sp>
    </p:spTree>
    <p:extLst>
      <p:ext uri="{BB962C8B-B14F-4D97-AF65-F5344CB8AC3E}">
        <p14:creationId xmlns:p14="http://schemas.microsoft.com/office/powerpoint/2010/main" val="794037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temperature of a substance DOES NOT change during a phase change!!</a:t>
            </a:r>
          </a:p>
          <a:p>
            <a:pPr lvl="1"/>
            <a:r>
              <a:rPr lang="en-US" dirty="0" smtClean="0"/>
              <a:t>Energy is used to change molecule position</a:t>
            </a:r>
          </a:p>
          <a:p>
            <a:endParaRPr lang="en-US" dirty="0"/>
          </a:p>
        </p:txBody>
      </p:sp>
      <p:pic>
        <p:nvPicPr>
          <p:cNvPr id="1026" name="Picture 2" descr="http://www.us-satellite.net/marinescience/resources_nat/images/02OceanWaters/phase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895600"/>
            <a:ext cx="5867400" cy="372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664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Melting</a:t>
            </a:r>
            <a:endParaRPr lang="en-US" dirty="0"/>
          </a:p>
        </p:txBody>
      </p:sp>
      <p:sp>
        <p:nvSpPr>
          <p:cNvPr id="3" name="Content Placeholder 2"/>
          <p:cNvSpPr>
            <a:spLocks noGrp="1"/>
          </p:cNvSpPr>
          <p:nvPr>
            <p:ph idx="1"/>
          </p:nvPr>
        </p:nvSpPr>
        <p:spPr/>
        <p:txBody>
          <a:bodyPr/>
          <a:lstStyle/>
          <a:p>
            <a:r>
              <a:rPr lang="en-US" dirty="0" smtClean="0"/>
              <a:t>Solid to Liquid</a:t>
            </a:r>
          </a:p>
          <a:p>
            <a:r>
              <a:rPr lang="en-US" dirty="0" smtClean="0"/>
              <a:t>Endothermic</a:t>
            </a:r>
          </a:p>
          <a:p>
            <a:r>
              <a:rPr lang="en-US" dirty="0" smtClean="0"/>
              <a:t>Molecules move from fixed positions</a:t>
            </a:r>
            <a:endParaRPr lang="en-US" dirty="0"/>
          </a:p>
        </p:txBody>
      </p:sp>
      <p:pic>
        <p:nvPicPr>
          <p:cNvPr id="27650" name="Picture 2" descr="http://peakwater.org/wp-content/uploads/2010/12/greenland_ice_melting.jpg"/>
          <p:cNvPicPr>
            <a:picLocks noChangeAspect="1" noChangeArrowheads="1"/>
          </p:cNvPicPr>
          <p:nvPr/>
        </p:nvPicPr>
        <p:blipFill>
          <a:blip r:embed="rId2" cstate="print"/>
          <a:srcRect/>
          <a:stretch>
            <a:fillRect/>
          </a:stretch>
        </p:blipFill>
        <p:spPr bwMode="auto">
          <a:xfrm>
            <a:off x="6172200" y="1600200"/>
            <a:ext cx="2667000" cy="4095750"/>
          </a:xfrm>
          <a:prstGeom prst="rect">
            <a:avLst/>
          </a:prstGeom>
          <a:noFill/>
        </p:spPr>
      </p:pic>
      <p:pic>
        <p:nvPicPr>
          <p:cNvPr id="27652" name="Picture 4" descr="http://images.businessweek.com/ss/08/05/0528_peace_valley/image/copper-foundry.jpg"/>
          <p:cNvPicPr>
            <a:picLocks noChangeAspect="1" noChangeArrowheads="1"/>
          </p:cNvPicPr>
          <p:nvPr/>
        </p:nvPicPr>
        <p:blipFill>
          <a:blip r:embed="rId3" cstate="print"/>
          <a:srcRect/>
          <a:stretch>
            <a:fillRect/>
          </a:stretch>
        </p:blipFill>
        <p:spPr bwMode="auto">
          <a:xfrm>
            <a:off x="1295400" y="3810000"/>
            <a:ext cx="4114800" cy="2753175"/>
          </a:xfrm>
          <a:prstGeom prst="rect">
            <a:avLst/>
          </a:prstGeom>
          <a:noFill/>
        </p:spPr>
      </p:pic>
    </p:spTree>
    <p:extLst>
      <p:ext uri="{BB962C8B-B14F-4D97-AF65-F5344CB8AC3E}">
        <p14:creationId xmlns:p14="http://schemas.microsoft.com/office/powerpoint/2010/main" val="3584830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Freezing</a:t>
            </a:r>
            <a:endParaRPr lang="en-US" dirty="0"/>
          </a:p>
        </p:txBody>
      </p:sp>
      <p:sp>
        <p:nvSpPr>
          <p:cNvPr id="3" name="Content Placeholder 2"/>
          <p:cNvSpPr>
            <a:spLocks noGrp="1"/>
          </p:cNvSpPr>
          <p:nvPr>
            <p:ph idx="1"/>
          </p:nvPr>
        </p:nvSpPr>
        <p:spPr/>
        <p:txBody>
          <a:bodyPr/>
          <a:lstStyle/>
          <a:p>
            <a:r>
              <a:rPr lang="en-US" dirty="0" smtClean="0"/>
              <a:t>Water = 0° C (32 ° F)</a:t>
            </a:r>
          </a:p>
          <a:p>
            <a:r>
              <a:rPr lang="en-US" dirty="0" smtClean="0"/>
              <a:t>Liquid to Solid</a:t>
            </a:r>
          </a:p>
          <a:p>
            <a:r>
              <a:rPr lang="en-US" dirty="0" smtClean="0"/>
              <a:t>Exothermic</a:t>
            </a:r>
          </a:p>
          <a:p>
            <a:r>
              <a:rPr lang="en-US" dirty="0" smtClean="0"/>
              <a:t>Molecules are “frozen” to a fixed position</a:t>
            </a:r>
          </a:p>
          <a:p>
            <a:r>
              <a:rPr lang="en-US" dirty="0" smtClean="0"/>
              <a:t>In the ocean, the water loses heat and thus the top layer freezes</a:t>
            </a:r>
          </a:p>
          <a:p>
            <a:pPr lvl="1"/>
            <a:r>
              <a:rPr lang="en-US" dirty="0" smtClean="0"/>
              <a:t>Colder on top than below</a:t>
            </a:r>
          </a:p>
          <a:p>
            <a:pPr lvl="1"/>
            <a:r>
              <a:rPr lang="en-US" dirty="0" smtClean="0"/>
              <a:t>Survival of fish?</a:t>
            </a:r>
            <a:endParaRPr lang="en-US" dirty="0"/>
          </a:p>
        </p:txBody>
      </p:sp>
      <p:pic>
        <p:nvPicPr>
          <p:cNvPr id="26626" name="Picture 2" descr="http://apollo.lsc.vsc.edu/classes/met130/notes/chapter7/graphics/freeze_rain_power_lines.jpg"/>
          <p:cNvPicPr>
            <a:picLocks noChangeAspect="1" noChangeArrowheads="1"/>
          </p:cNvPicPr>
          <p:nvPr/>
        </p:nvPicPr>
        <p:blipFill>
          <a:blip r:embed="rId2" cstate="print"/>
          <a:srcRect/>
          <a:stretch>
            <a:fillRect/>
          </a:stretch>
        </p:blipFill>
        <p:spPr bwMode="auto">
          <a:xfrm>
            <a:off x="6629400" y="4038600"/>
            <a:ext cx="2286000" cy="2718631"/>
          </a:xfrm>
          <a:prstGeom prst="rect">
            <a:avLst/>
          </a:prstGeom>
          <a:noFill/>
        </p:spPr>
      </p:pic>
    </p:spTree>
    <p:extLst>
      <p:ext uri="{BB962C8B-B14F-4D97-AF65-F5344CB8AC3E}">
        <p14:creationId xmlns:p14="http://schemas.microsoft.com/office/powerpoint/2010/main" val="2052220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Vaporization</a:t>
            </a:r>
            <a:endParaRPr lang="en-US" dirty="0"/>
          </a:p>
        </p:txBody>
      </p:sp>
      <p:sp>
        <p:nvSpPr>
          <p:cNvPr id="3" name="Content Placeholder 2"/>
          <p:cNvSpPr>
            <a:spLocks noGrp="1"/>
          </p:cNvSpPr>
          <p:nvPr>
            <p:ph idx="1"/>
          </p:nvPr>
        </p:nvSpPr>
        <p:spPr/>
        <p:txBody>
          <a:bodyPr/>
          <a:lstStyle/>
          <a:p>
            <a:r>
              <a:rPr lang="en-US" dirty="0" smtClean="0"/>
              <a:t>Water = 100 ° C (212 ° F)</a:t>
            </a:r>
          </a:p>
          <a:p>
            <a:r>
              <a:rPr lang="en-US" dirty="0" smtClean="0"/>
              <a:t>Liquid to Gas</a:t>
            </a:r>
          </a:p>
          <a:p>
            <a:r>
              <a:rPr lang="en-US" dirty="0" smtClean="0"/>
              <a:t>Endothermic</a:t>
            </a:r>
          </a:p>
          <a:p>
            <a:r>
              <a:rPr lang="en-US" dirty="0" smtClean="0"/>
              <a:t>Boiling &amp; Evaporation</a:t>
            </a:r>
          </a:p>
          <a:p>
            <a:r>
              <a:rPr lang="en-US" dirty="0" smtClean="0"/>
              <a:t>Vapor pressure increases as temperature increases</a:t>
            </a:r>
          </a:p>
          <a:p>
            <a:r>
              <a:rPr lang="en-US" dirty="0" smtClean="0"/>
              <a:t>In the ocean, heat is absorbed by water and ice melts</a:t>
            </a:r>
          </a:p>
        </p:txBody>
      </p:sp>
      <p:pic>
        <p:nvPicPr>
          <p:cNvPr id="25602" name="Picture 2" descr="http://ga.water.usgs.gov/edu/pictures/wcpicevaporation.jpg"/>
          <p:cNvPicPr>
            <a:picLocks noChangeAspect="1" noChangeArrowheads="1"/>
          </p:cNvPicPr>
          <p:nvPr/>
        </p:nvPicPr>
        <p:blipFill>
          <a:blip r:embed="rId2" cstate="print"/>
          <a:srcRect/>
          <a:stretch>
            <a:fillRect/>
          </a:stretch>
        </p:blipFill>
        <p:spPr bwMode="auto">
          <a:xfrm>
            <a:off x="5334000" y="1066800"/>
            <a:ext cx="3048000" cy="2184755"/>
          </a:xfrm>
          <a:prstGeom prst="rect">
            <a:avLst/>
          </a:prstGeom>
          <a:noFill/>
        </p:spPr>
      </p:pic>
    </p:spTree>
    <p:extLst>
      <p:ext uri="{BB962C8B-B14F-4D97-AF65-F5344CB8AC3E}">
        <p14:creationId xmlns:p14="http://schemas.microsoft.com/office/powerpoint/2010/main" val="4070622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Condensation</a:t>
            </a:r>
            <a:endParaRPr lang="en-US" dirty="0"/>
          </a:p>
        </p:txBody>
      </p:sp>
      <p:sp>
        <p:nvSpPr>
          <p:cNvPr id="3" name="Content Placeholder 2"/>
          <p:cNvSpPr>
            <a:spLocks noGrp="1"/>
          </p:cNvSpPr>
          <p:nvPr>
            <p:ph idx="1"/>
          </p:nvPr>
        </p:nvSpPr>
        <p:spPr/>
        <p:txBody>
          <a:bodyPr/>
          <a:lstStyle/>
          <a:p>
            <a:r>
              <a:rPr lang="en-US" dirty="0" smtClean="0"/>
              <a:t>Gas to Liquid</a:t>
            </a:r>
          </a:p>
          <a:p>
            <a:r>
              <a:rPr lang="en-US" dirty="0" smtClean="0"/>
              <a:t>Exothermic</a:t>
            </a:r>
          </a:p>
        </p:txBody>
      </p:sp>
      <p:pic>
        <p:nvPicPr>
          <p:cNvPr id="24578" name="Picture 2" descr="http://www.wbrschools.net/techcds/webpage%20science34/Physical%20Science/condensation.jpg"/>
          <p:cNvPicPr>
            <a:picLocks noChangeAspect="1" noChangeArrowheads="1"/>
          </p:cNvPicPr>
          <p:nvPr/>
        </p:nvPicPr>
        <p:blipFill>
          <a:blip r:embed="rId2" cstate="print"/>
          <a:srcRect/>
          <a:stretch>
            <a:fillRect/>
          </a:stretch>
        </p:blipFill>
        <p:spPr bwMode="auto">
          <a:xfrm>
            <a:off x="5638800" y="3276600"/>
            <a:ext cx="2743200" cy="3193009"/>
          </a:xfrm>
          <a:prstGeom prst="rect">
            <a:avLst/>
          </a:prstGeom>
          <a:noFill/>
        </p:spPr>
      </p:pic>
      <p:pic>
        <p:nvPicPr>
          <p:cNvPr id="24580" name="Picture 4" descr="http://amarkedman.com/wp-content/uploads/2011/03/Condensation.jpg"/>
          <p:cNvPicPr>
            <a:picLocks noChangeAspect="1" noChangeArrowheads="1"/>
          </p:cNvPicPr>
          <p:nvPr/>
        </p:nvPicPr>
        <p:blipFill>
          <a:blip r:embed="rId3" cstate="print"/>
          <a:srcRect/>
          <a:stretch>
            <a:fillRect/>
          </a:stretch>
        </p:blipFill>
        <p:spPr bwMode="auto">
          <a:xfrm>
            <a:off x="457200" y="3124200"/>
            <a:ext cx="4762500" cy="3171825"/>
          </a:xfrm>
          <a:prstGeom prst="rect">
            <a:avLst/>
          </a:prstGeom>
          <a:noFill/>
        </p:spPr>
      </p:pic>
    </p:spTree>
    <p:extLst>
      <p:ext uri="{BB962C8B-B14F-4D97-AF65-F5344CB8AC3E}">
        <p14:creationId xmlns:p14="http://schemas.microsoft.com/office/powerpoint/2010/main" val="3949307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Salt Water</a:t>
            </a:r>
            <a:endParaRPr lang="en-US" dirty="0"/>
          </a:p>
        </p:txBody>
      </p:sp>
      <p:sp>
        <p:nvSpPr>
          <p:cNvPr id="3" name="Content Placeholder 2"/>
          <p:cNvSpPr>
            <a:spLocks noGrp="1"/>
          </p:cNvSpPr>
          <p:nvPr>
            <p:ph idx="1"/>
          </p:nvPr>
        </p:nvSpPr>
        <p:spPr/>
        <p:txBody>
          <a:bodyPr/>
          <a:lstStyle/>
          <a:p>
            <a:r>
              <a:rPr lang="en-US" dirty="0" smtClean="0"/>
              <a:t>Higher Boiling Point</a:t>
            </a:r>
          </a:p>
          <a:p>
            <a:r>
              <a:rPr lang="en-US" dirty="0" smtClean="0"/>
              <a:t>Lower freezing Point</a:t>
            </a:r>
          </a:p>
          <a:p>
            <a:pPr lvl="1"/>
            <a:r>
              <a:rPr lang="en-US" dirty="0" smtClean="0"/>
              <a:t>Salt interacts with water to make it less “organized”</a:t>
            </a:r>
            <a:endParaRPr lang="en-US" dirty="0"/>
          </a:p>
        </p:txBody>
      </p:sp>
      <p:pic>
        <p:nvPicPr>
          <p:cNvPr id="9218" name="Picture 2" descr="http://www.saltwaterinnbelmar.com/files/QuickSiteImages/0008d_main_980x3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685800"/>
            <a:ext cx="3962400" cy="136273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ttp://www.holland-hills.com/images/saltwater2.jpg"/>
          <p:cNvSpPr>
            <a:spLocks noChangeAspect="1" noChangeArrowheads="1"/>
          </p:cNvSpPr>
          <p:nvPr/>
        </p:nvSpPr>
        <p:spPr bwMode="auto">
          <a:xfrm>
            <a:off x="63500" y="-136525"/>
            <a:ext cx="4419600" cy="1981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2" name="Picture 6" descr="http://www.holland-hills.com/images/saltwat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724" y="3581400"/>
            <a:ext cx="5779476" cy="259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41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Density</a:t>
            </a:r>
            <a:endParaRPr lang="en-US" dirty="0"/>
          </a:p>
        </p:txBody>
      </p:sp>
      <p:sp>
        <p:nvSpPr>
          <p:cNvPr id="3" name="Content Placeholder 2"/>
          <p:cNvSpPr>
            <a:spLocks noGrp="1"/>
          </p:cNvSpPr>
          <p:nvPr>
            <p:ph idx="1"/>
          </p:nvPr>
        </p:nvSpPr>
        <p:spPr/>
        <p:txBody>
          <a:bodyPr/>
          <a:lstStyle/>
          <a:p>
            <a:r>
              <a:rPr lang="en-US" dirty="0" smtClean="0"/>
              <a:t>Freshwater density = 1.00g/cm</a:t>
            </a:r>
            <a:r>
              <a:rPr lang="en-US" baseline="30000" dirty="0" smtClean="0"/>
              <a:t>3</a:t>
            </a:r>
          </a:p>
          <a:p>
            <a:r>
              <a:rPr lang="en-US" dirty="0" smtClean="0"/>
              <a:t>Saltwater density = 1.03 g/cm</a:t>
            </a:r>
            <a:r>
              <a:rPr lang="en-US" baseline="30000" dirty="0" smtClean="0"/>
              <a:t>3</a:t>
            </a:r>
          </a:p>
          <a:p>
            <a:pPr lvl="1"/>
            <a:r>
              <a:rPr lang="en-US" dirty="0" smtClean="0"/>
              <a:t>Why higher?</a:t>
            </a:r>
          </a:p>
          <a:p>
            <a:pPr>
              <a:buFontTx/>
              <a:buChar char="•"/>
            </a:pPr>
            <a:r>
              <a:rPr lang="en-US" b="1" dirty="0" smtClean="0">
                <a:solidFill>
                  <a:schemeClr val="tx1"/>
                </a:solidFill>
                <a:ea typeface="Times New Roman" pitchFamily="18" charset="0"/>
                <a:cs typeface="Minion-Bold" charset="0"/>
              </a:rPr>
              <a:t>Volume </a:t>
            </a:r>
            <a:r>
              <a:rPr lang="en-US" dirty="0" smtClean="0">
                <a:solidFill>
                  <a:schemeClr val="tx1"/>
                </a:solidFill>
                <a:ea typeface="Times New Roman" pitchFamily="18" charset="0"/>
                <a:cs typeface="Minion-Regular" charset="0"/>
              </a:rPr>
              <a:t>is the amount of space taken up by an object. </a:t>
            </a:r>
            <a:endParaRPr lang="en-US" b="1" dirty="0" smtClean="0">
              <a:solidFill>
                <a:schemeClr val="tx1"/>
              </a:solidFill>
              <a:ea typeface="Times New Roman" pitchFamily="18" charset="0"/>
              <a:cs typeface="Minion-Bold" charset="0"/>
            </a:endParaRPr>
          </a:p>
          <a:p>
            <a:pPr>
              <a:buFontTx/>
              <a:buChar char="•"/>
            </a:pPr>
            <a:r>
              <a:rPr lang="en-US" b="1" dirty="0" smtClean="0">
                <a:solidFill>
                  <a:schemeClr val="tx1"/>
                </a:solidFill>
                <a:ea typeface="Times New Roman" pitchFamily="18" charset="0"/>
                <a:cs typeface="Minion-Bold" charset="0"/>
              </a:rPr>
              <a:t>Density </a:t>
            </a:r>
            <a:r>
              <a:rPr lang="en-US" dirty="0" smtClean="0">
                <a:solidFill>
                  <a:schemeClr val="tx1"/>
                </a:solidFill>
                <a:ea typeface="Times New Roman" pitchFamily="18" charset="0"/>
                <a:cs typeface="Minion-Regular" charset="0"/>
              </a:rPr>
              <a:t>is the ratio of an object’s mass to its volume:</a:t>
            </a:r>
          </a:p>
          <a:p>
            <a:endParaRPr lang="en-US" dirty="0" smtClean="0"/>
          </a:p>
        </p:txBody>
      </p:sp>
      <p:pic>
        <p:nvPicPr>
          <p:cNvPr id="4" name="Picture 7" descr="HSPS_Ch1s3-pg17-Equation1"/>
          <p:cNvPicPr>
            <a:picLocks noChangeAspect="1" noChangeArrowheads="1"/>
          </p:cNvPicPr>
          <p:nvPr/>
        </p:nvPicPr>
        <p:blipFill>
          <a:blip r:embed="rId2" cstate="print"/>
          <a:srcRect/>
          <a:stretch>
            <a:fillRect/>
          </a:stretch>
        </p:blipFill>
        <p:spPr bwMode="auto">
          <a:xfrm>
            <a:off x="2362200" y="5105400"/>
            <a:ext cx="4800600" cy="1233488"/>
          </a:xfrm>
          <a:prstGeom prst="rect">
            <a:avLst/>
          </a:prstGeom>
          <a:noFill/>
        </p:spPr>
      </p:pic>
    </p:spTree>
    <p:extLst>
      <p:ext uri="{BB962C8B-B14F-4D97-AF65-F5344CB8AC3E}">
        <p14:creationId xmlns:p14="http://schemas.microsoft.com/office/powerpoint/2010/main" val="3727591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Buoyancy</a:t>
            </a:r>
            <a:endParaRPr lang="en-US" dirty="0"/>
          </a:p>
        </p:txBody>
      </p:sp>
      <p:sp>
        <p:nvSpPr>
          <p:cNvPr id="3" name="Content Placeholder 2"/>
          <p:cNvSpPr>
            <a:spLocks noGrp="1"/>
          </p:cNvSpPr>
          <p:nvPr>
            <p:ph idx="1"/>
          </p:nvPr>
        </p:nvSpPr>
        <p:spPr>
          <a:xfrm>
            <a:off x="457200" y="1981200"/>
            <a:ext cx="4495800" cy="4648200"/>
          </a:xfrm>
        </p:spPr>
        <p:txBody>
          <a:bodyPr>
            <a:normAutofit/>
          </a:bodyPr>
          <a:lstStyle/>
          <a:p>
            <a:r>
              <a:rPr lang="en-US" dirty="0" smtClean="0">
                <a:solidFill>
                  <a:srgbClr val="000000"/>
                </a:solidFill>
                <a:ea typeface="Times New Roman" pitchFamily="18" charset="0"/>
                <a:cs typeface="Frutiger-Roman"/>
              </a:rPr>
              <a:t>The forces from pressure acting on the bottom of this golf ball are greater than those on the top. </a:t>
            </a:r>
          </a:p>
          <a:p>
            <a:r>
              <a:rPr lang="en-US" dirty="0" smtClean="0">
                <a:solidFill>
                  <a:srgbClr val="000000"/>
                </a:solidFill>
                <a:ea typeface="Times New Roman" pitchFamily="18" charset="0"/>
                <a:cs typeface="Frutiger-Roman"/>
              </a:rPr>
              <a:t>This produces a net force—called the </a:t>
            </a:r>
            <a:r>
              <a:rPr lang="en-US" b="1" dirty="0" smtClean="0">
                <a:solidFill>
                  <a:srgbClr val="000000"/>
                </a:solidFill>
                <a:ea typeface="Times New Roman" pitchFamily="18" charset="0"/>
                <a:cs typeface="Frutiger-Roman"/>
              </a:rPr>
              <a:t>buoyant force—that </a:t>
            </a:r>
            <a:r>
              <a:rPr lang="en-US" dirty="0" smtClean="0">
                <a:solidFill>
                  <a:srgbClr val="000000"/>
                </a:solidFill>
                <a:ea typeface="Times New Roman" pitchFamily="18" charset="0"/>
                <a:cs typeface="Frutiger-Roman"/>
              </a:rPr>
              <a:t>acts upward on the ball.</a:t>
            </a:r>
          </a:p>
          <a:p>
            <a:endParaRPr lang="en-US" dirty="0"/>
          </a:p>
        </p:txBody>
      </p:sp>
      <p:pic>
        <p:nvPicPr>
          <p:cNvPr id="4" name="Picture 26" descr="HSPS_Ch13s2-p400-GlfBll"/>
          <p:cNvPicPr>
            <a:picLocks noChangeAspect="1" noChangeArrowheads="1"/>
          </p:cNvPicPr>
          <p:nvPr/>
        </p:nvPicPr>
        <p:blipFill>
          <a:blip r:embed="rId2" cstate="print"/>
          <a:srcRect/>
          <a:stretch>
            <a:fillRect/>
          </a:stretch>
        </p:blipFill>
        <p:spPr bwMode="auto">
          <a:xfrm>
            <a:off x="5257800" y="1676400"/>
            <a:ext cx="3617912" cy="4800600"/>
          </a:xfrm>
          <a:prstGeom prst="rect">
            <a:avLst/>
          </a:prstGeom>
          <a:noFill/>
        </p:spPr>
      </p:pic>
    </p:spTree>
    <p:extLst>
      <p:ext uri="{BB962C8B-B14F-4D97-AF65-F5344CB8AC3E}">
        <p14:creationId xmlns:p14="http://schemas.microsoft.com/office/powerpoint/2010/main" val="4197809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Buoyancy</a:t>
            </a:r>
            <a:endParaRPr lang="en-US" dirty="0"/>
          </a:p>
        </p:txBody>
      </p:sp>
      <p:sp>
        <p:nvSpPr>
          <p:cNvPr id="3" name="Content Placeholder 2"/>
          <p:cNvSpPr>
            <a:spLocks noGrp="1"/>
          </p:cNvSpPr>
          <p:nvPr>
            <p:ph idx="1"/>
          </p:nvPr>
        </p:nvSpPr>
        <p:spPr>
          <a:xfrm>
            <a:off x="457200" y="1600200"/>
            <a:ext cx="5943600" cy="4953000"/>
          </a:xfrm>
        </p:spPr>
        <p:txBody>
          <a:bodyPr>
            <a:normAutofit/>
          </a:bodyPr>
          <a:lstStyle/>
          <a:p>
            <a:r>
              <a:rPr lang="en-US" b="1" dirty="0" smtClean="0">
                <a:solidFill>
                  <a:srgbClr val="000000"/>
                </a:solidFill>
                <a:ea typeface="Times New Roman" pitchFamily="18" charset="0"/>
                <a:cs typeface="Minion-Bold" charset="0"/>
              </a:rPr>
              <a:t>Buoyancy </a:t>
            </a:r>
            <a:r>
              <a:rPr lang="en-US" dirty="0" smtClean="0">
                <a:solidFill>
                  <a:srgbClr val="000000"/>
                </a:solidFill>
                <a:ea typeface="Times New Roman" pitchFamily="18" charset="0"/>
                <a:cs typeface="Minion-Regular" charset="0"/>
              </a:rPr>
              <a:t>is the ability of a fluid to exert an upward force on an object placed in it.</a:t>
            </a:r>
          </a:p>
          <a:p>
            <a:pPr lvl="1">
              <a:buFont typeface="Arial" pitchFamily="34" charset="0"/>
              <a:buChar char="•"/>
            </a:pPr>
            <a:r>
              <a:rPr lang="en-US" dirty="0" smtClean="0"/>
              <a:t>Buoyancy results in the apparent loss of weight of an object in a fluid. </a:t>
            </a:r>
          </a:p>
          <a:p>
            <a:pPr lvl="1">
              <a:buFontTx/>
              <a:buChar char="•"/>
            </a:pPr>
            <a:r>
              <a:rPr lang="en-US" dirty="0" smtClean="0">
                <a:solidFill>
                  <a:srgbClr val="000000"/>
                </a:solidFill>
                <a:ea typeface="Times New Roman" pitchFamily="18" charset="0"/>
                <a:cs typeface="Minion-Regular" charset="0"/>
              </a:rPr>
              <a:t>A submerged object pushes aside, or displaces, a volume of fluid equal to its own volume. </a:t>
            </a:r>
          </a:p>
          <a:p>
            <a:pPr lvl="1">
              <a:buFontTx/>
              <a:buChar char="•"/>
            </a:pPr>
            <a:r>
              <a:rPr lang="en-US" dirty="0" smtClean="0">
                <a:solidFill>
                  <a:srgbClr val="000000"/>
                </a:solidFill>
                <a:ea typeface="Times New Roman" pitchFamily="18" charset="0"/>
                <a:cs typeface="Minion-Regular" charset="0"/>
              </a:rPr>
              <a:t>A floating object displaces a volume equal to the volume of the part of the object that is submerged.</a:t>
            </a:r>
          </a:p>
          <a:p>
            <a:pPr lvl="1"/>
            <a:endParaRPr lang="en-US" dirty="0" smtClean="0"/>
          </a:p>
          <a:p>
            <a:endParaRPr lang="en-US" dirty="0"/>
          </a:p>
        </p:txBody>
      </p:sp>
      <p:pic>
        <p:nvPicPr>
          <p:cNvPr id="5" name="Picture 2" descr="http://www.stormdebris.net/iceberg%20buoyancy.jpg"/>
          <p:cNvPicPr>
            <a:picLocks noChangeAspect="1" noChangeArrowheads="1"/>
          </p:cNvPicPr>
          <p:nvPr/>
        </p:nvPicPr>
        <p:blipFill>
          <a:blip r:embed="rId2" cstate="print"/>
          <a:srcRect/>
          <a:stretch>
            <a:fillRect/>
          </a:stretch>
        </p:blipFill>
        <p:spPr bwMode="auto">
          <a:xfrm>
            <a:off x="6400800" y="2438400"/>
            <a:ext cx="2667000" cy="3562350"/>
          </a:xfrm>
          <a:prstGeom prst="rect">
            <a:avLst/>
          </a:prstGeom>
          <a:noFill/>
        </p:spPr>
      </p:pic>
    </p:spTree>
    <p:extLst>
      <p:ext uri="{BB962C8B-B14F-4D97-AF65-F5344CB8AC3E}">
        <p14:creationId xmlns:p14="http://schemas.microsoft.com/office/powerpoint/2010/main" val="1721398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Floating </a:t>
            </a:r>
            <a:r>
              <a:rPr lang="en-US" dirty="0" err="1" smtClean="0"/>
              <a:t>vs</a:t>
            </a:r>
            <a:r>
              <a:rPr lang="en-US" dirty="0" smtClean="0"/>
              <a:t> sinking</a:t>
            </a:r>
            <a:endParaRPr lang="en-US" dirty="0"/>
          </a:p>
        </p:txBody>
      </p:sp>
      <p:sp>
        <p:nvSpPr>
          <p:cNvPr id="3" name="Content Placeholder 2"/>
          <p:cNvSpPr>
            <a:spLocks noGrp="1"/>
          </p:cNvSpPr>
          <p:nvPr>
            <p:ph idx="1"/>
          </p:nvPr>
        </p:nvSpPr>
        <p:spPr/>
        <p:txBody>
          <a:bodyPr>
            <a:normAutofit/>
          </a:bodyPr>
          <a:lstStyle/>
          <a:p>
            <a:r>
              <a:rPr lang="en-US" i="1" dirty="0" smtClean="0"/>
              <a:t>How can you determine if an object will float or sink in a fluid? </a:t>
            </a:r>
          </a:p>
          <a:p>
            <a:pPr lvl="1"/>
            <a:r>
              <a:rPr lang="en-US" dirty="0" smtClean="0"/>
              <a:t>If an object is less dense than the fluid it is in, it will float. </a:t>
            </a:r>
          </a:p>
          <a:p>
            <a:pPr lvl="1"/>
            <a:r>
              <a:rPr lang="en-US" dirty="0" smtClean="0"/>
              <a:t>If the object is more dense than the fluid it is in, it will sink. </a:t>
            </a:r>
          </a:p>
          <a:p>
            <a:endParaRPr lang="en-US" dirty="0"/>
          </a:p>
        </p:txBody>
      </p:sp>
      <p:grpSp>
        <p:nvGrpSpPr>
          <p:cNvPr id="4" name="Group 3"/>
          <p:cNvGrpSpPr/>
          <p:nvPr/>
        </p:nvGrpSpPr>
        <p:grpSpPr>
          <a:xfrm>
            <a:off x="2265838" y="4459768"/>
            <a:ext cx="6248400" cy="2232025"/>
            <a:chOff x="381000" y="2895600"/>
            <a:chExt cx="8459788" cy="3451225"/>
          </a:xfrm>
        </p:grpSpPr>
        <p:grpSp>
          <p:nvGrpSpPr>
            <p:cNvPr id="5" name="Group 4"/>
            <p:cNvGrpSpPr/>
            <p:nvPr/>
          </p:nvGrpSpPr>
          <p:grpSpPr>
            <a:xfrm>
              <a:off x="381000" y="2895600"/>
              <a:ext cx="2101850" cy="3451225"/>
              <a:chOff x="381000" y="2706688"/>
              <a:chExt cx="2101850" cy="3451225"/>
            </a:xfrm>
          </p:grpSpPr>
          <p:pic>
            <p:nvPicPr>
              <p:cNvPr id="14" name="Picture 13" descr="HSPS_Ch13s2-p401-BkrA"/>
              <p:cNvPicPr>
                <a:picLocks noChangeAspect="1" noChangeArrowheads="1"/>
              </p:cNvPicPr>
              <p:nvPr/>
            </p:nvPicPr>
            <p:blipFill>
              <a:blip r:embed="rId2" cstate="print"/>
              <a:srcRect/>
              <a:stretch>
                <a:fillRect/>
              </a:stretch>
            </p:blipFill>
            <p:spPr bwMode="auto">
              <a:xfrm>
                <a:off x="381000" y="2706688"/>
                <a:ext cx="2101850" cy="3067050"/>
              </a:xfrm>
              <a:prstGeom prst="rect">
                <a:avLst/>
              </a:prstGeom>
              <a:noFill/>
            </p:spPr>
          </p:pic>
          <p:sp>
            <p:nvSpPr>
              <p:cNvPr id="15" name="Rectangle 7"/>
              <p:cNvSpPr>
                <a:spLocks noChangeArrowheads="1"/>
              </p:cNvSpPr>
              <p:nvPr/>
            </p:nvSpPr>
            <p:spPr bwMode="auto">
              <a:xfrm>
                <a:off x="533400" y="5791200"/>
                <a:ext cx="1657350" cy="366713"/>
              </a:xfrm>
              <a:prstGeom prst="rect">
                <a:avLst/>
              </a:prstGeom>
              <a:noFill/>
              <a:ln w="9525">
                <a:noFill/>
                <a:miter lim="800000"/>
                <a:headEnd/>
                <a:tailEnd/>
              </a:ln>
              <a:effectLst/>
            </p:spPr>
            <p:txBody>
              <a:bodyPr wrap="none">
                <a:spAutoFit/>
              </a:bodyPr>
              <a:lstStyle/>
              <a:p>
                <a:r>
                  <a:rPr lang="en-US"/>
                  <a:t>Buoyant force </a:t>
                </a:r>
              </a:p>
            </p:txBody>
          </p:sp>
          <p:sp>
            <p:nvSpPr>
              <p:cNvPr id="16" name="Rectangle 10"/>
              <p:cNvSpPr>
                <a:spLocks noChangeArrowheads="1"/>
              </p:cNvSpPr>
              <p:nvPr/>
            </p:nvSpPr>
            <p:spPr bwMode="auto">
              <a:xfrm>
                <a:off x="914400" y="3352800"/>
                <a:ext cx="895350" cy="366713"/>
              </a:xfrm>
              <a:prstGeom prst="rect">
                <a:avLst/>
              </a:prstGeom>
              <a:noFill/>
              <a:ln w="9525">
                <a:noFill/>
                <a:miter lim="800000"/>
                <a:headEnd/>
                <a:tailEnd/>
              </a:ln>
              <a:effectLst/>
            </p:spPr>
            <p:txBody>
              <a:bodyPr wrap="none">
                <a:spAutoFit/>
              </a:bodyPr>
              <a:lstStyle/>
              <a:p>
                <a:r>
                  <a:rPr lang="en-US"/>
                  <a:t>Weight</a:t>
                </a:r>
              </a:p>
            </p:txBody>
          </p:sp>
        </p:grpSp>
        <p:grpSp>
          <p:nvGrpSpPr>
            <p:cNvPr id="6" name="Group 5"/>
            <p:cNvGrpSpPr/>
            <p:nvPr/>
          </p:nvGrpSpPr>
          <p:grpSpPr>
            <a:xfrm>
              <a:off x="3429000" y="2971800"/>
              <a:ext cx="2219325" cy="3262313"/>
              <a:chOff x="3446463" y="2667000"/>
              <a:chExt cx="2219325" cy="3262313"/>
            </a:xfrm>
          </p:grpSpPr>
          <p:pic>
            <p:nvPicPr>
              <p:cNvPr id="11" name="Picture 5" descr="HSPS_Ch13s2-p401-BkrB"/>
              <p:cNvPicPr>
                <a:picLocks noChangeAspect="1" noChangeArrowheads="1"/>
              </p:cNvPicPr>
              <p:nvPr/>
            </p:nvPicPr>
            <p:blipFill>
              <a:blip r:embed="rId3" cstate="print"/>
              <a:srcRect/>
              <a:stretch>
                <a:fillRect/>
              </a:stretch>
            </p:blipFill>
            <p:spPr bwMode="auto">
              <a:xfrm>
                <a:off x="3446463" y="2667000"/>
                <a:ext cx="2219325" cy="2741613"/>
              </a:xfrm>
              <a:prstGeom prst="rect">
                <a:avLst/>
              </a:prstGeom>
              <a:noFill/>
            </p:spPr>
          </p:pic>
          <p:sp>
            <p:nvSpPr>
              <p:cNvPr id="12" name="Rectangle 8"/>
              <p:cNvSpPr>
                <a:spLocks noChangeArrowheads="1"/>
              </p:cNvSpPr>
              <p:nvPr/>
            </p:nvSpPr>
            <p:spPr bwMode="auto">
              <a:xfrm>
                <a:off x="3581400" y="5562600"/>
                <a:ext cx="1657350" cy="366713"/>
              </a:xfrm>
              <a:prstGeom prst="rect">
                <a:avLst/>
              </a:prstGeom>
              <a:noFill/>
              <a:ln w="9525">
                <a:noFill/>
                <a:miter lim="800000"/>
                <a:headEnd/>
                <a:tailEnd/>
              </a:ln>
              <a:effectLst/>
            </p:spPr>
            <p:txBody>
              <a:bodyPr wrap="none">
                <a:spAutoFit/>
              </a:bodyPr>
              <a:lstStyle/>
              <a:p>
                <a:r>
                  <a:rPr lang="en-US"/>
                  <a:t>Buoyant force </a:t>
                </a:r>
              </a:p>
            </p:txBody>
          </p:sp>
          <p:sp>
            <p:nvSpPr>
              <p:cNvPr id="13" name="Rectangle 11"/>
              <p:cNvSpPr>
                <a:spLocks noChangeArrowheads="1"/>
              </p:cNvSpPr>
              <p:nvPr/>
            </p:nvSpPr>
            <p:spPr bwMode="auto">
              <a:xfrm>
                <a:off x="3962400" y="3124200"/>
                <a:ext cx="895350" cy="366713"/>
              </a:xfrm>
              <a:prstGeom prst="rect">
                <a:avLst/>
              </a:prstGeom>
              <a:noFill/>
              <a:ln w="9525">
                <a:noFill/>
                <a:miter lim="800000"/>
                <a:headEnd/>
                <a:tailEnd/>
              </a:ln>
              <a:effectLst/>
            </p:spPr>
            <p:txBody>
              <a:bodyPr wrap="none">
                <a:spAutoFit/>
              </a:bodyPr>
              <a:lstStyle/>
              <a:p>
                <a:r>
                  <a:rPr lang="en-US"/>
                  <a:t>Weight</a:t>
                </a:r>
              </a:p>
            </p:txBody>
          </p:sp>
        </p:grpSp>
        <p:grpSp>
          <p:nvGrpSpPr>
            <p:cNvPr id="7" name="Group 6"/>
            <p:cNvGrpSpPr/>
            <p:nvPr/>
          </p:nvGrpSpPr>
          <p:grpSpPr>
            <a:xfrm>
              <a:off x="6629400" y="2971800"/>
              <a:ext cx="2211388" cy="2613025"/>
              <a:chOff x="6629400" y="2730500"/>
              <a:chExt cx="2211388" cy="2613025"/>
            </a:xfrm>
          </p:grpSpPr>
          <p:pic>
            <p:nvPicPr>
              <p:cNvPr id="8" name="Picture 6" descr="HSPS_Ch13s2-p401-BkrC"/>
              <p:cNvPicPr>
                <a:picLocks noChangeAspect="1" noChangeArrowheads="1"/>
              </p:cNvPicPr>
              <p:nvPr/>
            </p:nvPicPr>
            <p:blipFill>
              <a:blip r:embed="rId4" cstate="print"/>
              <a:srcRect/>
              <a:stretch>
                <a:fillRect/>
              </a:stretch>
            </p:blipFill>
            <p:spPr bwMode="auto">
              <a:xfrm>
                <a:off x="6629400" y="2730500"/>
                <a:ext cx="2211388" cy="2613025"/>
              </a:xfrm>
              <a:prstGeom prst="rect">
                <a:avLst/>
              </a:prstGeom>
              <a:noFill/>
            </p:spPr>
          </p:pic>
          <p:sp>
            <p:nvSpPr>
              <p:cNvPr id="9" name="Rectangle 9"/>
              <p:cNvSpPr>
                <a:spLocks noChangeArrowheads="1"/>
              </p:cNvSpPr>
              <p:nvPr/>
            </p:nvSpPr>
            <p:spPr bwMode="auto">
              <a:xfrm>
                <a:off x="6781800" y="4800600"/>
                <a:ext cx="1657350" cy="366713"/>
              </a:xfrm>
              <a:prstGeom prst="rect">
                <a:avLst/>
              </a:prstGeom>
              <a:noFill/>
              <a:ln w="9525">
                <a:noFill/>
                <a:miter lim="800000"/>
                <a:headEnd/>
                <a:tailEnd/>
              </a:ln>
              <a:effectLst/>
            </p:spPr>
            <p:txBody>
              <a:bodyPr wrap="none">
                <a:spAutoFit/>
              </a:bodyPr>
              <a:lstStyle/>
              <a:p>
                <a:r>
                  <a:rPr lang="en-US"/>
                  <a:t>Buoyant force </a:t>
                </a:r>
              </a:p>
            </p:txBody>
          </p:sp>
          <p:sp>
            <p:nvSpPr>
              <p:cNvPr id="10" name="Rectangle 12"/>
              <p:cNvSpPr>
                <a:spLocks noChangeArrowheads="1"/>
              </p:cNvSpPr>
              <p:nvPr/>
            </p:nvSpPr>
            <p:spPr bwMode="auto">
              <a:xfrm>
                <a:off x="7162800" y="2895600"/>
                <a:ext cx="895350" cy="366713"/>
              </a:xfrm>
              <a:prstGeom prst="rect">
                <a:avLst/>
              </a:prstGeom>
              <a:noFill/>
              <a:ln w="9525">
                <a:noFill/>
                <a:miter lim="800000"/>
                <a:headEnd/>
                <a:tailEnd/>
              </a:ln>
              <a:effectLst/>
            </p:spPr>
            <p:txBody>
              <a:bodyPr wrap="none">
                <a:spAutoFit/>
              </a:bodyPr>
              <a:lstStyle/>
              <a:p>
                <a:r>
                  <a:rPr lang="en-US"/>
                  <a:t>Weight</a:t>
                </a:r>
              </a:p>
            </p:txBody>
          </p:sp>
        </p:grpSp>
      </p:grpSp>
    </p:spTree>
    <p:extLst>
      <p:ext uri="{BB962C8B-B14F-4D97-AF65-F5344CB8AC3E}">
        <p14:creationId xmlns:p14="http://schemas.microsoft.com/office/powerpoint/2010/main" val="3383845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b="1" smtClean="0">
                <a:solidFill>
                  <a:srgbClr val="3366FF"/>
                </a:solidFill>
                <a:latin typeface="Arial" charset="0"/>
                <a:cs typeface="Arial" charset="0"/>
              </a:rPr>
              <a:t>Polarity  </a:t>
            </a:r>
          </a:p>
        </p:txBody>
      </p:sp>
      <p:sp>
        <p:nvSpPr>
          <p:cNvPr id="19459" name="Text Placeholder 2"/>
          <p:cNvSpPr>
            <a:spLocks noGrp="1"/>
          </p:cNvSpPr>
          <p:nvPr>
            <p:ph type="body" idx="1"/>
          </p:nvPr>
        </p:nvSpPr>
        <p:spPr>
          <a:xfrm>
            <a:off x="457200" y="1600200"/>
            <a:ext cx="4419600" cy="4525963"/>
          </a:xfrm>
        </p:spPr>
        <p:txBody>
          <a:bodyPr>
            <a:normAutofit/>
          </a:bodyPr>
          <a:lstStyle/>
          <a:p>
            <a:pPr lvl="1"/>
            <a:r>
              <a:rPr lang="en-US" dirty="0" smtClean="0">
                <a:solidFill>
                  <a:srgbClr val="000000"/>
                </a:solidFill>
                <a:latin typeface="Arial" charset="0"/>
                <a:cs typeface="Arial" charset="0"/>
              </a:rPr>
              <a:t>	Because of the angles of its chemical bonds, the oxygen atom is on one end of the molecule and the hydrogen atoms are on the other.</a:t>
            </a:r>
            <a:r>
              <a:rPr lang="en-US" b="1" dirty="0" smtClean="0">
                <a:solidFill>
                  <a:srgbClr val="000000"/>
                </a:solidFill>
                <a:latin typeface="Arial" charset="0"/>
                <a:cs typeface="Arial" charset="0"/>
              </a:rPr>
              <a:t> </a:t>
            </a:r>
          </a:p>
          <a:p>
            <a:pPr lvl="1"/>
            <a:endParaRPr lang="en-US" dirty="0" smtClean="0">
              <a:solidFill>
                <a:srgbClr val="000000"/>
              </a:solidFill>
              <a:latin typeface="Arial" charset="0"/>
              <a:cs typeface="Arial" charset="0"/>
            </a:endParaRPr>
          </a:p>
          <a:p>
            <a:pPr lvl="1"/>
            <a:r>
              <a:rPr lang="en-US" dirty="0" smtClean="0">
                <a:solidFill>
                  <a:srgbClr val="000000"/>
                </a:solidFill>
                <a:latin typeface="Arial" charset="0"/>
                <a:cs typeface="Arial" charset="0"/>
              </a:rPr>
              <a:t>	With 8 protons in its nucleus, an oxygen atom has a much stronger attraction for electrons than does a hydrogen atom with its single proton. </a:t>
            </a:r>
          </a:p>
          <a:p>
            <a:pPr lvl="1"/>
            <a:endParaRPr lang="en-US" dirty="0" smtClean="0">
              <a:solidFill>
                <a:srgbClr val="000000"/>
              </a:solidFill>
              <a:latin typeface="Arial" charset="0"/>
              <a:cs typeface="Arial" charset="0"/>
            </a:endParaRPr>
          </a:p>
          <a:p>
            <a:pPr lvl="1"/>
            <a:endParaRPr lang="en-US" dirty="0" smtClean="0">
              <a:solidFill>
                <a:srgbClr val="000000"/>
              </a:solidFill>
              <a:latin typeface="Arial" charset="0"/>
              <a:cs typeface="Arial" charset="0"/>
            </a:endParaRPr>
          </a:p>
        </p:txBody>
      </p:sp>
      <p:pic>
        <p:nvPicPr>
          <p:cNvPr id="19460" name="Picture 2" descr="E:\LESSON OVRVW batch 3\art\BIO10NAE_01_02_03_005_LRIM_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365250"/>
            <a:ext cx="355600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8967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again</a:t>
            </a:r>
            <a:endParaRPr lang="en-US" dirty="0"/>
          </a:p>
        </p:txBody>
      </p:sp>
      <p:sp>
        <p:nvSpPr>
          <p:cNvPr id="3" name="Content Placeholder 2"/>
          <p:cNvSpPr>
            <a:spLocks noGrp="1"/>
          </p:cNvSpPr>
          <p:nvPr>
            <p:ph idx="1"/>
          </p:nvPr>
        </p:nvSpPr>
        <p:spPr/>
        <p:txBody>
          <a:bodyPr/>
          <a:lstStyle/>
          <a:p>
            <a:pPr marL="0" indent="0">
              <a:buFontTx/>
              <a:buNone/>
            </a:pPr>
            <a:r>
              <a:rPr lang="en-US" sz="2800" dirty="0" smtClean="0">
                <a:solidFill>
                  <a:srgbClr val="000000"/>
                </a:solidFill>
                <a:ea typeface="Times New Roman" pitchFamily="18" charset="0"/>
                <a:cs typeface="Minion-Regular" charset="0"/>
              </a:rPr>
              <a:t>Two forces act on every object in a fluid—weight and the buoyant force. </a:t>
            </a:r>
          </a:p>
          <a:p>
            <a:pPr lvl="1">
              <a:buFontTx/>
              <a:buChar char="•"/>
            </a:pPr>
            <a:r>
              <a:rPr lang="en-US" sz="2400" dirty="0" smtClean="0">
                <a:solidFill>
                  <a:srgbClr val="000000"/>
                </a:solidFill>
                <a:ea typeface="Times New Roman" pitchFamily="18" charset="0"/>
                <a:cs typeface="Minion-Regular" charset="0"/>
              </a:rPr>
              <a:t>The force of gravity, equal to the object’s weight, acts downward on the object. </a:t>
            </a:r>
          </a:p>
          <a:p>
            <a:pPr lvl="1">
              <a:buFontTx/>
              <a:buChar char="•"/>
            </a:pPr>
            <a:r>
              <a:rPr lang="en-US" sz="2400" dirty="0" smtClean="0">
                <a:solidFill>
                  <a:srgbClr val="000000"/>
                </a:solidFill>
                <a:ea typeface="Times New Roman" pitchFamily="18" charset="0"/>
                <a:cs typeface="Minion-Regular" charset="0"/>
              </a:rPr>
              <a:t>The buoyant force, equal to the weight of the volume of displaced fluid, acts upward on the object.</a:t>
            </a:r>
          </a:p>
          <a:p>
            <a:endParaRPr lang="en-US" dirty="0"/>
          </a:p>
        </p:txBody>
      </p:sp>
      <p:pic>
        <p:nvPicPr>
          <p:cNvPr id="31746" name="Picture 2" descr="http://hyperphysics.phy-astr.gsu.edu/hbase/fluids/imgflu/bouy.gif"/>
          <p:cNvPicPr>
            <a:picLocks noChangeAspect="1" noChangeArrowheads="1"/>
          </p:cNvPicPr>
          <p:nvPr/>
        </p:nvPicPr>
        <p:blipFill>
          <a:blip r:embed="rId2" cstate="print"/>
          <a:srcRect/>
          <a:stretch>
            <a:fillRect/>
          </a:stretch>
        </p:blipFill>
        <p:spPr bwMode="auto">
          <a:xfrm>
            <a:off x="2514600" y="4724400"/>
            <a:ext cx="3505200" cy="1857375"/>
          </a:xfrm>
          <a:prstGeom prst="rect">
            <a:avLst/>
          </a:prstGeom>
          <a:noFill/>
        </p:spPr>
      </p:pic>
    </p:spTree>
    <p:extLst>
      <p:ext uri="{BB962C8B-B14F-4D97-AF65-F5344CB8AC3E}">
        <p14:creationId xmlns:p14="http://schemas.microsoft.com/office/powerpoint/2010/main" val="3504478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Density and Buoyancy</a:t>
            </a:r>
            <a:endParaRPr lang="en-US" dirty="0"/>
          </a:p>
        </p:txBody>
      </p:sp>
      <p:sp>
        <p:nvSpPr>
          <p:cNvPr id="3" name="Content Placeholder 2"/>
          <p:cNvSpPr>
            <a:spLocks noGrp="1"/>
          </p:cNvSpPr>
          <p:nvPr>
            <p:ph idx="1"/>
          </p:nvPr>
        </p:nvSpPr>
        <p:spPr>
          <a:xfrm>
            <a:off x="457200" y="1935480"/>
            <a:ext cx="5257800" cy="4607515"/>
          </a:xfrm>
        </p:spPr>
        <p:txBody>
          <a:bodyPr>
            <a:normAutofit fontScale="92500" lnSpcReduction="20000"/>
          </a:bodyPr>
          <a:lstStyle/>
          <a:p>
            <a:pPr marL="0" indent="0">
              <a:buFontTx/>
              <a:buNone/>
            </a:pPr>
            <a:r>
              <a:rPr lang="en-US" sz="2800" b="1" dirty="0" smtClean="0">
                <a:solidFill>
                  <a:srgbClr val="0B4394"/>
                </a:solidFill>
                <a:ea typeface="Times New Roman" pitchFamily="18" charset="0"/>
                <a:cs typeface="StoneSans-Bold" charset="0"/>
              </a:rPr>
              <a:t>Suspended</a:t>
            </a:r>
            <a:endParaRPr lang="en-US" sz="2800" dirty="0" smtClean="0">
              <a:solidFill>
                <a:srgbClr val="000000"/>
              </a:solidFill>
              <a:ea typeface="Times New Roman" pitchFamily="18" charset="0"/>
              <a:cs typeface="Minion-Regular" charset="0"/>
            </a:endParaRPr>
          </a:p>
          <a:p>
            <a:pPr marL="0" indent="0">
              <a:buFontTx/>
              <a:buNone/>
            </a:pPr>
            <a:r>
              <a:rPr lang="en-US" sz="2800" dirty="0" smtClean="0">
                <a:solidFill>
                  <a:srgbClr val="000000"/>
                </a:solidFill>
                <a:ea typeface="Times New Roman" pitchFamily="18" charset="0"/>
                <a:cs typeface="Minion-Regular" charset="0"/>
              </a:rPr>
              <a:t>An object that has the same density as the fluid it is submerged in will be suspended (it will float at any level) in the fluid. </a:t>
            </a:r>
          </a:p>
          <a:p>
            <a:pPr lvl="1">
              <a:buFontTx/>
              <a:buChar char="•"/>
            </a:pPr>
            <a:r>
              <a:rPr lang="en-US" sz="2400" dirty="0" smtClean="0">
                <a:solidFill>
                  <a:srgbClr val="000000"/>
                </a:solidFill>
                <a:ea typeface="Times New Roman" pitchFamily="18" charset="0"/>
                <a:cs typeface="Minion-Regular" charset="0"/>
              </a:rPr>
              <a:t>The buoyant force acting on the suspended object exactly equals the object’s weight. </a:t>
            </a:r>
          </a:p>
          <a:p>
            <a:pPr lvl="1">
              <a:buFontTx/>
              <a:buChar char="•"/>
            </a:pPr>
            <a:r>
              <a:rPr lang="en-US" sz="2400" dirty="0" smtClean="0">
                <a:solidFill>
                  <a:srgbClr val="000000"/>
                </a:solidFill>
                <a:ea typeface="Times New Roman" pitchFamily="18" charset="0"/>
                <a:cs typeface="Minion-Regular" charset="0"/>
              </a:rPr>
              <a:t>Submarines and some fish are able to suspend themselves in water partly by adjusting their density.</a:t>
            </a:r>
          </a:p>
          <a:p>
            <a:pPr>
              <a:buFontTx/>
              <a:buChar char="•"/>
            </a:pPr>
            <a:r>
              <a:rPr lang="en-US" sz="2800" b="1" dirty="0" smtClean="0">
                <a:solidFill>
                  <a:srgbClr val="000000"/>
                </a:solidFill>
                <a:ea typeface="Times New Roman" pitchFamily="18" charset="0"/>
                <a:cs typeface="Minion-Regular" charset="0"/>
              </a:rPr>
              <a:t>Neutral Buoyancy </a:t>
            </a:r>
            <a:r>
              <a:rPr lang="en-US" sz="2800" dirty="0" smtClean="0">
                <a:solidFill>
                  <a:srgbClr val="000000"/>
                </a:solidFill>
                <a:ea typeface="Times New Roman" pitchFamily="18" charset="0"/>
                <a:cs typeface="Minion-Regular" charset="0"/>
              </a:rPr>
              <a:t>= Preventing movement up or down</a:t>
            </a:r>
          </a:p>
          <a:p>
            <a:endParaRPr lang="en-US" dirty="0"/>
          </a:p>
        </p:txBody>
      </p:sp>
      <p:pic>
        <p:nvPicPr>
          <p:cNvPr id="10242" name="Picture 2" descr="http://www.sharky-jones.com/Sharkyjones/Artwork/swimbladde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3229" y="2868045"/>
            <a:ext cx="3276600" cy="2428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550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Floating</a:t>
            </a:r>
            <a:endParaRPr lang="en-US" dirty="0"/>
          </a:p>
        </p:txBody>
      </p:sp>
      <p:sp>
        <p:nvSpPr>
          <p:cNvPr id="3" name="Content Placeholder 2"/>
          <p:cNvSpPr>
            <a:spLocks noGrp="1"/>
          </p:cNvSpPr>
          <p:nvPr>
            <p:ph idx="1"/>
          </p:nvPr>
        </p:nvSpPr>
        <p:spPr>
          <a:xfrm>
            <a:off x="457200" y="1295400"/>
            <a:ext cx="8229600" cy="4525963"/>
          </a:xfrm>
        </p:spPr>
        <p:txBody>
          <a:bodyPr/>
          <a:lstStyle/>
          <a:p>
            <a:pPr marL="0" indent="0">
              <a:buFontTx/>
              <a:buNone/>
            </a:pPr>
            <a:r>
              <a:rPr lang="en-US" b="1" dirty="0" smtClean="0">
                <a:solidFill>
                  <a:srgbClr val="0B4394"/>
                </a:solidFill>
                <a:ea typeface="Times New Roman" pitchFamily="18" charset="0"/>
                <a:cs typeface="StoneSans-Bold" charset="0"/>
              </a:rPr>
              <a:t>Floating</a:t>
            </a:r>
            <a:endParaRPr lang="en-US" dirty="0" smtClean="0">
              <a:solidFill>
                <a:srgbClr val="000000"/>
              </a:solidFill>
              <a:ea typeface="Times New Roman" pitchFamily="18" charset="0"/>
              <a:cs typeface="Minion-Regular" charset="0"/>
            </a:endParaRPr>
          </a:p>
          <a:p>
            <a:pPr marL="0" indent="0">
              <a:buFontTx/>
              <a:buNone/>
            </a:pPr>
            <a:r>
              <a:rPr lang="en-US" dirty="0" smtClean="0">
                <a:solidFill>
                  <a:srgbClr val="000000"/>
                </a:solidFill>
                <a:ea typeface="Times New Roman" pitchFamily="18" charset="0"/>
                <a:cs typeface="Minion-Regular" charset="0"/>
              </a:rPr>
              <a:t>A solid piece of steel sinks in water. A heavy steel ship floats because of the shape of its hull. </a:t>
            </a:r>
          </a:p>
          <a:p>
            <a:pPr marL="0" indent="0">
              <a:buFontTx/>
              <a:buNone/>
            </a:pPr>
            <a:r>
              <a:rPr lang="en-US" dirty="0" smtClean="0">
                <a:solidFill>
                  <a:srgbClr val="000000"/>
                </a:solidFill>
                <a:ea typeface="Times New Roman" pitchFamily="18" charset="0"/>
                <a:cs typeface="Minion-Regular" charset="0"/>
              </a:rPr>
              <a:t>The hull is shaped so that it displaces a large volume of water, creating a large buoyant force. </a:t>
            </a:r>
          </a:p>
          <a:p>
            <a:endParaRPr lang="en-US" dirty="0"/>
          </a:p>
        </p:txBody>
      </p:sp>
      <p:pic>
        <p:nvPicPr>
          <p:cNvPr id="4" name="Picture 2" descr="http://ffden-2.phys.uaf.edu/211_fall2002.web.dir/Edwin_Monin/web%202002nov25%20Folder/bouyancy3.jpg"/>
          <p:cNvPicPr>
            <a:picLocks noChangeAspect="1" noChangeArrowheads="1"/>
          </p:cNvPicPr>
          <p:nvPr/>
        </p:nvPicPr>
        <p:blipFill>
          <a:blip r:embed="rId2" cstate="print"/>
          <a:srcRect/>
          <a:stretch>
            <a:fillRect/>
          </a:stretch>
        </p:blipFill>
        <p:spPr bwMode="auto">
          <a:xfrm>
            <a:off x="1839686" y="3733800"/>
            <a:ext cx="4876800" cy="2514600"/>
          </a:xfrm>
          <a:prstGeom prst="rect">
            <a:avLst/>
          </a:prstGeom>
          <a:noFill/>
        </p:spPr>
      </p:pic>
    </p:spTree>
    <p:extLst>
      <p:ext uri="{BB962C8B-B14F-4D97-AF65-F5344CB8AC3E}">
        <p14:creationId xmlns:p14="http://schemas.microsoft.com/office/powerpoint/2010/main" val="3458888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Density and Buoyancy</a:t>
            </a:r>
            <a:endParaRPr lang="en-US" dirty="0"/>
          </a:p>
        </p:txBody>
      </p:sp>
      <p:sp>
        <p:nvSpPr>
          <p:cNvPr id="3" name="Content Placeholder 2"/>
          <p:cNvSpPr>
            <a:spLocks noGrp="1"/>
          </p:cNvSpPr>
          <p:nvPr>
            <p:ph idx="1"/>
          </p:nvPr>
        </p:nvSpPr>
        <p:spPr/>
        <p:txBody>
          <a:bodyPr/>
          <a:lstStyle/>
          <a:p>
            <a:r>
              <a:rPr lang="en-US" dirty="0" smtClean="0"/>
              <a:t>The weight and buoyant force determine if an object sinks or floats. </a:t>
            </a:r>
          </a:p>
          <a:p>
            <a:endParaRPr lang="en-US" dirty="0"/>
          </a:p>
        </p:txBody>
      </p:sp>
      <p:grpSp>
        <p:nvGrpSpPr>
          <p:cNvPr id="4" name="Group 3"/>
          <p:cNvGrpSpPr/>
          <p:nvPr/>
        </p:nvGrpSpPr>
        <p:grpSpPr>
          <a:xfrm>
            <a:off x="381000" y="2895600"/>
            <a:ext cx="2101850" cy="3451225"/>
            <a:chOff x="381000" y="2706688"/>
            <a:chExt cx="2101850" cy="3451225"/>
          </a:xfrm>
        </p:grpSpPr>
        <p:pic>
          <p:nvPicPr>
            <p:cNvPr id="5" name="Picture 4" descr="HSPS_Ch13s2-p401-BkrA"/>
            <p:cNvPicPr>
              <a:picLocks noChangeAspect="1" noChangeArrowheads="1"/>
            </p:cNvPicPr>
            <p:nvPr/>
          </p:nvPicPr>
          <p:blipFill>
            <a:blip r:embed="rId2" cstate="print"/>
            <a:srcRect/>
            <a:stretch>
              <a:fillRect/>
            </a:stretch>
          </p:blipFill>
          <p:spPr bwMode="auto">
            <a:xfrm>
              <a:off x="381000" y="2706688"/>
              <a:ext cx="2101850" cy="3067050"/>
            </a:xfrm>
            <a:prstGeom prst="rect">
              <a:avLst/>
            </a:prstGeom>
            <a:noFill/>
          </p:spPr>
        </p:pic>
        <p:sp>
          <p:nvSpPr>
            <p:cNvPr id="6" name="Rectangle 7"/>
            <p:cNvSpPr>
              <a:spLocks noChangeArrowheads="1"/>
            </p:cNvSpPr>
            <p:nvPr/>
          </p:nvSpPr>
          <p:spPr bwMode="auto">
            <a:xfrm>
              <a:off x="533400" y="5791200"/>
              <a:ext cx="1657350" cy="366713"/>
            </a:xfrm>
            <a:prstGeom prst="rect">
              <a:avLst/>
            </a:prstGeom>
            <a:noFill/>
            <a:ln w="9525">
              <a:noFill/>
              <a:miter lim="800000"/>
              <a:headEnd/>
              <a:tailEnd/>
            </a:ln>
            <a:effectLst/>
          </p:spPr>
          <p:txBody>
            <a:bodyPr wrap="none">
              <a:spAutoFit/>
            </a:bodyPr>
            <a:lstStyle/>
            <a:p>
              <a:r>
                <a:rPr lang="en-US"/>
                <a:t>Buoyant force </a:t>
              </a:r>
            </a:p>
          </p:txBody>
        </p:sp>
        <p:sp>
          <p:nvSpPr>
            <p:cNvPr id="7" name="Rectangle 10"/>
            <p:cNvSpPr>
              <a:spLocks noChangeArrowheads="1"/>
            </p:cNvSpPr>
            <p:nvPr/>
          </p:nvSpPr>
          <p:spPr bwMode="auto">
            <a:xfrm>
              <a:off x="914400" y="3352800"/>
              <a:ext cx="895350" cy="366713"/>
            </a:xfrm>
            <a:prstGeom prst="rect">
              <a:avLst/>
            </a:prstGeom>
            <a:noFill/>
            <a:ln w="9525">
              <a:noFill/>
              <a:miter lim="800000"/>
              <a:headEnd/>
              <a:tailEnd/>
            </a:ln>
            <a:effectLst/>
          </p:spPr>
          <p:txBody>
            <a:bodyPr wrap="none">
              <a:spAutoFit/>
            </a:bodyPr>
            <a:lstStyle/>
            <a:p>
              <a:r>
                <a:rPr lang="en-US"/>
                <a:t>Weight</a:t>
              </a:r>
            </a:p>
          </p:txBody>
        </p:sp>
      </p:grpSp>
      <p:grpSp>
        <p:nvGrpSpPr>
          <p:cNvPr id="8" name="Group 7"/>
          <p:cNvGrpSpPr/>
          <p:nvPr/>
        </p:nvGrpSpPr>
        <p:grpSpPr>
          <a:xfrm>
            <a:off x="3429000" y="2971800"/>
            <a:ext cx="2219325" cy="3262313"/>
            <a:chOff x="3446463" y="2667000"/>
            <a:chExt cx="2219325" cy="3262313"/>
          </a:xfrm>
        </p:grpSpPr>
        <p:pic>
          <p:nvPicPr>
            <p:cNvPr id="9" name="Picture 5" descr="HSPS_Ch13s2-p401-BkrB"/>
            <p:cNvPicPr>
              <a:picLocks noChangeAspect="1" noChangeArrowheads="1"/>
            </p:cNvPicPr>
            <p:nvPr/>
          </p:nvPicPr>
          <p:blipFill>
            <a:blip r:embed="rId3" cstate="print"/>
            <a:srcRect/>
            <a:stretch>
              <a:fillRect/>
            </a:stretch>
          </p:blipFill>
          <p:spPr bwMode="auto">
            <a:xfrm>
              <a:off x="3446463" y="2667000"/>
              <a:ext cx="2219325" cy="2741613"/>
            </a:xfrm>
            <a:prstGeom prst="rect">
              <a:avLst/>
            </a:prstGeom>
            <a:noFill/>
          </p:spPr>
        </p:pic>
        <p:sp>
          <p:nvSpPr>
            <p:cNvPr id="10" name="Rectangle 8"/>
            <p:cNvSpPr>
              <a:spLocks noChangeArrowheads="1"/>
            </p:cNvSpPr>
            <p:nvPr/>
          </p:nvSpPr>
          <p:spPr bwMode="auto">
            <a:xfrm>
              <a:off x="3581400" y="5562600"/>
              <a:ext cx="1657350" cy="366713"/>
            </a:xfrm>
            <a:prstGeom prst="rect">
              <a:avLst/>
            </a:prstGeom>
            <a:noFill/>
            <a:ln w="9525">
              <a:noFill/>
              <a:miter lim="800000"/>
              <a:headEnd/>
              <a:tailEnd/>
            </a:ln>
            <a:effectLst/>
          </p:spPr>
          <p:txBody>
            <a:bodyPr wrap="none">
              <a:spAutoFit/>
            </a:bodyPr>
            <a:lstStyle/>
            <a:p>
              <a:r>
                <a:rPr lang="en-US"/>
                <a:t>Buoyant force </a:t>
              </a:r>
            </a:p>
          </p:txBody>
        </p:sp>
        <p:sp>
          <p:nvSpPr>
            <p:cNvPr id="11" name="Rectangle 11"/>
            <p:cNvSpPr>
              <a:spLocks noChangeArrowheads="1"/>
            </p:cNvSpPr>
            <p:nvPr/>
          </p:nvSpPr>
          <p:spPr bwMode="auto">
            <a:xfrm>
              <a:off x="3962400" y="3124200"/>
              <a:ext cx="895350" cy="366713"/>
            </a:xfrm>
            <a:prstGeom prst="rect">
              <a:avLst/>
            </a:prstGeom>
            <a:noFill/>
            <a:ln w="9525">
              <a:noFill/>
              <a:miter lim="800000"/>
              <a:headEnd/>
              <a:tailEnd/>
            </a:ln>
            <a:effectLst/>
          </p:spPr>
          <p:txBody>
            <a:bodyPr wrap="none">
              <a:spAutoFit/>
            </a:bodyPr>
            <a:lstStyle/>
            <a:p>
              <a:r>
                <a:rPr lang="en-US"/>
                <a:t>Weight</a:t>
              </a:r>
            </a:p>
          </p:txBody>
        </p:sp>
      </p:grpSp>
      <p:grpSp>
        <p:nvGrpSpPr>
          <p:cNvPr id="12" name="Group 11"/>
          <p:cNvGrpSpPr/>
          <p:nvPr/>
        </p:nvGrpSpPr>
        <p:grpSpPr>
          <a:xfrm>
            <a:off x="6629400" y="2971800"/>
            <a:ext cx="2211388" cy="2613025"/>
            <a:chOff x="6629400" y="2730500"/>
            <a:chExt cx="2211388" cy="2613025"/>
          </a:xfrm>
        </p:grpSpPr>
        <p:pic>
          <p:nvPicPr>
            <p:cNvPr id="13" name="Picture 6" descr="HSPS_Ch13s2-p401-BkrC"/>
            <p:cNvPicPr>
              <a:picLocks noChangeAspect="1" noChangeArrowheads="1"/>
            </p:cNvPicPr>
            <p:nvPr/>
          </p:nvPicPr>
          <p:blipFill>
            <a:blip r:embed="rId4" cstate="print"/>
            <a:srcRect/>
            <a:stretch>
              <a:fillRect/>
            </a:stretch>
          </p:blipFill>
          <p:spPr bwMode="auto">
            <a:xfrm>
              <a:off x="6629400" y="2730500"/>
              <a:ext cx="2211388" cy="2613025"/>
            </a:xfrm>
            <a:prstGeom prst="rect">
              <a:avLst/>
            </a:prstGeom>
            <a:noFill/>
          </p:spPr>
        </p:pic>
        <p:sp>
          <p:nvSpPr>
            <p:cNvPr id="14" name="Rectangle 9"/>
            <p:cNvSpPr>
              <a:spLocks noChangeArrowheads="1"/>
            </p:cNvSpPr>
            <p:nvPr/>
          </p:nvSpPr>
          <p:spPr bwMode="auto">
            <a:xfrm>
              <a:off x="6781800" y="4800600"/>
              <a:ext cx="1657350" cy="366713"/>
            </a:xfrm>
            <a:prstGeom prst="rect">
              <a:avLst/>
            </a:prstGeom>
            <a:noFill/>
            <a:ln w="9525">
              <a:noFill/>
              <a:miter lim="800000"/>
              <a:headEnd/>
              <a:tailEnd/>
            </a:ln>
            <a:effectLst/>
          </p:spPr>
          <p:txBody>
            <a:bodyPr wrap="none">
              <a:spAutoFit/>
            </a:bodyPr>
            <a:lstStyle/>
            <a:p>
              <a:r>
                <a:rPr lang="en-US"/>
                <a:t>Buoyant force </a:t>
              </a:r>
            </a:p>
          </p:txBody>
        </p:sp>
        <p:sp>
          <p:nvSpPr>
            <p:cNvPr id="15" name="Rectangle 12"/>
            <p:cNvSpPr>
              <a:spLocks noChangeArrowheads="1"/>
            </p:cNvSpPr>
            <p:nvPr/>
          </p:nvSpPr>
          <p:spPr bwMode="auto">
            <a:xfrm>
              <a:off x="7162800" y="2895600"/>
              <a:ext cx="895350" cy="366713"/>
            </a:xfrm>
            <a:prstGeom prst="rect">
              <a:avLst/>
            </a:prstGeom>
            <a:noFill/>
            <a:ln w="9525">
              <a:noFill/>
              <a:miter lim="800000"/>
              <a:headEnd/>
              <a:tailEnd/>
            </a:ln>
            <a:effectLst/>
          </p:spPr>
          <p:txBody>
            <a:bodyPr wrap="none">
              <a:spAutoFit/>
            </a:bodyPr>
            <a:lstStyle/>
            <a:p>
              <a:r>
                <a:rPr lang="en-US"/>
                <a:t>Weight</a:t>
              </a:r>
            </a:p>
          </p:txBody>
        </p:sp>
      </p:grpSp>
    </p:spTree>
    <p:extLst>
      <p:ext uri="{BB962C8B-B14F-4D97-AF65-F5344CB8AC3E}">
        <p14:creationId xmlns:p14="http://schemas.microsoft.com/office/powerpoint/2010/main" val="235955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science-experiments.info/egg%20floating%20experiment.gif"/>
          <p:cNvPicPr>
            <a:picLocks noChangeAspect="1" noChangeArrowheads="1"/>
          </p:cNvPicPr>
          <p:nvPr/>
        </p:nvPicPr>
        <p:blipFill>
          <a:blip r:embed="rId2" cstate="print"/>
          <a:srcRect/>
          <a:stretch>
            <a:fillRect/>
          </a:stretch>
        </p:blipFill>
        <p:spPr bwMode="auto">
          <a:xfrm>
            <a:off x="4038600" y="4639465"/>
            <a:ext cx="2828925" cy="2218535"/>
          </a:xfrm>
          <a:prstGeom prst="rect">
            <a:avLst/>
          </a:prstGeom>
          <a:noFill/>
        </p:spPr>
      </p:pic>
      <p:sp>
        <p:nvSpPr>
          <p:cNvPr id="2" name="Title 1"/>
          <p:cNvSpPr>
            <a:spLocks noGrp="1"/>
          </p:cNvSpPr>
          <p:nvPr>
            <p:ph type="title"/>
          </p:nvPr>
        </p:nvSpPr>
        <p:spPr/>
        <p:txBody>
          <a:bodyPr/>
          <a:lstStyle/>
          <a:p>
            <a:r>
              <a:rPr lang="en-US" dirty="0" smtClean="0"/>
              <a:t>Dense Fluids</a:t>
            </a:r>
            <a:endParaRPr lang="en-US" dirty="0"/>
          </a:p>
        </p:txBody>
      </p:sp>
      <p:sp>
        <p:nvSpPr>
          <p:cNvPr id="3" name="Content Placeholder 2"/>
          <p:cNvSpPr>
            <a:spLocks noGrp="1"/>
          </p:cNvSpPr>
          <p:nvPr>
            <p:ph idx="1"/>
          </p:nvPr>
        </p:nvSpPr>
        <p:spPr/>
        <p:txBody>
          <a:bodyPr/>
          <a:lstStyle/>
          <a:p>
            <a:pPr marL="0" indent="0">
              <a:buFontTx/>
              <a:buNone/>
            </a:pPr>
            <a:r>
              <a:rPr lang="en-US" sz="2800" dirty="0" smtClean="0">
                <a:solidFill>
                  <a:srgbClr val="000000"/>
                </a:solidFill>
                <a:ea typeface="Times New Roman" pitchFamily="18" charset="0"/>
                <a:cs typeface="Minion-Regular" charset="0"/>
              </a:rPr>
              <a:t>Objects also float more easily in dense fluids.</a:t>
            </a:r>
          </a:p>
          <a:p>
            <a:pPr lvl="1">
              <a:buFontTx/>
              <a:buChar char="•"/>
            </a:pPr>
            <a:r>
              <a:rPr lang="en-US" sz="2400" dirty="0" smtClean="0">
                <a:solidFill>
                  <a:srgbClr val="000000"/>
                </a:solidFill>
                <a:ea typeface="Times New Roman" pitchFamily="18" charset="0"/>
                <a:cs typeface="Minion-Regular" charset="0"/>
              </a:rPr>
              <a:t>The denser the fluid is, the greater is the weight displaced. The greater displaced weight results in a greater buoyant force.</a:t>
            </a:r>
          </a:p>
          <a:p>
            <a:pPr lvl="1">
              <a:buFontTx/>
              <a:buChar char="•"/>
            </a:pPr>
            <a:r>
              <a:rPr lang="en-US" sz="2400" dirty="0" smtClean="0">
                <a:solidFill>
                  <a:srgbClr val="000000"/>
                </a:solidFill>
                <a:ea typeface="Times New Roman" pitchFamily="18" charset="0"/>
                <a:cs typeface="Minion-Regular" charset="0"/>
              </a:rPr>
              <a:t>This is why it is easier for a person to float in very salty water. The dense salty water produces a larger buoyant force when displaced by the person's body.</a:t>
            </a:r>
          </a:p>
          <a:p>
            <a:pPr lvl="2">
              <a:buFontTx/>
              <a:buChar char="•"/>
            </a:pPr>
            <a:r>
              <a:rPr lang="en-US" sz="2000" dirty="0" smtClean="0">
                <a:solidFill>
                  <a:srgbClr val="000000"/>
                </a:solidFill>
                <a:ea typeface="Times New Roman" pitchFamily="18" charset="0"/>
                <a:cs typeface="Minion-Regular" charset="0"/>
              </a:rPr>
              <a:t>Displace less water</a:t>
            </a:r>
          </a:p>
          <a:p>
            <a:endParaRPr lang="en-US" dirty="0"/>
          </a:p>
        </p:txBody>
      </p:sp>
    </p:spTree>
    <p:extLst>
      <p:ext uri="{BB962C8B-B14F-4D97-AF65-F5344CB8AC3E}">
        <p14:creationId xmlns:p14="http://schemas.microsoft.com/office/powerpoint/2010/main" val="2520612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b="1" smtClean="0">
                <a:solidFill>
                  <a:srgbClr val="3366FF"/>
                </a:solidFill>
                <a:latin typeface="Arial" charset="0"/>
                <a:cs typeface="Arial" charset="0"/>
              </a:rPr>
              <a:t>Polarity  </a:t>
            </a:r>
          </a:p>
        </p:txBody>
      </p:sp>
      <p:sp>
        <p:nvSpPr>
          <p:cNvPr id="20483" name="Text Placeholder 2"/>
          <p:cNvSpPr>
            <a:spLocks noGrp="1"/>
          </p:cNvSpPr>
          <p:nvPr>
            <p:ph type="body" idx="1"/>
          </p:nvPr>
        </p:nvSpPr>
        <p:spPr>
          <a:xfrm>
            <a:off x="457200" y="1600200"/>
            <a:ext cx="4419600" cy="4525963"/>
          </a:xfrm>
        </p:spPr>
        <p:txBody>
          <a:bodyPr>
            <a:normAutofit/>
          </a:bodyPr>
          <a:lstStyle/>
          <a:p>
            <a:pPr lvl="1"/>
            <a:r>
              <a:rPr lang="en-US" dirty="0" smtClean="0">
                <a:solidFill>
                  <a:srgbClr val="000000"/>
                </a:solidFill>
                <a:latin typeface="Arial" charset="0"/>
                <a:cs typeface="Arial" charset="0"/>
              </a:rPr>
              <a:t>	There is a greater probability of finding the shared electrons in water close to its oxygen atom than near its hydrogen atoms. </a:t>
            </a:r>
          </a:p>
          <a:p>
            <a:pPr lvl="1"/>
            <a:endParaRPr lang="en-US" b="1" dirty="0" smtClean="0">
              <a:solidFill>
                <a:srgbClr val="000000"/>
              </a:solidFill>
              <a:latin typeface="Arial" charset="0"/>
              <a:cs typeface="Arial" charset="0"/>
            </a:endParaRPr>
          </a:p>
          <a:p>
            <a:pPr lvl="1"/>
            <a:r>
              <a:rPr lang="en-US" smtClean="0">
                <a:solidFill>
                  <a:srgbClr val="000000"/>
                </a:solidFill>
                <a:latin typeface="Arial" charset="0"/>
                <a:cs typeface="Arial" charset="0"/>
              </a:rPr>
              <a:t>	As a result, the oxygen end of the molecule has a slight negative charge and the hydrogen end of the molecule has a slight positive charge.</a:t>
            </a:r>
            <a:endParaRPr lang="en-US" dirty="0" smtClean="0">
              <a:solidFill>
                <a:srgbClr val="000000"/>
              </a:solidFill>
              <a:latin typeface="Arial" charset="0"/>
              <a:cs typeface="Arial" charset="0"/>
            </a:endParaRPr>
          </a:p>
        </p:txBody>
      </p:sp>
      <p:pic>
        <p:nvPicPr>
          <p:cNvPr id="20484" name="Picture 2" descr="E:\LESSON OVRVW batch 3\art\BIO10NAE_01_02_03_005_LRIM_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365250"/>
            <a:ext cx="355600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974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b="1" smtClean="0">
                <a:solidFill>
                  <a:srgbClr val="3366FF"/>
                </a:solidFill>
                <a:latin typeface="Arial" charset="0"/>
                <a:cs typeface="Arial" charset="0"/>
              </a:rPr>
              <a:t>Hydrogen Bonding  </a:t>
            </a:r>
          </a:p>
        </p:txBody>
      </p:sp>
      <p:sp>
        <p:nvSpPr>
          <p:cNvPr id="22531" name="Text Placeholder 2"/>
          <p:cNvSpPr>
            <a:spLocks noGrp="1"/>
          </p:cNvSpPr>
          <p:nvPr>
            <p:ph type="body" idx="1"/>
          </p:nvPr>
        </p:nvSpPr>
        <p:spPr>
          <a:xfrm>
            <a:off x="457200" y="1600200"/>
            <a:ext cx="4191000" cy="4525963"/>
          </a:xfrm>
        </p:spPr>
        <p:txBody>
          <a:bodyPr>
            <a:normAutofit/>
          </a:bodyPr>
          <a:lstStyle/>
          <a:p>
            <a:pPr lvl="1"/>
            <a:r>
              <a:rPr lang="en-US" smtClean="0">
                <a:solidFill>
                  <a:srgbClr val="000000"/>
                </a:solidFill>
                <a:latin typeface="Arial" charset="0"/>
                <a:cs typeface="Arial" charset="0"/>
              </a:rPr>
              <a:t>	Because of their partial positive and negative charges, polar molecules such as water can attract each other. </a:t>
            </a:r>
          </a:p>
          <a:p>
            <a:pPr lvl="1"/>
            <a:endParaRPr lang="en-US" smtClean="0">
              <a:solidFill>
                <a:srgbClr val="000000"/>
              </a:solidFill>
              <a:latin typeface="Arial" charset="0"/>
              <a:cs typeface="Arial" charset="0"/>
            </a:endParaRPr>
          </a:p>
          <a:p>
            <a:pPr lvl="1"/>
            <a:r>
              <a:rPr lang="en-US" smtClean="0">
                <a:solidFill>
                  <a:srgbClr val="000000"/>
                </a:solidFill>
                <a:latin typeface="Arial" charset="0"/>
                <a:cs typeface="Arial" charset="0"/>
              </a:rPr>
              <a:t>	The attraction between a hydrogen atom on one water molecule and the oxygen atom on another is known as a </a:t>
            </a:r>
            <a:r>
              <a:rPr lang="en-US" b="1" smtClean="0">
                <a:solidFill>
                  <a:srgbClr val="000000"/>
                </a:solidFill>
                <a:latin typeface="Arial" charset="0"/>
                <a:cs typeface="Arial" charset="0"/>
              </a:rPr>
              <a:t>hydrogen bond. </a:t>
            </a:r>
          </a:p>
        </p:txBody>
      </p:sp>
      <p:pic>
        <p:nvPicPr>
          <p:cNvPr id="22532" name="Picture 2" descr="E:\LESSON OVRVW batch 3\art\BIO10NAE_01_02_03_005_LRIM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365250"/>
            <a:ext cx="355600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948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b="1" smtClean="0">
                <a:solidFill>
                  <a:srgbClr val="3366FF"/>
                </a:solidFill>
                <a:latin typeface="Arial" charset="0"/>
                <a:cs typeface="Arial" charset="0"/>
              </a:rPr>
              <a:t>Hydrogen Bonding  </a:t>
            </a:r>
          </a:p>
        </p:txBody>
      </p:sp>
      <p:sp>
        <p:nvSpPr>
          <p:cNvPr id="23555" name="Text Placeholder 2"/>
          <p:cNvSpPr>
            <a:spLocks noGrp="1"/>
          </p:cNvSpPr>
          <p:nvPr>
            <p:ph type="body" idx="1"/>
          </p:nvPr>
        </p:nvSpPr>
        <p:spPr>
          <a:xfrm>
            <a:off x="457200" y="1600200"/>
            <a:ext cx="4343400" cy="4525963"/>
          </a:xfrm>
        </p:spPr>
        <p:txBody>
          <a:bodyPr>
            <a:normAutofit/>
          </a:bodyPr>
          <a:lstStyle/>
          <a:p>
            <a:pPr lvl="1"/>
            <a:r>
              <a:rPr lang="en-US" smtClean="0">
                <a:solidFill>
                  <a:srgbClr val="000000"/>
                </a:solidFill>
                <a:latin typeface="Arial" charset="0"/>
                <a:cs typeface="Arial" charset="0"/>
              </a:rPr>
              <a:t>	Water is able to form multiple hydrogen bonds, which account for many of its special properties.</a:t>
            </a:r>
          </a:p>
          <a:p>
            <a:pPr lvl="1"/>
            <a:endParaRPr lang="en-US" smtClean="0">
              <a:solidFill>
                <a:srgbClr val="000000"/>
              </a:solidFill>
              <a:latin typeface="Arial" charset="0"/>
              <a:cs typeface="Arial" charset="0"/>
            </a:endParaRPr>
          </a:p>
          <a:p>
            <a:pPr lvl="1"/>
            <a:r>
              <a:rPr lang="en-US" smtClean="0">
                <a:solidFill>
                  <a:srgbClr val="000000"/>
                </a:solidFill>
                <a:latin typeface="Arial" charset="0"/>
                <a:cs typeface="Arial" charset="0"/>
              </a:rPr>
              <a:t>	Hydrogen bonds are not as strong as covalent or ionic bonds, and they can form in other compounds besides water.</a:t>
            </a:r>
          </a:p>
        </p:txBody>
      </p:sp>
      <p:pic>
        <p:nvPicPr>
          <p:cNvPr id="23556" name="Picture 2" descr="E:\LESSON OVRVW batch 3\art\BIO10NAE_01_02_03_005_LRIM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365250"/>
            <a:ext cx="355600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923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b="1" smtClean="0">
                <a:latin typeface="Arial" charset="0"/>
                <a:cs typeface="Arial" charset="0"/>
              </a:rPr>
              <a:t>Heat Capacity  </a:t>
            </a:r>
          </a:p>
        </p:txBody>
      </p:sp>
      <p:sp>
        <p:nvSpPr>
          <p:cNvPr id="28675" name="Text Placeholder 2"/>
          <p:cNvSpPr>
            <a:spLocks noGrp="1"/>
          </p:cNvSpPr>
          <p:nvPr>
            <p:ph type="body" idx="1"/>
          </p:nvPr>
        </p:nvSpPr>
        <p:spPr>
          <a:xfrm>
            <a:off x="228600" y="2057400"/>
            <a:ext cx="8305800" cy="4343400"/>
          </a:xfrm>
        </p:spPr>
        <p:txBody>
          <a:bodyPr>
            <a:normAutofit/>
          </a:bodyPr>
          <a:lstStyle/>
          <a:p>
            <a:pPr lvl="1"/>
            <a:r>
              <a:rPr lang="en-US" dirty="0" smtClean="0">
                <a:solidFill>
                  <a:srgbClr val="000000"/>
                </a:solidFill>
                <a:latin typeface="Arial" charset="0"/>
                <a:cs typeface="Arial" charset="0"/>
              </a:rPr>
              <a:t>	Because of the multiple hydrogen bonds between water molecules</a:t>
            </a:r>
          </a:p>
          <a:p>
            <a:pPr marL="365760" lvl="1" indent="0">
              <a:buNone/>
            </a:pPr>
            <a:endParaRPr lang="en-US" dirty="0" smtClean="0">
              <a:solidFill>
                <a:srgbClr val="000000"/>
              </a:solidFill>
              <a:latin typeface="Arial" charset="0"/>
              <a:cs typeface="Arial" charset="0"/>
            </a:endParaRPr>
          </a:p>
          <a:p>
            <a:pPr lvl="2"/>
            <a:r>
              <a:rPr lang="en-US" dirty="0" smtClean="0">
                <a:solidFill>
                  <a:srgbClr val="000000"/>
                </a:solidFill>
                <a:latin typeface="Arial" charset="0"/>
                <a:cs typeface="Arial" charset="0"/>
              </a:rPr>
              <a:t>Large amount of heat energy required to cause those molecules to move faster and raise the temperature of the water. </a:t>
            </a:r>
          </a:p>
          <a:p>
            <a:pPr marL="365760" lvl="1" indent="0">
              <a:buNone/>
            </a:pPr>
            <a:endParaRPr lang="en-US" dirty="0" smtClean="0">
              <a:solidFill>
                <a:srgbClr val="000000"/>
              </a:solidFill>
              <a:latin typeface="Arial" charset="0"/>
              <a:cs typeface="Arial" charset="0"/>
            </a:endParaRPr>
          </a:p>
          <a:p>
            <a:pPr lvl="1"/>
            <a:r>
              <a:rPr lang="en-US" dirty="0" smtClean="0">
                <a:solidFill>
                  <a:srgbClr val="000000"/>
                </a:solidFill>
                <a:latin typeface="Arial" charset="0"/>
                <a:cs typeface="Arial" charset="0"/>
              </a:rPr>
              <a:t>	Large bodies of water, such as oceans and lakes, can absorb large amounts of heat with only small changes in temperature. This protects organisms living within from drastic changes in temperature.</a:t>
            </a:r>
          </a:p>
        </p:txBody>
      </p:sp>
      <p:pic>
        <p:nvPicPr>
          <p:cNvPr id="3074" name="Picture 2" descr="http://ga.water.usgs.gov/edu/pictures/heat-capacity-po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04800"/>
            <a:ext cx="2371725" cy="165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407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Change</a:t>
            </a:r>
            <a:endParaRPr lang="en-US" dirty="0"/>
          </a:p>
        </p:txBody>
      </p:sp>
      <p:sp>
        <p:nvSpPr>
          <p:cNvPr id="3" name="Content Placeholder 2"/>
          <p:cNvSpPr>
            <a:spLocks noGrp="1"/>
          </p:cNvSpPr>
          <p:nvPr>
            <p:ph idx="1"/>
          </p:nvPr>
        </p:nvSpPr>
        <p:spPr/>
        <p:txBody>
          <a:bodyPr/>
          <a:lstStyle/>
          <a:p>
            <a:r>
              <a:rPr lang="en-US" dirty="0" smtClean="0"/>
              <a:t>Reversible physical change that occurs when a substance changes from one state of matter to another</a:t>
            </a:r>
          </a:p>
        </p:txBody>
      </p:sp>
      <p:pic>
        <p:nvPicPr>
          <p:cNvPr id="30724" name="Picture 4" descr="http://media-1.web.britannica.com/eb-media/40/149040-004-A417A659.jpg"/>
          <p:cNvPicPr>
            <a:picLocks noChangeAspect="1" noChangeArrowheads="1"/>
          </p:cNvPicPr>
          <p:nvPr/>
        </p:nvPicPr>
        <p:blipFill>
          <a:blip r:embed="rId2" cstate="print"/>
          <a:srcRect/>
          <a:stretch>
            <a:fillRect/>
          </a:stretch>
        </p:blipFill>
        <p:spPr bwMode="auto">
          <a:xfrm>
            <a:off x="2514600" y="2951922"/>
            <a:ext cx="4229100" cy="3677478"/>
          </a:xfrm>
          <a:prstGeom prst="rect">
            <a:avLst/>
          </a:prstGeom>
          <a:noFill/>
        </p:spPr>
      </p:pic>
    </p:spTree>
    <p:extLst>
      <p:ext uri="{BB962C8B-B14F-4D97-AF65-F5344CB8AC3E}">
        <p14:creationId xmlns:p14="http://schemas.microsoft.com/office/powerpoint/2010/main" val="3843070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a:t>
            </a:r>
            <a:endParaRPr lang="en-US" dirty="0"/>
          </a:p>
        </p:txBody>
      </p:sp>
      <p:sp>
        <p:nvSpPr>
          <p:cNvPr id="3" name="Content Placeholder 2"/>
          <p:cNvSpPr>
            <a:spLocks noGrp="1"/>
          </p:cNvSpPr>
          <p:nvPr>
            <p:ph idx="1"/>
          </p:nvPr>
        </p:nvSpPr>
        <p:spPr/>
        <p:txBody>
          <a:bodyPr/>
          <a:lstStyle/>
          <a:p>
            <a:r>
              <a:rPr lang="en-US" dirty="0" smtClean="0"/>
              <a:t>Melting – solid to liquid</a:t>
            </a:r>
          </a:p>
          <a:p>
            <a:r>
              <a:rPr lang="en-US" dirty="0" smtClean="0"/>
              <a:t>Freezing – liquid to solid</a:t>
            </a:r>
          </a:p>
          <a:p>
            <a:r>
              <a:rPr lang="en-US" dirty="0" smtClean="0"/>
              <a:t>Vaporization – liquid to gas</a:t>
            </a:r>
          </a:p>
          <a:p>
            <a:r>
              <a:rPr lang="en-US" dirty="0" smtClean="0"/>
              <a:t>Condensation – gas to liquid</a:t>
            </a:r>
          </a:p>
          <a:p>
            <a:r>
              <a:rPr lang="en-US" dirty="0" smtClean="0"/>
              <a:t>Sublimation – solid to gas</a:t>
            </a:r>
          </a:p>
          <a:p>
            <a:r>
              <a:rPr lang="en-US" dirty="0" smtClean="0"/>
              <a:t>Deposition – gas to solid</a:t>
            </a:r>
            <a:endParaRPr lang="en-US" dirty="0"/>
          </a:p>
        </p:txBody>
      </p:sp>
    </p:spTree>
    <p:extLst>
      <p:ext uri="{BB962C8B-B14F-4D97-AF65-F5344CB8AC3E}">
        <p14:creationId xmlns:p14="http://schemas.microsoft.com/office/powerpoint/2010/main" val="3594637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&amp; Energy</a:t>
            </a:r>
            <a:endParaRPr lang="en-US" dirty="0"/>
          </a:p>
        </p:txBody>
      </p:sp>
      <p:sp>
        <p:nvSpPr>
          <p:cNvPr id="3" name="Content Placeholder 2"/>
          <p:cNvSpPr>
            <a:spLocks noGrp="1"/>
          </p:cNvSpPr>
          <p:nvPr>
            <p:ph idx="1"/>
          </p:nvPr>
        </p:nvSpPr>
        <p:spPr/>
        <p:txBody>
          <a:bodyPr/>
          <a:lstStyle/>
          <a:p>
            <a:r>
              <a:rPr lang="en-US" dirty="0" smtClean="0"/>
              <a:t>The temperature of a substance DOES NOT change during a phase change!!</a:t>
            </a:r>
          </a:p>
          <a:p>
            <a:pPr lvl="1"/>
            <a:r>
              <a:rPr lang="en-US" dirty="0" smtClean="0"/>
              <a:t>i.e. The temperature changes while either completely solid, liquid or gas</a:t>
            </a:r>
          </a:p>
          <a:p>
            <a:r>
              <a:rPr lang="en-US" dirty="0" smtClean="0"/>
              <a:t>Energy is either absorbed or released</a:t>
            </a:r>
          </a:p>
          <a:p>
            <a:pPr lvl="1"/>
            <a:r>
              <a:rPr lang="en-US" u="sng" dirty="0" smtClean="0"/>
              <a:t>Endothermic</a:t>
            </a:r>
            <a:r>
              <a:rPr lang="en-US" dirty="0" smtClean="0"/>
              <a:t> – energy is absorbed</a:t>
            </a:r>
          </a:p>
          <a:p>
            <a:pPr lvl="1"/>
            <a:r>
              <a:rPr lang="en-US" u="sng" dirty="0" smtClean="0"/>
              <a:t>Exothermic</a:t>
            </a:r>
            <a:r>
              <a:rPr lang="en-US" dirty="0" smtClean="0"/>
              <a:t> – energy is released</a:t>
            </a:r>
          </a:p>
          <a:p>
            <a:r>
              <a:rPr lang="en-US" dirty="0" smtClean="0"/>
              <a:t>Higher altitude = Lower required temps</a:t>
            </a:r>
            <a:endParaRPr lang="en-US" dirty="0"/>
          </a:p>
        </p:txBody>
      </p:sp>
    </p:spTree>
    <p:extLst>
      <p:ext uri="{BB962C8B-B14F-4D97-AF65-F5344CB8AC3E}">
        <p14:creationId xmlns:p14="http://schemas.microsoft.com/office/powerpoint/2010/main" val="4233256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46</TotalTime>
  <Words>721</Words>
  <Application>Microsoft Office PowerPoint</Application>
  <PresentationFormat>On-screen Show (4:3)</PresentationFormat>
  <Paragraphs>119</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Frutiger-Roman</vt:lpstr>
      <vt:lpstr>Minion-Bold</vt:lpstr>
      <vt:lpstr>Minion-Regular</vt:lpstr>
      <vt:lpstr>StoneSans-Bold</vt:lpstr>
      <vt:lpstr>Times New Roman</vt:lpstr>
      <vt:lpstr>Tw Cen MT</vt:lpstr>
      <vt:lpstr>Thatch</vt:lpstr>
      <vt:lpstr>Water Properties</vt:lpstr>
      <vt:lpstr>Polarity  </vt:lpstr>
      <vt:lpstr>Polarity  </vt:lpstr>
      <vt:lpstr>Hydrogen Bonding  </vt:lpstr>
      <vt:lpstr>Hydrogen Bonding  </vt:lpstr>
      <vt:lpstr>Heat Capacity  </vt:lpstr>
      <vt:lpstr>Phase Change</vt:lpstr>
      <vt:lpstr>Types</vt:lpstr>
      <vt:lpstr>Temperature &amp; Energy</vt:lpstr>
      <vt:lpstr>PowerPoint Presentation</vt:lpstr>
      <vt:lpstr>Melting</vt:lpstr>
      <vt:lpstr>Freezing</vt:lpstr>
      <vt:lpstr>Vaporization</vt:lpstr>
      <vt:lpstr>Condensation</vt:lpstr>
      <vt:lpstr>Salt Water</vt:lpstr>
      <vt:lpstr>Density</vt:lpstr>
      <vt:lpstr>Buoyancy</vt:lpstr>
      <vt:lpstr>Buoyancy</vt:lpstr>
      <vt:lpstr>Floating vs sinking</vt:lpstr>
      <vt:lpstr>Forces again</vt:lpstr>
      <vt:lpstr>Density and Buoyancy</vt:lpstr>
      <vt:lpstr>Floating</vt:lpstr>
      <vt:lpstr>Density and Buoyancy</vt:lpstr>
      <vt:lpstr>Dense Fluids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Properties</dc:title>
  <dc:creator>Nathan</dc:creator>
  <cp:lastModifiedBy>Rebecca Carlson</cp:lastModifiedBy>
  <cp:revision>6</cp:revision>
  <dcterms:created xsi:type="dcterms:W3CDTF">2013-01-11T01:43:02Z</dcterms:created>
  <dcterms:modified xsi:type="dcterms:W3CDTF">2014-09-07T21:25:32Z</dcterms:modified>
</cp:coreProperties>
</file>