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4" r:id="rId3"/>
    <p:sldId id="275" r:id="rId4"/>
    <p:sldId id="276" r:id="rId5"/>
    <p:sldId id="258" r:id="rId6"/>
    <p:sldId id="259" r:id="rId7"/>
    <p:sldId id="272" r:id="rId8"/>
    <p:sldId id="260" r:id="rId9"/>
    <p:sldId id="273" r:id="rId10"/>
    <p:sldId id="262" r:id="rId11"/>
    <p:sldId id="263" r:id="rId12"/>
    <p:sldId id="264" r:id="rId13"/>
    <p:sldId id="265" r:id="rId14"/>
    <p:sldId id="266" r:id="rId15"/>
    <p:sldId id="267" r:id="rId16"/>
    <p:sldId id="268" r:id="rId17"/>
    <p:sldId id="269"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13919-09F0-40B0-859D-264AAA7F59AA}" type="datetimeFigureOut">
              <a:rPr lang="en-US" smtClean="0"/>
              <a:t>9/7/2014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F2C416-C35E-4D35-AF3D-AA753BEB74E0}" type="slidenum">
              <a:rPr lang="en-US" smtClean="0"/>
              <a:t>‹#›</a:t>
            </a:fld>
            <a:endParaRPr lang="en-US"/>
          </a:p>
        </p:txBody>
      </p:sp>
    </p:spTree>
    <p:extLst>
      <p:ext uri="{BB962C8B-B14F-4D97-AF65-F5344CB8AC3E}">
        <p14:creationId xmlns:p14="http://schemas.microsoft.com/office/powerpoint/2010/main" val="390787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42EF38-F702-48DA-ACAD-54F8F6CA51ED}" type="slidenum">
              <a:rPr lang="en-US" smtClean="0">
                <a:latin typeface="Times New Roman" pitchFamily="18" charset="0"/>
              </a:rPr>
              <a:pPr eaLnBrk="1" hangingPunct="1"/>
              <a:t>5</a:t>
            </a:fld>
            <a:endParaRPr lang="en-US"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1740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20CF40-0F09-47A2-896E-1CA0574BCC02}" type="slidenum">
              <a:rPr lang="en-US" smtClean="0">
                <a:latin typeface="Times New Roman" pitchFamily="18" charset="0"/>
              </a:rPr>
              <a:pPr eaLnBrk="1" hangingPunct="1"/>
              <a:t>16</a:t>
            </a:fld>
            <a:endParaRPr lang="en-US"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4561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510D1D-16C7-4DF8-959D-8E234DD49576}" type="slidenum">
              <a:rPr lang="en-US" smtClean="0">
                <a:latin typeface="Times New Roman" pitchFamily="18" charset="0"/>
              </a:rPr>
              <a:pPr eaLnBrk="1" hangingPunct="1"/>
              <a:t>17</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75205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C764DB-F538-48D5-82D6-1509B4A39378}" type="slidenum">
              <a:rPr lang="en-US" smtClean="0">
                <a:latin typeface="Times New Roman" pitchFamily="18" charset="0"/>
              </a:rPr>
              <a:pPr eaLnBrk="1" hangingPunct="1"/>
              <a:t>18</a:t>
            </a:fld>
            <a:endParaRPr lang="en-US"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560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314BEA-364F-4347-9CE1-7BE60A609BB0}" type="slidenum">
              <a:rPr lang="en-US" smtClean="0">
                <a:latin typeface="Times New Roman" pitchFamily="18" charset="0"/>
              </a:rPr>
              <a:pPr eaLnBrk="1" hangingPunct="1"/>
              <a:t>6</a:t>
            </a:fld>
            <a:endParaRPr lang="en-US"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163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32AEB7-A8DD-45D9-9C43-FDE5FA02B245}" type="slidenum">
              <a:rPr lang="en-US" smtClean="0">
                <a:latin typeface="Times New Roman" pitchFamily="18" charset="0"/>
              </a:rPr>
              <a:pPr eaLnBrk="1" hangingPunct="1"/>
              <a:t>8</a:t>
            </a:fld>
            <a:endParaRPr lang="en-US"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1134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DE2A49-7F97-49CE-85DF-F55CDA894430}" type="slidenum">
              <a:rPr lang="en-US" smtClean="0">
                <a:latin typeface="Times New Roman" pitchFamily="18" charset="0"/>
              </a:rPr>
              <a:pPr eaLnBrk="1" hangingPunct="1"/>
              <a:t>10</a:t>
            </a:fld>
            <a:endParaRPr 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3496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364D90-D5DB-474F-911A-758B9A7FFAFA}" type="slidenum">
              <a:rPr lang="en-US" smtClean="0">
                <a:latin typeface="Times New Roman" pitchFamily="18" charset="0"/>
              </a:rPr>
              <a:pPr eaLnBrk="1" hangingPunct="1"/>
              <a:t>11</a:t>
            </a:fld>
            <a:endParaRPr lang="en-US"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8123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807214-9B53-43A1-B1ED-D4E7C869F0C5}" type="slidenum">
              <a:rPr lang="en-US" smtClean="0">
                <a:latin typeface="Times New Roman" pitchFamily="18" charset="0"/>
              </a:rPr>
              <a:pPr eaLnBrk="1" hangingPunct="1"/>
              <a:t>12</a:t>
            </a:fld>
            <a:endParaRPr lang="en-US"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cs typeface="Times New Roman" pitchFamily="18" charset="0"/>
              </a:rPr>
              <a:t>Unstable isotopes are called radioisotopes or are referred to as radioactive. Radioactive isotopes are useful in medicine and research. The field of nuclear medicine employs the use of radiation for cancer treatment and medical diagnosis. The text explains the example of using radioactive isotopes to detect thyroid irregularities.</a:t>
            </a:r>
          </a:p>
          <a:p>
            <a:pPr eaLnBrk="1" hangingPunct="1"/>
            <a:r>
              <a:rPr lang="en-US" smtClean="0">
                <a:cs typeface="Times New Roman" pitchFamily="18" charset="0"/>
              </a:rPr>
              <a:t> </a:t>
            </a:r>
          </a:p>
          <a:p>
            <a:pPr eaLnBrk="1" hangingPunct="1"/>
            <a:r>
              <a:rPr lang="en-US" smtClean="0">
                <a:cs typeface="Times New Roman" pitchFamily="18" charset="0"/>
              </a:rPr>
              <a:t>Radiation can also be deadly, as was the case for the Cherobyl nuclear accident. Exposure to radiation can also come in the form of X-rays, sun exposure, smoke detectors, and so forth.</a:t>
            </a:r>
          </a:p>
          <a:p>
            <a:pPr eaLnBrk="1" hangingPunct="1"/>
            <a:endParaRPr lang="en-US" smtClean="0"/>
          </a:p>
        </p:txBody>
      </p:sp>
    </p:spTree>
    <p:extLst>
      <p:ext uri="{BB962C8B-B14F-4D97-AF65-F5344CB8AC3E}">
        <p14:creationId xmlns:p14="http://schemas.microsoft.com/office/powerpoint/2010/main" val="85584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48510B-8173-46EA-A414-732590CFA5AE}" type="slidenum">
              <a:rPr lang="en-US" smtClean="0">
                <a:latin typeface="Times New Roman" pitchFamily="18" charset="0"/>
              </a:rPr>
              <a:pPr eaLnBrk="1" hangingPunct="1"/>
              <a:t>13</a:t>
            </a:fld>
            <a:endParaRPr lang="en-US" smtClean="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8516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C414DE-B2B8-45D6-8391-4C6F4AED58D2}" type="slidenum">
              <a:rPr lang="en-US" smtClean="0">
                <a:latin typeface="Times New Roman" pitchFamily="18" charset="0"/>
              </a:rPr>
              <a:pPr eaLnBrk="1" hangingPunct="1"/>
              <a:t>14</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cs typeface="Times New Roman" pitchFamily="18" charset="0"/>
              </a:rPr>
              <a:t>The number of electrons in the outer shell determines how an atom will bond with other atoms.</a:t>
            </a:r>
            <a:r>
              <a:rPr lang="en-US" smtClean="0"/>
              <a:t> </a:t>
            </a:r>
          </a:p>
        </p:txBody>
      </p:sp>
    </p:spTree>
    <p:extLst>
      <p:ext uri="{BB962C8B-B14F-4D97-AF65-F5344CB8AC3E}">
        <p14:creationId xmlns:p14="http://schemas.microsoft.com/office/powerpoint/2010/main" val="127515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AC8313-73FA-48F7-B74A-3229F1CC49D5}" type="slidenum">
              <a:rPr lang="en-US" smtClean="0">
                <a:latin typeface="Times New Roman" pitchFamily="18" charset="0"/>
              </a:rPr>
              <a:pPr eaLnBrk="1" hangingPunct="1"/>
              <a:t>15</a:t>
            </a:fld>
            <a:endParaRPr lang="en-US" smtClean="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7491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C5708CF-3C14-4E5B-97DE-5ADEACA902D7}"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0DF58-4A5C-4091-B50B-E2C204D807CF}"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708CF-3C14-4E5B-97DE-5ADEACA902D7}"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0DF58-4A5C-4091-B50B-E2C204D807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708CF-3C14-4E5B-97DE-5ADEACA902D7}"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0DF58-4A5C-4091-B50B-E2C204D807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708CF-3C14-4E5B-97DE-5ADEACA902D7}"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0DF58-4A5C-4091-B50B-E2C204D807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EC5708CF-3C14-4E5B-97DE-5ADEACA902D7}" type="datetimeFigureOut">
              <a:rPr lang="en-US" smtClean="0"/>
              <a:t>9/7/2014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09F0DF58-4A5C-4091-B50B-E2C204D807C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5708CF-3C14-4E5B-97DE-5ADEACA902D7}"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0DF58-4A5C-4091-B50B-E2C204D807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5708CF-3C14-4E5B-97DE-5ADEACA902D7}"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0DF58-4A5C-4091-B50B-E2C204D807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5708CF-3C14-4E5B-97DE-5ADEACA902D7}" type="datetimeFigureOut">
              <a:rPr lang="en-US" smtClean="0"/>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0DF58-4A5C-4091-B50B-E2C204D807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708CF-3C14-4E5B-97DE-5ADEACA902D7}" type="datetimeFigureOut">
              <a:rPr lang="en-US" smtClean="0"/>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0DF58-4A5C-4091-B50B-E2C204D807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5708CF-3C14-4E5B-97DE-5ADEACA902D7}"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0DF58-4A5C-4091-B50B-E2C204D807CF}"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EC5708CF-3C14-4E5B-97DE-5ADEACA902D7}"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0DF58-4A5C-4091-B50B-E2C204D807CF}"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C5708CF-3C14-4E5B-97DE-5ADEACA902D7}" type="datetimeFigureOut">
              <a:rPr lang="en-US" smtClean="0"/>
              <a:t>9/7/2014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9F0DF58-4A5C-4091-B50B-E2C204D807C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The Chemical Basis of Life</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Tree>
    <p:extLst>
      <p:ext uri="{BB962C8B-B14F-4D97-AF65-F5344CB8AC3E}">
        <p14:creationId xmlns:p14="http://schemas.microsoft.com/office/powerpoint/2010/main" val="3219059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a:t>
            </a:r>
            <a:endParaRPr lang="en-US" dirty="0"/>
          </a:p>
        </p:txBody>
      </p:sp>
      <p:sp>
        <p:nvSpPr>
          <p:cNvPr id="6147" name="Rectangle 3"/>
          <p:cNvSpPr>
            <a:spLocks noGrp="1" noChangeArrowheads="1"/>
          </p:cNvSpPr>
          <p:nvPr>
            <p:ph idx="1"/>
          </p:nvPr>
        </p:nvSpPr>
        <p:spPr/>
        <p:txBody>
          <a:bodyPr/>
          <a:lstStyle/>
          <a:p>
            <a:pPr eaLnBrk="1" hangingPunct="1">
              <a:buFontTx/>
              <a:buNone/>
            </a:pPr>
            <a:r>
              <a:rPr lang="en-US" smtClean="0">
                <a:cs typeface="Times New Roman" pitchFamily="18" charset="0"/>
              </a:rPr>
              <a:t>Elements are arranged in a periodic table:</a:t>
            </a:r>
            <a:r>
              <a:rPr lang="en-US" smtClean="0"/>
              <a:t> </a:t>
            </a:r>
          </a:p>
          <a:p>
            <a:pPr eaLnBrk="1" hangingPunct="1">
              <a:buFontTx/>
              <a:buNone/>
            </a:pPr>
            <a:endParaRPr lang="en-US" smtClean="0"/>
          </a:p>
          <a:p>
            <a:pPr eaLnBrk="1" hangingPunct="1"/>
            <a:r>
              <a:rPr lang="en-US" smtClean="0">
                <a:cs typeface="Times New Roman" pitchFamily="18" charset="0"/>
              </a:rPr>
              <a:t>horizontally in order of increasing atomic number</a:t>
            </a:r>
            <a:r>
              <a:rPr lang="en-US" smtClean="0"/>
              <a:t> </a:t>
            </a:r>
          </a:p>
          <a:p>
            <a:pPr eaLnBrk="1" hangingPunct="1"/>
            <a:r>
              <a:rPr lang="en-US" smtClean="0">
                <a:cs typeface="Times New Roman" pitchFamily="18" charset="0"/>
              </a:rPr>
              <a:t>vertically according to the number of electrons in the outer shell</a:t>
            </a:r>
            <a:r>
              <a:rPr lang="en-US" smtClean="0"/>
              <a:t> </a:t>
            </a:r>
          </a:p>
        </p:txBody>
      </p:sp>
      <p:sp>
        <p:nvSpPr>
          <p:cNvPr id="3" name="Slide Number Placeholder 3"/>
          <p:cNvSpPr>
            <a:spLocks noGrp="1"/>
          </p:cNvSpPr>
          <p:nvPr>
            <p:ph type="sldNum" sz="quarter" idx="12"/>
          </p:nvPr>
        </p:nvSpPr>
        <p:spPr/>
        <p:txBody>
          <a:bodyPr/>
          <a:lstStyle/>
          <a:p>
            <a:pPr>
              <a:defRPr/>
            </a:pPr>
            <a:fld id="{E81DA2B6-69A2-4820-9657-4B82EFBA4CD4}" type="slidenum">
              <a:rPr lang="en-US"/>
              <a:pPr>
                <a:defRPr/>
              </a:pPr>
              <a:t>10</a:t>
            </a:fld>
            <a:endParaRPr lang="en-US"/>
          </a:p>
        </p:txBody>
      </p:sp>
      <p:pic>
        <p:nvPicPr>
          <p:cNvPr id="18434" name="Picture 2" descr="http://www.synergycreations.com/periodic/screenshots/basic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57600"/>
            <a:ext cx="4724400" cy="272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6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598D83CE-6E76-4B19-89EE-4954F6420FCA}" type="slidenum">
              <a:rPr lang="en-US"/>
              <a:pPr>
                <a:defRPr/>
              </a:pPr>
              <a:t>11</a:t>
            </a:fld>
            <a:endParaRPr lang="en-US"/>
          </a:p>
        </p:txBody>
      </p:sp>
      <p:pic>
        <p:nvPicPr>
          <p:cNvPr id="7171" name="Picture 5" descr="0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4" y="304800"/>
            <a:ext cx="8424863"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934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a:t>
            </a:r>
            <a:endParaRPr lang="en-US" dirty="0"/>
          </a:p>
        </p:txBody>
      </p:sp>
      <p:sp>
        <p:nvSpPr>
          <p:cNvPr id="8195" name="Rectangle 3"/>
          <p:cNvSpPr>
            <a:spLocks noGrp="1" noChangeArrowheads="1"/>
          </p:cNvSpPr>
          <p:nvPr>
            <p:ph idx="1"/>
          </p:nvPr>
        </p:nvSpPr>
        <p:spPr/>
        <p:txBody>
          <a:bodyPr/>
          <a:lstStyle/>
          <a:p>
            <a:pPr>
              <a:lnSpc>
                <a:spcPct val="90000"/>
              </a:lnSpc>
            </a:pPr>
            <a:r>
              <a:rPr lang="en-US" dirty="0" smtClean="0">
                <a:cs typeface="Times New Roman" pitchFamily="18" charset="0"/>
              </a:rPr>
              <a:t>Atoms have an atomic symbol, atomic number, and atomic mass.</a:t>
            </a:r>
            <a:r>
              <a:rPr lang="en-US" dirty="0" smtClean="0"/>
              <a:t> </a:t>
            </a:r>
          </a:p>
          <a:p>
            <a:pPr eaLnBrk="1" hangingPunct="1">
              <a:lnSpc>
                <a:spcPct val="90000"/>
              </a:lnSpc>
              <a:buFontTx/>
              <a:buNone/>
            </a:pPr>
            <a:endParaRPr lang="en-US" dirty="0" smtClean="0">
              <a:cs typeface="Times New Roman" pitchFamily="18" charset="0"/>
            </a:endParaRPr>
          </a:p>
          <a:p>
            <a:pPr eaLnBrk="1" hangingPunct="1">
              <a:lnSpc>
                <a:spcPct val="90000"/>
              </a:lnSpc>
              <a:buFontTx/>
              <a:buNone/>
            </a:pPr>
            <a:endParaRPr lang="en-US" dirty="0" smtClean="0">
              <a:cs typeface="Times New Roman" pitchFamily="18" charset="0"/>
            </a:endParaRPr>
          </a:p>
          <a:p>
            <a:pPr eaLnBrk="1" hangingPunct="1">
              <a:lnSpc>
                <a:spcPct val="90000"/>
              </a:lnSpc>
              <a:buFontTx/>
              <a:buNone/>
            </a:pPr>
            <a:endParaRPr lang="en-US" dirty="0">
              <a:cs typeface="Times New Roman" pitchFamily="18" charset="0"/>
            </a:endParaRPr>
          </a:p>
          <a:p>
            <a:pPr eaLnBrk="1" hangingPunct="1">
              <a:lnSpc>
                <a:spcPct val="90000"/>
              </a:lnSpc>
              <a:buFontTx/>
              <a:buNone/>
            </a:pPr>
            <a:endParaRPr lang="en-US" dirty="0" smtClean="0">
              <a:cs typeface="Times New Roman" pitchFamily="18" charset="0"/>
            </a:endParaRPr>
          </a:p>
          <a:p>
            <a:pPr>
              <a:lnSpc>
                <a:spcPct val="90000"/>
              </a:lnSpc>
            </a:pPr>
            <a:r>
              <a:rPr lang="en-US" dirty="0" smtClean="0">
                <a:cs typeface="Times New Roman" pitchFamily="18" charset="0"/>
              </a:rPr>
              <a:t>Some atoms differ in their number of neutrons and are called </a:t>
            </a:r>
            <a:r>
              <a:rPr lang="en-US" i="1" dirty="0" smtClean="0">
                <a:solidFill>
                  <a:srgbClr val="3333FF"/>
                </a:solidFill>
                <a:cs typeface="Times New Roman" pitchFamily="18" charset="0"/>
              </a:rPr>
              <a:t>isotopes</a:t>
            </a:r>
            <a:r>
              <a:rPr lang="en-US" dirty="0" smtClean="0">
                <a:cs typeface="Times New Roman" pitchFamily="18" charset="0"/>
              </a:rPr>
              <a:t>.</a:t>
            </a:r>
          </a:p>
          <a:p>
            <a:pPr>
              <a:lnSpc>
                <a:spcPct val="90000"/>
              </a:lnSpc>
            </a:pPr>
            <a:r>
              <a:rPr lang="en-US" dirty="0" smtClean="0">
                <a:cs typeface="Times New Roman" pitchFamily="18" charset="0"/>
              </a:rPr>
              <a:t>Carbon has 3 isotopes: </a:t>
            </a:r>
          </a:p>
          <a:p>
            <a:pPr lvl="1">
              <a:lnSpc>
                <a:spcPct val="90000"/>
              </a:lnSpc>
            </a:pPr>
            <a:r>
              <a:rPr lang="en-US" sz="2400" dirty="0" smtClean="0">
                <a:cs typeface="Times New Roman" pitchFamily="18" charset="0"/>
              </a:rPr>
              <a:t>Carbon 12 (most abundant) </a:t>
            </a:r>
          </a:p>
          <a:p>
            <a:pPr lvl="1">
              <a:lnSpc>
                <a:spcPct val="90000"/>
              </a:lnSpc>
            </a:pPr>
            <a:r>
              <a:rPr lang="en-US" sz="2400" dirty="0" smtClean="0">
                <a:cs typeface="Times New Roman" pitchFamily="18" charset="0"/>
              </a:rPr>
              <a:t>Carbon 13 </a:t>
            </a:r>
          </a:p>
          <a:p>
            <a:pPr lvl="1">
              <a:lnSpc>
                <a:spcPct val="90000"/>
              </a:lnSpc>
            </a:pPr>
            <a:r>
              <a:rPr lang="en-US" sz="2400" dirty="0" smtClean="0">
                <a:cs typeface="Times New Roman" pitchFamily="18" charset="0"/>
              </a:rPr>
              <a:t>Carbon 14 (radioactive - unstable)</a:t>
            </a:r>
            <a:r>
              <a:rPr lang="en-US" sz="2400" b="1" dirty="0" smtClean="0">
                <a:cs typeface="Times New Roman" pitchFamily="18" charset="0"/>
              </a:rPr>
              <a:t> </a:t>
            </a:r>
            <a:r>
              <a:rPr lang="en-US" sz="1600" b="1" dirty="0" smtClean="0">
                <a:cs typeface="Times New Roman" pitchFamily="18" charset="0"/>
              </a:rPr>
              <a:t> </a:t>
            </a:r>
          </a:p>
          <a:p>
            <a:pPr eaLnBrk="1" hangingPunct="1">
              <a:lnSpc>
                <a:spcPct val="90000"/>
              </a:lnSpc>
            </a:pPr>
            <a:endParaRPr lang="en-US" sz="1200" dirty="0" smtClean="0"/>
          </a:p>
        </p:txBody>
      </p:sp>
      <p:sp>
        <p:nvSpPr>
          <p:cNvPr id="4" name="Slide Number Placeholder 3"/>
          <p:cNvSpPr>
            <a:spLocks noGrp="1"/>
          </p:cNvSpPr>
          <p:nvPr>
            <p:ph type="sldNum" sz="quarter" idx="12"/>
          </p:nvPr>
        </p:nvSpPr>
        <p:spPr/>
        <p:txBody>
          <a:bodyPr/>
          <a:lstStyle/>
          <a:p>
            <a:pPr>
              <a:defRPr/>
            </a:pPr>
            <a:fld id="{C357F227-E0AD-47C8-A80A-3CAE44585710}" type="slidenum">
              <a:rPr lang="en-US"/>
              <a:pPr>
                <a:defRPr/>
              </a:pPr>
              <a:t>12</a:t>
            </a:fld>
            <a:endParaRPr lang="en-US"/>
          </a:p>
        </p:txBody>
      </p:sp>
      <p:pic>
        <p:nvPicPr>
          <p:cNvPr id="8196" name="Picture 4" descr="02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5575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99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Molecule </a:t>
            </a:r>
            <a:r>
              <a:rPr lang="en-US" dirty="0" err="1" smtClean="0"/>
              <a:t>vs</a:t>
            </a:r>
            <a:r>
              <a:rPr lang="en-US" dirty="0" smtClean="0"/>
              <a:t> Compound</a:t>
            </a:r>
            <a:endParaRPr lang="en-US" dirty="0"/>
          </a:p>
        </p:txBody>
      </p:sp>
      <p:sp>
        <p:nvSpPr>
          <p:cNvPr id="9219" name="Rectangle 3"/>
          <p:cNvSpPr>
            <a:spLocks noGrp="1" noChangeArrowheads="1"/>
          </p:cNvSpPr>
          <p:nvPr>
            <p:ph idx="1"/>
          </p:nvPr>
        </p:nvSpPr>
        <p:spPr/>
        <p:txBody>
          <a:bodyPr/>
          <a:lstStyle/>
          <a:p>
            <a:pPr eaLnBrk="1" hangingPunct="1"/>
            <a:r>
              <a:rPr lang="en-US" dirty="0" smtClean="0">
                <a:cs typeface="Times New Roman" pitchFamily="18" charset="0"/>
              </a:rPr>
              <a:t>Atoms form bonds to fill the outer shell with electrons.</a:t>
            </a:r>
          </a:p>
          <a:p>
            <a:pPr eaLnBrk="1" hangingPunct="1"/>
            <a:r>
              <a:rPr lang="en-US" dirty="0" smtClean="0">
                <a:cs typeface="Times New Roman" pitchFamily="18" charset="0"/>
              </a:rPr>
              <a:t>When atoms bond with other atoms, </a:t>
            </a:r>
            <a:r>
              <a:rPr lang="en-US" i="1" dirty="0" smtClean="0">
                <a:solidFill>
                  <a:srgbClr val="3333FF"/>
                </a:solidFill>
                <a:cs typeface="Times New Roman" pitchFamily="18" charset="0"/>
              </a:rPr>
              <a:t>molecules</a:t>
            </a:r>
            <a:r>
              <a:rPr lang="en-US" i="1" dirty="0" smtClean="0">
                <a:cs typeface="Times New Roman" pitchFamily="18" charset="0"/>
              </a:rPr>
              <a:t> </a:t>
            </a:r>
            <a:r>
              <a:rPr lang="en-US" dirty="0" smtClean="0">
                <a:cs typeface="Times New Roman" pitchFamily="18" charset="0"/>
              </a:rPr>
              <a:t>are formed.</a:t>
            </a:r>
            <a:r>
              <a:rPr lang="en-US" dirty="0" smtClean="0"/>
              <a:t> </a:t>
            </a:r>
            <a:endParaRPr lang="en-US" sz="1600" dirty="0" smtClean="0"/>
          </a:p>
          <a:p>
            <a:pPr eaLnBrk="1" hangingPunct="1"/>
            <a:r>
              <a:rPr lang="en-US" dirty="0" smtClean="0">
                <a:cs typeface="Times New Roman" pitchFamily="18" charset="0"/>
              </a:rPr>
              <a:t>When atoms of different elements bond, a </a:t>
            </a:r>
            <a:r>
              <a:rPr lang="en-US" i="1" dirty="0" smtClean="0">
                <a:solidFill>
                  <a:srgbClr val="3333FF"/>
                </a:solidFill>
                <a:cs typeface="Times New Roman" pitchFamily="18" charset="0"/>
              </a:rPr>
              <a:t>compound</a:t>
            </a:r>
            <a:r>
              <a:rPr lang="en-US" dirty="0" smtClean="0">
                <a:cs typeface="Times New Roman" pitchFamily="18" charset="0"/>
              </a:rPr>
              <a:t> is formed.</a:t>
            </a:r>
            <a:r>
              <a:rPr lang="en-US" dirty="0" smtClean="0"/>
              <a:t> </a:t>
            </a:r>
          </a:p>
          <a:p>
            <a:pPr eaLnBrk="1" hangingPunct="1"/>
            <a:r>
              <a:rPr lang="en-US" dirty="0" smtClean="0">
                <a:cs typeface="Times New Roman" pitchFamily="18" charset="0"/>
              </a:rPr>
              <a:t>Two types of bonds are ionic</a:t>
            </a:r>
            <a:r>
              <a:rPr lang="en-US" i="1" dirty="0" smtClean="0">
                <a:cs typeface="Times New Roman" pitchFamily="18" charset="0"/>
              </a:rPr>
              <a:t> </a:t>
            </a:r>
            <a:r>
              <a:rPr lang="en-US" dirty="0" smtClean="0">
                <a:cs typeface="Times New Roman" pitchFamily="18" charset="0"/>
              </a:rPr>
              <a:t>bonds and covalent bonds.</a:t>
            </a:r>
            <a:r>
              <a:rPr lang="en-US" dirty="0" smtClean="0"/>
              <a:t> </a:t>
            </a:r>
          </a:p>
        </p:txBody>
      </p:sp>
      <p:sp>
        <p:nvSpPr>
          <p:cNvPr id="3" name="Slide Number Placeholder 3"/>
          <p:cNvSpPr>
            <a:spLocks noGrp="1"/>
          </p:cNvSpPr>
          <p:nvPr>
            <p:ph type="sldNum" sz="quarter" idx="12"/>
          </p:nvPr>
        </p:nvSpPr>
        <p:spPr/>
        <p:txBody>
          <a:bodyPr/>
          <a:lstStyle/>
          <a:p>
            <a:pPr>
              <a:defRPr/>
            </a:pPr>
            <a:fld id="{08E79FA6-E425-475D-9090-4CFDB75E1C27}" type="slidenum">
              <a:rPr lang="en-US"/>
              <a:pPr>
                <a:defRPr/>
              </a:pPr>
              <a:t>13</a:t>
            </a:fld>
            <a:endParaRPr lang="en-US"/>
          </a:p>
        </p:txBody>
      </p:sp>
      <p:pic>
        <p:nvPicPr>
          <p:cNvPr id="12290" name="Picture 2" descr="http://www.us-satellite.net/marinescience/resources_nat/images/02OceanWaters/h2o_molecu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2400"/>
            <a:ext cx="3565779" cy="245593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us-satellite.net/marinescience/resources_nat/images/02OceanWaters/oxyge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644187"/>
            <a:ext cx="2971800" cy="274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445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Bonds</a:t>
            </a:r>
            <a:endParaRPr lang="en-US" dirty="0"/>
          </a:p>
        </p:txBody>
      </p:sp>
      <p:sp>
        <p:nvSpPr>
          <p:cNvPr id="10243" name="Rectangle 3"/>
          <p:cNvSpPr>
            <a:spLocks noGrp="1" noChangeArrowheads="1"/>
          </p:cNvSpPr>
          <p:nvPr>
            <p:ph idx="1"/>
          </p:nvPr>
        </p:nvSpPr>
        <p:spPr/>
        <p:txBody>
          <a:bodyPr/>
          <a:lstStyle/>
          <a:p>
            <a:pPr eaLnBrk="1" hangingPunct="1">
              <a:buFontTx/>
              <a:buNone/>
            </a:pPr>
            <a:r>
              <a:rPr lang="en-US" smtClean="0">
                <a:cs typeface="Times New Roman" pitchFamily="18" charset="0"/>
              </a:rPr>
              <a:t>In </a:t>
            </a:r>
            <a:r>
              <a:rPr lang="en-US" i="1" smtClean="0">
                <a:solidFill>
                  <a:srgbClr val="3333FF"/>
                </a:solidFill>
                <a:cs typeface="Times New Roman" pitchFamily="18" charset="0"/>
              </a:rPr>
              <a:t>ionic</a:t>
            </a:r>
            <a:r>
              <a:rPr lang="en-US" smtClean="0">
                <a:cs typeface="Times New Roman" pitchFamily="18" charset="0"/>
              </a:rPr>
              <a:t> bonding, atoms give up or accept electrons, resulting in </a:t>
            </a:r>
            <a:r>
              <a:rPr lang="en-US" i="1" smtClean="0">
                <a:solidFill>
                  <a:srgbClr val="3333FF"/>
                </a:solidFill>
                <a:cs typeface="Times New Roman" pitchFamily="18" charset="0"/>
              </a:rPr>
              <a:t>ions</a:t>
            </a:r>
            <a:r>
              <a:rPr lang="en-US" smtClean="0">
                <a:cs typeface="Times New Roman" pitchFamily="18" charset="0"/>
              </a:rPr>
              <a:t>.</a:t>
            </a:r>
          </a:p>
          <a:p>
            <a:pPr algn="ctr" eaLnBrk="1" hangingPunct="1">
              <a:buFontTx/>
              <a:buNone/>
            </a:pPr>
            <a:endParaRPr lang="en-US" smtClean="0">
              <a:cs typeface="Times New Roman" pitchFamily="18" charset="0"/>
            </a:endParaRPr>
          </a:p>
          <a:p>
            <a:pPr eaLnBrk="1" hangingPunct="1">
              <a:buFontTx/>
              <a:buNone/>
            </a:pPr>
            <a:r>
              <a:rPr lang="en-US" smtClean="0">
                <a:cs typeface="Times New Roman" pitchFamily="18" charset="0"/>
              </a:rPr>
              <a:t>Ions with opposite charges (- or +) are attracted to each other and form an </a:t>
            </a:r>
            <a:r>
              <a:rPr lang="en-US" i="1" smtClean="0">
                <a:solidFill>
                  <a:srgbClr val="3333FF"/>
                </a:solidFill>
                <a:cs typeface="Times New Roman" pitchFamily="18" charset="0"/>
              </a:rPr>
              <a:t>ionic bond</a:t>
            </a:r>
            <a:r>
              <a:rPr lang="en-US" smtClean="0">
                <a:cs typeface="Times New Roman" pitchFamily="18" charset="0"/>
              </a:rPr>
              <a:t>.</a:t>
            </a:r>
          </a:p>
          <a:p>
            <a:pPr eaLnBrk="1" hangingPunct="1"/>
            <a:endParaRPr lang="en-US" smtClean="0"/>
          </a:p>
        </p:txBody>
      </p:sp>
      <p:sp>
        <p:nvSpPr>
          <p:cNvPr id="3" name="Slide Number Placeholder 3"/>
          <p:cNvSpPr>
            <a:spLocks noGrp="1"/>
          </p:cNvSpPr>
          <p:nvPr>
            <p:ph type="sldNum" sz="quarter" idx="12"/>
          </p:nvPr>
        </p:nvSpPr>
        <p:spPr/>
        <p:txBody>
          <a:bodyPr/>
          <a:lstStyle/>
          <a:p>
            <a:pPr>
              <a:defRPr/>
            </a:pPr>
            <a:fld id="{2FBD6110-5301-4F64-B021-D11C163A07D0}" type="slidenum">
              <a:rPr lang="en-US"/>
              <a:pPr>
                <a:defRPr/>
              </a:pPr>
              <a:t>14</a:t>
            </a:fld>
            <a:endParaRPr lang="en-US"/>
          </a:p>
        </p:txBody>
      </p:sp>
      <p:pic>
        <p:nvPicPr>
          <p:cNvPr id="10242" name="Picture 2" descr="http://www.accessexcellence.org/RC/VL/GG/ecb/ecb_images/02_06_stable_arrange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114800"/>
            <a:ext cx="3057525" cy="227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569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cs typeface="Times New Roman" pitchFamily="18" charset="0"/>
              </a:rPr>
              <a:t>Ionic Bonds</a:t>
            </a:r>
            <a:r>
              <a:rPr lang="en-US" smtClean="0"/>
              <a:t> </a:t>
            </a:r>
          </a:p>
        </p:txBody>
      </p:sp>
      <p:pic>
        <p:nvPicPr>
          <p:cNvPr id="11268" name="Picture 4" descr="02_04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48706"/>
            <a:ext cx="4038600" cy="3028950"/>
          </a:xfrm>
          <a:noFill/>
        </p:spPr>
      </p:pic>
      <p:pic>
        <p:nvPicPr>
          <p:cNvPr id="11269" name="Picture 6" descr="02_04c"/>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48706"/>
            <a:ext cx="4038600" cy="3028950"/>
          </a:xfrm>
          <a:noFill/>
        </p:spPr>
      </p:pic>
      <p:sp>
        <p:nvSpPr>
          <p:cNvPr id="5" name="Slide Number Placeholder 6"/>
          <p:cNvSpPr>
            <a:spLocks noGrp="1"/>
          </p:cNvSpPr>
          <p:nvPr>
            <p:ph type="sldNum" sz="quarter" idx="12"/>
          </p:nvPr>
        </p:nvSpPr>
        <p:spPr/>
        <p:txBody>
          <a:bodyPr/>
          <a:lstStyle/>
          <a:p>
            <a:pPr>
              <a:defRPr/>
            </a:pPr>
            <a:fld id="{6BF174B6-0E0E-4D14-8C5A-220E0361F64C}" type="slidenum">
              <a:rPr lang="en-US"/>
              <a:pPr>
                <a:defRPr/>
              </a:pPr>
              <a:t>15</a:t>
            </a:fld>
            <a:endParaRPr lang="en-US"/>
          </a:p>
        </p:txBody>
      </p:sp>
    </p:spTree>
    <p:extLst>
      <p:ext uri="{BB962C8B-B14F-4D97-AF65-F5344CB8AC3E}">
        <p14:creationId xmlns:p14="http://schemas.microsoft.com/office/powerpoint/2010/main" val="2747018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834FA4A-8261-4D8C-BC6F-AA45318C1E59}" type="slidenum">
              <a:rPr lang="en-US"/>
              <a:pPr>
                <a:defRPr/>
              </a:pPr>
              <a:t>16</a:t>
            </a:fld>
            <a:endParaRPr lang="en-US"/>
          </a:p>
        </p:txBody>
      </p:sp>
      <p:sp>
        <p:nvSpPr>
          <p:cNvPr id="12291" name="Rectangle 3"/>
          <p:cNvSpPr>
            <a:spLocks noGrp="1" noChangeArrowheads="1"/>
          </p:cNvSpPr>
          <p:nvPr>
            <p:ph type="body" idx="4294967295"/>
          </p:nvPr>
        </p:nvSpPr>
        <p:spPr>
          <a:xfrm>
            <a:off x="1371600" y="762000"/>
            <a:ext cx="7772400" cy="4865688"/>
          </a:xfrm>
        </p:spPr>
        <p:txBody>
          <a:bodyPr/>
          <a:lstStyle/>
          <a:p>
            <a:pPr eaLnBrk="1" hangingPunct="1">
              <a:buFontTx/>
              <a:buNone/>
            </a:pPr>
            <a:r>
              <a:rPr lang="en-US" smtClean="0">
                <a:cs typeface="Times New Roman" pitchFamily="18" charset="0"/>
              </a:rPr>
              <a:t>Ions can have important biological functions.</a:t>
            </a:r>
            <a:r>
              <a:rPr lang="en-US" smtClean="0"/>
              <a:t> </a:t>
            </a:r>
          </a:p>
          <a:p>
            <a:pPr eaLnBrk="1" hangingPunct="1">
              <a:buFontTx/>
              <a:buNone/>
            </a:pPr>
            <a:endParaRPr lang="en-US" smtClean="0"/>
          </a:p>
        </p:txBody>
      </p:sp>
      <p:pic>
        <p:nvPicPr>
          <p:cNvPr id="12292" name="Picture 4" descr="0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338" y="1792288"/>
            <a:ext cx="5494337"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659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Covalent Bonds</a:t>
            </a:r>
          </a:p>
        </p:txBody>
      </p:sp>
      <p:sp>
        <p:nvSpPr>
          <p:cNvPr id="13316" name="Rectangle 3"/>
          <p:cNvSpPr>
            <a:spLocks noGrp="1" noChangeArrowheads="1"/>
          </p:cNvSpPr>
          <p:nvPr>
            <p:ph idx="1"/>
          </p:nvPr>
        </p:nvSpPr>
        <p:spPr>
          <a:xfrm>
            <a:off x="698500" y="1524000"/>
            <a:ext cx="7772400" cy="4256088"/>
          </a:xfrm>
        </p:spPr>
        <p:txBody>
          <a:bodyPr/>
          <a:lstStyle/>
          <a:p>
            <a:pPr eaLnBrk="1" hangingPunct="1">
              <a:buFontTx/>
              <a:buNone/>
            </a:pPr>
            <a:r>
              <a:rPr lang="en-US" smtClean="0">
                <a:cs typeface="Times New Roman" pitchFamily="18" charset="0"/>
              </a:rPr>
              <a:t>In </a:t>
            </a:r>
            <a:r>
              <a:rPr lang="en-US" i="1" smtClean="0">
                <a:solidFill>
                  <a:srgbClr val="3333FF"/>
                </a:solidFill>
                <a:cs typeface="Times New Roman" pitchFamily="18" charset="0"/>
              </a:rPr>
              <a:t>covalent</a:t>
            </a:r>
            <a:r>
              <a:rPr lang="en-US" smtClean="0">
                <a:cs typeface="Times New Roman" pitchFamily="18" charset="0"/>
              </a:rPr>
              <a:t> reactions, atoms share electrons, resulting in </a:t>
            </a:r>
            <a:r>
              <a:rPr lang="en-US" i="1" smtClean="0">
                <a:solidFill>
                  <a:srgbClr val="3333FF"/>
                </a:solidFill>
                <a:cs typeface="Times New Roman" pitchFamily="18" charset="0"/>
              </a:rPr>
              <a:t>covalent bonds</a:t>
            </a:r>
            <a:r>
              <a:rPr lang="en-US" smtClean="0">
                <a:cs typeface="Times New Roman" pitchFamily="18" charset="0"/>
              </a:rPr>
              <a:t>.</a:t>
            </a:r>
            <a:r>
              <a:rPr lang="en-US" smtClean="0"/>
              <a:t> </a:t>
            </a:r>
          </a:p>
          <a:p>
            <a:pPr algn="ctr" eaLnBrk="1" hangingPunct="1">
              <a:buFontTx/>
              <a:buNone/>
            </a:pPr>
            <a:r>
              <a:rPr lang="en-US" smtClean="0">
                <a:cs typeface="Times New Roman" pitchFamily="18" charset="0"/>
              </a:rPr>
              <a:t> </a:t>
            </a:r>
          </a:p>
          <a:p>
            <a:pPr eaLnBrk="1" hangingPunct="1"/>
            <a:endParaRPr lang="en-US" smtClean="0"/>
          </a:p>
        </p:txBody>
      </p:sp>
      <p:sp>
        <p:nvSpPr>
          <p:cNvPr id="5" name="Slide Number Placeholder 5"/>
          <p:cNvSpPr>
            <a:spLocks noGrp="1"/>
          </p:cNvSpPr>
          <p:nvPr>
            <p:ph type="sldNum" sz="quarter" idx="12"/>
          </p:nvPr>
        </p:nvSpPr>
        <p:spPr/>
        <p:txBody>
          <a:bodyPr/>
          <a:lstStyle/>
          <a:p>
            <a:pPr>
              <a:defRPr/>
            </a:pPr>
            <a:fld id="{D31FAF48-A40F-4919-B682-4F7947520DCC}" type="slidenum">
              <a:rPr lang="en-US"/>
              <a:pPr>
                <a:defRPr/>
              </a:pPr>
              <a:t>17</a:t>
            </a:fld>
            <a:endParaRPr lang="en-US"/>
          </a:p>
        </p:txBody>
      </p:sp>
      <p:pic>
        <p:nvPicPr>
          <p:cNvPr id="13317" name="Picture 4" descr="02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3132138"/>
            <a:ext cx="8128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897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Bonds</a:t>
            </a:r>
            <a:endParaRPr lang="en-US" dirty="0"/>
          </a:p>
        </p:txBody>
      </p:sp>
      <p:sp>
        <p:nvSpPr>
          <p:cNvPr id="15363" name="Rectangle 3"/>
          <p:cNvSpPr>
            <a:spLocks noGrp="1" noChangeArrowheads="1"/>
          </p:cNvSpPr>
          <p:nvPr>
            <p:ph idx="1"/>
          </p:nvPr>
        </p:nvSpPr>
        <p:spPr/>
        <p:txBody>
          <a:bodyPr/>
          <a:lstStyle/>
          <a:p>
            <a:pPr eaLnBrk="1" hangingPunct="1">
              <a:buFontTx/>
              <a:buNone/>
            </a:pPr>
            <a:r>
              <a:rPr lang="en-US" smtClean="0">
                <a:cs typeface="Times New Roman" pitchFamily="18" charset="0"/>
              </a:rPr>
              <a:t>Aside from single covalent bonds, double, or triple covalent bonds can form.</a:t>
            </a:r>
            <a:r>
              <a:rPr lang="en-US" smtClean="0"/>
              <a:t> </a:t>
            </a:r>
          </a:p>
          <a:p>
            <a:pPr eaLnBrk="1" hangingPunct="1"/>
            <a:endParaRPr lang="en-US" smtClean="0"/>
          </a:p>
          <a:p>
            <a:pPr eaLnBrk="1" hangingPunct="1">
              <a:buFontTx/>
              <a:buNone/>
            </a:pPr>
            <a:endParaRPr lang="en-US" smtClean="0"/>
          </a:p>
        </p:txBody>
      </p:sp>
      <p:sp>
        <p:nvSpPr>
          <p:cNvPr id="5" name="Slide Number Placeholder 3"/>
          <p:cNvSpPr>
            <a:spLocks noGrp="1"/>
          </p:cNvSpPr>
          <p:nvPr>
            <p:ph type="sldNum" sz="quarter" idx="12"/>
          </p:nvPr>
        </p:nvSpPr>
        <p:spPr/>
        <p:txBody>
          <a:bodyPr/>
          <a:lstStyle/>
          <a:p>
            <a:pPr>
              <a:defRPr/>
            </a:pPr>
            <a:fld id="{15C9955D-684D-4403-93C6-94AF61513F28}" type="slidenum">
              <a:rPr lang="en-US"/>
              <a:pPr>
                <a:defRPr/>
              </a:pPr>
              <a:t>18</a:t>
            </a:fld>
            <a:endParaRPr lang="en-US"/>
          </a:p>
        </p:txBody>
      </p:sp>
      <p:pic>
        <p:nvPicPr>
          <p:cNvPr id="15364" name="Picture 4" descr="02_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2514600"/>
            <a:ext cx="4699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02_0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25" y="4219575"/>
            <a:ext cx="7581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37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r>
              <a:rPr lang="en-US" dirty="0" smtClean="0"/>
              <a:t>4 primary oceans</a:t>
            </a:r>
          </a:p>
          <a:p>
            <a:pPr lvl="1"/>
            <a:r>
              <a:rPr lang="en-US" dirty="0" smtClean="0"/>
              <a:t>Pacific, Atlantic, Indian, Arctic</a:t>
            </a:r>
          </a:p>
          <a:p>
            <a:r>
              <a:rPr lang="en-US" dirty="0" smtClean="0"/>
              <a:t>Water that fills large areas between continents = </a:t>
            </a:r>
            <a:r>
              <a:rPr lang="en-US" b="1" dirty="0" smtClean="0"/>
              <a:t>Basins</a:t>
            </a:r>
            <a:endParaRPr lang="en-US" dirty="0" smtClean="0"/>
          </a:p>
          <a:p>
            <a:r>
              <a:rPr lang="en-US" b="1" dirty="0" smtClean="0"/>
              <a:t>97%</a:t>
            </a:r>
            <a:r>
              <a:rPr lang="en-US" dirty="0" smtClean="0"/>
              <a:t> of water is in the ocean</a:t>
            </a:r>
          </a:p>
          <a:p>
            <a:pPr lvl="1"/>
            <a:r>
              <a:rPr lang="en-US" dirty="0" smtClean="0"/>
              <a:t>Only 3% is fresh</a:t>
            </a:r>
          </a:p>
          <a:p>
            <a:pPr lvl="2"/>
            <a:r>
              <a:rPr lang="en-US" dirty="0" smtClean="0"/>
              <a:t>Only 1% of that is liquid</a:t>
            </a:r>
          </a:p>
          <a:p>
            <a:pPr lvl="3"/>
            <a:r>
              <a:rPr lang="en-US" dirty="0" smtClean="0"/>
              <a:t>Much of that is in the ground</a:t>
            </a:r>
          </a:p>
          <a:p>
            <a:r>
              <a:rPr lang="en-US" dirty="0"/>
              <a:t>Marine organisms need water</a:t>
            </a:r>
          </a:p>
          <a:p>
            <a:pPr lvl="1"/>
            <a:r>
              <a:rPr lang="en-US" dirty="0"/>
              <a:t>80% water by mass</a:t>
            </a:r>
          </a:p>
          <a:p>
            <a:pPr marL="0" indent="0">
              <a:buNone/>
            </a:pPr>
            <a:endParaRPr lang="en-US" dirty="0"/>
          </a:p>
        </p:txBody>
      </p:sp>
      <p:pic>
        <p:nvPicPr>
          <p:cNvPr id="26626" name="Picture 2" descr="http://www.us-satellite.net/marinescience/resources_nat/images/02OceanWaters/5187518001_0867568070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33400"/>
            <a:ext cx="2506766"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www.enchantedlearning.com/ogifs/Ocea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400"/>
            <a:ext cx="276701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blog.airdye.com/goodforwater/wp-content/uploads/2009/04/adblog_watergraph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76" y="3384223"/>
            <a:ext cx="4214813" cy="328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6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Oceans</a:t>
            </a:r>
            <a:endParaRPr lang="en-US" dirty="0"/>
          </a:p>
        </p:txBody>
      </p:sp>
      <p:sp>
        <p:nvSpPr>
          <p:cNvPr id="3" name="Content Placeholder 2"/>
          <p:cNvSpPr>
            <a:spLocks noGrp="1"/>
          </p:cNvSpPr>
          <p:nvPr>
            <p:ph idx="1"/>
          </p:nvPr>
        </p:nvSpPr>
        <p:spPr/>
        <p:txBody>
          <a:bodyPr/>
          <a:lstStyle/>
          <a:p>
            <a:r>
              <a:rPr lang="en-US" dirty="0" smtClean="0"/>
              <a:t>Important resource for us</a:t>
            </a:r>
          </a:p>
          <a:p>
            <a:pPr lvl="1"/>
            <a:r>
              <a:rPr lang="en-US" dirty="0" smtClean="0"/>
              <a:t>Source of food, transportation, energy, </a:t>
            </a:r>
            <a:r>
              <a:rPr lang="en-US" dirty="0" err="1" smtClean="0"/>
              <a:t>etc</a:t>
            </a:r>
            <a:endParaRPr lang="en-US" dirty="0" smtClean="0"/>
          </a:p>
          <a:p>
            <a:r>
              <a:rPr lang="en-US" dirty="0" smtClean="0"/>
              <a:t>Replenishes itself naturally over short periods</a:t>
            </a:r>
          </a:p>
          <a:p>
            <a:pPr lvl="1"/>
            <a:r>
              <a:rPr lang="en-US" dirty="0" smtClean="0"/>
              <a:t>It is a </a:t>
            </a:r>
            <a:r>
              <a:rPr lang="en-US" b="1" dirty="0" smtClean="0"/>
              <a:t>RENEWABLE </a:t>
            </a:r>
            <a:r>
              <a:rPr lang="en-US" dirty="0" smtClean="0"/>
              <a:t>resource</a:t>
            </a:r>
          </a:p>
          <a:p>
            <a:r>
              <a:rPr lang="en-US" dirty="0" smtClean="0"/>
              <a:t>Weathering, transport of sediments, weather, climate, storing and distributing heat in the ocean</a:t>
            </a:r>
          </a:p>
          <a:p>
            <a:r>
              <a:rPr lang="en-US" dirty="0" smtClean="0"/>
              <a:t>Gas and oil are </a:t>
            </a:r>
            <a:r>
              <a:rPr lang="en-US" b="1" dirty="0" smtClean="0"/>
              <a:t>nonrenewable </a:t>
            </a:r>
            <a:r>
              <a:rPr lang="en-US" dirty="0" smtClean="0"/>
              <a:t>resource</a:t>
            </a:r>
          </a:p>
          <a:p>
            <a:pPr lvl="1"/>
            <a:r>
              <a:rPr lang="en-US" dirty="0" smtClean="0"/>
              <a:t>Don’t replenish quickly</a:t>
            </a:r>
            <a:endParaRPr lang="en-US" dirty="0"/>
          </a:p>
        </p:txBody>
      </p:sp>
      <p:pic>
        <p:nvPicPr>
          <p:cNvPr id="27650" name="Picture 2" descr="http://www.opc.ca.gov/webmaster/_media_library/2012/06/104-Surf_S.Toews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57200"/>
            <a:ext cx="274319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www.industryleadersmagazine.com/wp-content/uploads/2012/03/oil-Gas-indust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799" y="4495800"/>
            <a:ext cx="2971800" cy="197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r>
              <a:rPr lang="en-US" dirty="0" smtClean="0"/>
              <a:t>Although renewable, we have to keep in mind how much of the resource we use</a:t>
            </a:r>
          </a:p>
          <a:p>
            <a:r>
              <a:rPr lang="en-US" b="1" dirty="0" smtClean="0"/>
              <a:t>Overfishing</a:t>
            </a:r>
            <a:r>
              <a:rPr lang="en-US" dirty="0" smtClean="0"/>
              <a:t> is one of the largest problems facing ocean ecosystems</a:t>
            </a:r>
          </a:p>
          <a:p>
            <a:pPr lvl="1"/>
            <a:r>
              <a:rPr lang="en-US" dirty="0" smtClean="0"/>
              <a:t>Fish are killed quicker than they can reproduce and grow</a:t>
            </a:r>
          </a:p>
          <a:p>
            <a:r>
              <a:rPr lang="en-US" dirty="0" smtClean="0"/>
              <a:t>Have to be kind to our water, but first we need to understand water!</a:t>
            </a:r>
            <a:endParaRPr lang="en-US" dirty="0"/>
          </a:p>
        </p:txBody>
      </p:sp>
      <p:pic>
        <p:nvPicPr>
          <p:cNvPr id="28674" name="Picture 2" descr="http://3.bp.blogspot.com/_cFR1XLAbOGE/TAXHRm4JhYI/AAAAAAAAAHw/0UguNu5Kf-k/s1600/Overfishing-Thousands-of-Pounds-of-Jack-Mackerel-NOAA-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038600"/>
            <a:ext cx="3837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8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gradFill rotWithShape="1">
            <a:gsLst>
              <a:gs pos="0">
                <a:schemeClr val="accent1"/>
              </a:gs>
              <a:gs pos="50000">
                <a:schemeClr val="bg1"/>
              </a:gs>
              <a:gs pos="100000">
                <a:schemeClr val="accent1"/>
              </a:gs>
            </a:gsLst>
            <a:lin ang="5400000" scaled="1"/>
          </a:gradFill>
        </p:spPr>
        <p:txBody>
          <a:bodyPr/>
          <a:lstStyle/>
          <a:p>
            <a:pPr eaLnBrk="1" hangingPunct="1">
              <a:defRPr/>
            </a:pPr>
            <a:r>
              <a:rPr lang="en-US" dirty="0" smtClean="0">
                <a:cs typeface="Times New Roman" pitchFamily="18" charset="0"/>
              </a:rPr>
              <a:t>Basic Chemistry</a:t>
            </a:r>
            <a:r>
              <a:rPr lang="en-US" dirty="0" smtClean="0"/>
              <a:t> </a:t>
            </a:r>
          </a:p>
        </p:txBody>
      </p:sp>
      <p:sp>
        <p:nvSpPr>
          <p:cNvPr id="2052" name="Rectangle 3"/>
          <p:cNvSpPr>
            <a:spLocks noGrp="1" noChangeArrowheads="1"/>
          </p:cNvSpPr>
          <p:nvPr>
            <p:ph idx="1"/>
          </p:nvPr>
        </p:nvSpPr>
        <p:spPr/>
        <p:txBody>
          <a:bodyPr/>
          <a:lstStyle/>
          <a:p>
            <a:r>
              <a:rPr lang="en-US" i="1" dirty="0" smtClean="0">
                <a:solidFill>
                  <a:srgbClr val="3333FF"/>
                </a:solidFill>
                <a:cs typeface="Times New Roman" pitchFamily="18" charset="0"/>
              </a:rPr>
              <a:t>Matter</a:t>
            </a:r>
            <a:r>
              <a:rPr lang="en-US" dirty="0" smtClean="0">
                <a:cs typeface="Times New Roman" pitchFamily="18" charset="0"/>
              </a:rPr>
              <a:t> is anything that takes up space and has weight.</a:t>
            </a:r>
            <a:r>
              <a:rPr lang="en-US" dirty="0" smtClean="0"/>
              <a:t> </a:t>
            </a:r>
          </a:p>
          <a:p>
            <a:r>
              <a:rPr lang="en-US" dirty="0" smtClean="0">
                <a:cs typeface="Times New Roman" pitchFamily="18" charset="0"/>
              </a:rPr>
              <a:t>All matter, living or nonliving, is made up of </a:t>
            </a:r>
            <a:r>
              <a:rPr lang="en-US" i="1" dirty="0" smtClean="0">
                <a:solidFill>
                  <a:srgbClr val="3333FF"/>
                </a:solidFill>
                <a:cs typeface="Times New Roman" pitchFamily="18" charset="0"/>
              </a:rPr>
              <a:t>elements</a:t>
            </a:r>
            <a:r>
              <a:rPr lang="en-US" i="1" dirty="0" smtClean="0">
                <a:cs typeface="Times New Roman" pitchFamily="18" charset="0"/>
              </a:rPr>
              <a:t>.</a:t>
            </a:r>
            <a:r>
              <a:rPr lang="en-US" dirty="0" smtClean="0"/>
              <a:t> </a:t>
            </a:r>
          </a:p>
          <a:p>
            <a:r>
              <a:rPr lang="en-US" dirty="0" smtClean="0">
                <a:cs typeface="Times New Roman" pitchFamily="18" charset="0"/>
              </a:rPr>
              <a:t>Elements contain </a:t>
            </a:r>
            <a:r>
              <a:rPr lang="en-US" i="1" dirty="0" smtClean="0">
                <a:solidFill>
                  <a:srgbClr val="3333FF"/>
                </a:solidFill>
                <a:cs typeface="Times New Roman" pitchFamily="18" charset="0"/>
              </a:rPr>
              <a:t>atoms</a:t>
            </a:r>
            <a:r>
              <a:rPr lang="en-US" dirty="0" smtClean="0">
                <a:cs typeface="Times New Roman" pitchFamily="18" charset="0"/>
              </a:rPr>
              <a:t>.</a:t>
            </a:r>
            <a:r>
              <a:rPr lang="en-US" dirty="0" smtClean="0"/>
              <a:t> </a:t>
            </a:r>
            <a:endParaRPr lang="en-US" sz="900" dirty="0" smtClean="0"/>
          </a:p>
          <a:p>
            <a:pPr lvl="1"/>
            <a:r>
              <a:rPr lang="en-US" dirty="0" smtClean="0">
                <a:cs typeface="Times New Roman" pitchFamily="18" charset="0"/>
              </a:rPr>
              <a:t>An atom is the smallest unit</a:t>
            </a:r>
            <a:r>
              <a:rPr lang="en-US" dirty="0" smtClean="0">
                <a:solidFill>
                  <a:srgbClr val="000000"/>
                </a:solidFill>
                <a:cs typeface="Times New Roman" pitchFamily="18" charset="0"/>
              </a:rPr>
              <a:t> of</a:t>
            </a:r>
            <a:r>
              <a:rPr lang="en-US" dirty="0" smtClean="0">
                <a:cs typeface="Times New Roman" pitchFamily="18" charset="0"/>
              </a:rPr>
              <a:t> matter that can enter chemical reactions.</a:t>
            </a:r>
            <a:r>
              <a:rPr lang="en-US" dirty="0" smtClean="0"/>
              <a:t> </a:t>
            </a:r>
          </a:p>
        </p:txBody>
      </p:sp>
      <p:sp>
        <p:nvSpPr>
          <p:cNvPr id="4" name="Slide Number Placeholder 5"/>
          <p:cNvSpPr>
            <a:spLocks noGrp="1"/>
          </p:cNvSpPr>
          <p:nvPr>
            <p:ph type="sldNum" sz="quarter" idx="12"/>
          </p:nvPr>
        </p:nvSpPr>
        <p:spPr/>
        <p:txBody>
          <a:bodyPr/>
          <a:lstStyle/>
          <a:p>
            <a:pPr>
              <a:defRPr/>
            </a:pPr>
            <a:fld id="{2673D103-35CD-4633-80EC-3CA505867525}" type="slidenum">
              <a:rPr lang="en-US"/>
              <a:pPr>
                <a:defRPr/>
              </a:pPr>
              <a:t>5</a:t>
            </a:fld>
            <a:endParaRPr lang="en-US"/>
          </a:p>
        </p:txBody>
      </p:sp>
      <p:pic>
        <p:nvPicPr>
          <p:cNvPr id="24578" name="Picture 2" descr="http://education.jlab.org/qa/atom_model_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05690"/>
            <a:ext cx="4191000" cy="280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48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a:t>
            </a:r>
            <a:endParaRPr lang="en-US" dirty="0"/>
          </a:p>
        </p:txBody>
      </p:sp>
      <p:sp>
        <p:nvSpPr>
          <p:cNvPr id="3075" name="Rectangle 3"/>
          <p:cNvSpPr>
            <a:spLocks noGrp="1" noChangeArrowheads="1"/>
          </p:cNvSpPr>
          <p:nvPr>
            <p:ph idx="1"/>
          </p:nvPr>
        </p:nvSpPr>
        <p:spPr>
          <a:xfrm>
            <a:off x="460375" y="1600200"/>
            <a:ext cx="8229600" cy="4525963"/>
          </a:xfrm>
        </p:spPr>
        <p:txBody>
          <a:bodyPr/>
          <a:lstStyle/>
          <a:p>
            <a:r>
              <a:rPr lang="en-US" dirty="0" smtClean="0">
                <a:cs typeface="Times New Roman" pitchFamily="18" charset="0"/>
              </a:rPr>
              <a:t>Atoms have a central nucleus made up of </a:t>
            </a:r>
            <a:r>
              <a:rPr lang="en-US" i="1" dirty="0" smtClean="0">
                <a:solidFill>
                  <a:srgbClr val="3333FF"/>
                </a:solidFill>
                <a:cs typeface="Times New Roman" pitchFamily="18" charset="0"/>
              </a:rPr>
              <a:t>protons</a:t>
            </a:r>
            <a:r>
              <a:rPr lang="en-US" dirty="0" smtClean="0">
                <a:cs typeface="Times New Roman" pitchFamily="18" charset="0"/>
              </a:rPr>
              <a:t> and </a:t>
            </a:r>
            <a:r>
              <a:rPr lang="en-US" i="1" dirty="0" smtClean="0">
                <a:solidFill>
                  <a:srgbClr val="3333FF"/>
                </a:solidFill>
                <a:cs typeface="Times New Roman" pitchFamily="18" charset="0"/>
              </a:rPr>
              <a:t>neutrons</a:t>
            </a:r>
            <a:r>
              <a:rPr lang="en-US" dirty="0" smtClean="0">
                <a:cs typeface="Times New Roman" pitchFamily="18" charset="0"/>
              </a:rPr>
              <a:t>, and shells around the nucleus in which </a:t>
            </a:r>
            <a:r>
              <a:rPr lang="en-US" i="1" dirty="0" smtClean="0">
                <a:solidFill>
                  <a:srgbClr val="3333FF"/>
                </a:solidFill>
                <a:cs typeface="Times New Roman" pitchFamily="18" charset="0"/>
              </a:rPr>
              <a:t>electrons</a:t>
            </a:r>
            <a:r>
              <a:rPr lang="en-US" dirty="0" smtClean="0">
                <a:cs typeface="Times New Roman" pitchFamily="18" charset="0"/>
              </a:rPr>
              <a:t> orbit.</a:t>
            </a:r>
            <a:r>
              <a:rPr lang="en-US" dirty="0" smtClean="0"/>
              <a:t> </a:t>
            </a:r>
          </a:p>
          <a:p>
            <a:pPr lvl="1"/>
            <a:r>
              <a:rPr lang="en-US" dirty="0" smtClean="0">
                <a:cs typeface="Times New Roman" pitchFamily="18" charset="0"/>
              </a:rPr>
              <a:t>inner energy shell holds </a:t>
            </a:r>
            <a:r>
              <a:rPr lang="en-US" i="1" dirty="0" smtClean="0">
                <a:solidFill>
                  <a:srgbClr val="3333FF"/>
                </a:solidFill>
                <a:cs typeface="Times New Roman" pitchFamily="18" charset="0"/>
              </a:rPr>
              <a:t>two</a:t>
            </a:r>
            <a:r>
              <a:rPr lang="en-US" dirty="0" smtClean="0">
                <a:cs typeface="Times New Roman" pitchFamily="18" charset="0"/>
              </a:rPr>
              <a:t> electrons</a:t>
            </a:r>
            <a:r>
              <a:rPr lang="en-US" dirty="0" smtClean="0"/>
              <a:t> </a:t>
            </a:r>
          </a:p>
          <a:p>
            <a:pPr lvl="1"/>
            <a:r>
              <a:rPr lang="en-US" dirty="0" smtClean="0">
                <a:cs typeface="Times New Roman" pitchFamily="18" charset="0"/>
              </a:rPr>
              <a:t>outer energy shell holds </a:t>
            </a:r>
            <a:r>
              <a:rPr lang="en-US" i="1" dirty="0" smtClean="0">
                <a:solidFill>
                  <a:srgbClr val="3333FF"/>
                </a:solidFill>
                <a:cs typeface="Times New Roman" pitchFamily="18" charset="0"/>
              </a:rPr>
              <a:t>eight</a:t>
            </a:r>
            <a:r>
              <a:rPr lang="en-US" dirty="0" smtClean="0">
                <a:cs typeface="Times New Roman" pitchFamily="18" charset="0"/>
              </a:rPr>
              <a:t> electrons</a:t>
            </a:r>
            <a:r>
              <a:rPr lang="en-US" dirty="0" smtClean="0"/>
              <a:t> </a:t>
            </a:r>
          </a:p>
          <a:p>
            <a:r>
              <a:rPr lang="en-US" dirty="0" smtClean="0"/>
              <a:t>Electrons in outer shell are </a:t>
            </a:r>
            <a:r>
              <a:rPr lang="en-US" dirty="0" smtClean="0">
                <a:solidFill>
                  <a:srgbClr val="002060"/>
                </a:solidFill>
              </a:rPr>
              <a:t>VALENCE </a:t>
            </a:r>
            <a:r>
              <a:rPr lang="en-US" dirty="0" smtClean="0">
                <a:solidFill>
                  <a:schemeClr val="tx1"/>
                </a:solidFill>
              </a:rPr>
              <a:t>electrons</a:t>
            </a:r>
            <a:endParaRPr lang="en-US" dirty="0" smtClean="0"/>
          </a:p>
          <a:p>
            <a:r>
              <a:rPr lang="en-US" dirty="0" smtClean="0">
                <a:cs typeface="Times New Roman" pitchFamily="18" charset="0"/>
              </a:rPr>
              <a:t>The number of electrons in the outer energy shell determines the chemical properties of the atom.</a:t>
            </a:r>
          </a:p>
          <a:p>
            <a:pPr eaLnBrk="1" hangingPunct="1"/>
            <a:endParaRPr lang="en-US" dirty="0" smtClean="0"/>
          </a:p>
        </p:txBody>
      </p:sp>
      <p:sp>
        <p:nvSpPr>
          <p:cNvPr id="3" name="Slide Number Placeholder 3"/>
          <p:cNvSpPr>
            <a:spLocks noGrp="1"/>
          </p:cNvSpPr>
          <p:nvPr>
            <p:ph type="sldNum" sz="quarter" idx="12"/>
          </p:nvPr>
        </p:nvSpPr>
        <p:spPr/>
        <p:txBody>
          <a:bodyPr/>
          <a:lstStyle/>
          <a:p>
            <a:pPr>
              <a:defRPr/>
            </a:pPr>
            <a:fld id="{D5A65EB6-426E-4695-B35D-FD393AFD3382}" type="slidenum">
              <a:rPr lang="en-US"/>
              <a:pPr>
                <a:defRPr/>
              </a:pPr>
              <a:t>6</a:t>
            </a:fld>
            <a:endParaRPr lang="en-US"/>
          </a:p>
        </p:txBody>
      </p:sp>
      <p:sp>
        <p:nvSpPr>
          <p:cNvPr id="4" name="AutoShape 2" descr="http://www.us-satellite.net/marinescience/resources_nat/images/02OceanWaters/h_atom.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32" name="Picture 4" descr="http://www.us-satellite.net/marinescience/resources_nat/images/02OceanWaters/h_at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343400"/>
            <a:ext cx="2206625" cy="220662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www.us-satellite.net/marinescience/resources_nat/images/02OceanWaters/o_at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343400"/>
            <a:ext cx="2764971" cy="207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7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Subatomic Particles</a:t>
            </a:r>
            <a:endParaRPr lang="en-US" dirty="0"/>
          </a:p>
        </p:txBody>
      </p:sp>
      <p:sp>
        <p:nvSpPr>
          <p:cNvPr id="4" name="Content Placeholder 3"/>
          <p:cNvSpPr>
            <a:spLocks noGrp="1"/>
          </p:cNvSpPr>
          <p:nvPr>
            <p:ph idx="1"/>
          </p:nvPr>
        </p:nvSpPr>
        <p:spPr/>
        <p:txBody>
          <a:bodyPr>
            <a:normAutofit/>
          </a:bodyPr>
          <a:lstStyle/>
          <a:p>
            <a:r>
              <a:rPr lang="en-US" dirty="0" smtClean="0"/>
              <a:t>Neutron (o)</a:t>
            </a:r>
          </a:p>
          <a:p>
            <a:pPr lvl="1"/>
            <a:r>
              <a:rPr lang="en-US" dirty="0" smtClean="0"/>
              <a:t>Neutral subatomic particle found in the nucleus</a:t>
            </a:r>
          </a:p>
          <a:p>
            <a:r>
              <a:rPr lang="en-US" dirty="0" smtClean="0"/>
              <a:t>Proton (+)</a:t>
            </a:r>
          </a:p>
          <a:p>
            <a:pPr lvl="1"/>
            <a:r>
              <a:rPr lang="en-US" dirty="0" smtClean="0"/>
              <a:t>Positively Charged subatomic particle in the nucleus</a:t>
            </a:r>
          </a:p>
          <a:p>
            <a:r>
              <a:rPr lang="en-US" dirty="0" smtClean="0"/>
              <a:t>Electron (-)</a:t>
            </a:r>
          </a:p>
          <a:p>
            <a:pPr lvl="1"/>
            <a:r>
              <a:rPr lang="en-US" dirty="0" smtClean="0"/>
              <a:t>Negatively charged subatomic particle outside the nucleus</a:t>
            </a:r>
          </a:p>
          <a:p>
            <a:r>
              <a:rPr lang="en-US" dirty="0" smtClean="0"/>
              <a:t>These can be distinguished by their mass, charge and location in an atom</a:t>
            </a:r>
          </a:p>
          <a:p>
            <a:endParaRPr lang="en-US" dirty="0"/>
          </a:p>
        </p:txBody>
      </p:sp>
      <p:pic>
        <p:nvPicPr>
          <p:cNvPr id="25602" name="Picture 2" descr="http://education.jlab.org/qa/atom_model_0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713515"/>
            <a:ext cx="2636987" cy="176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5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cs typeface="Times New Roman" pitchFamily="18" charset="0"/>
              </a:rPr>
              <a:t>Model of an Atom</a:t>
            </a:r>
            <a:r>
              <a:rPr lang="en-US" smtClean="0"/>
              <a:t> </a:t>
            </a:r>
          </a:p>
        </p:txBody>
      </p:sp>
      <p:pic>
        <p:nvPicPr>
          <p:cNvPr id="4100" name="Picture 8" descr="02_0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a:noFill/>
        </p:spPr>
      </p:pic>
      <p:sp>
        <p:nvSpPr>
          <p:cNvPr id="4" name="Slide Number Placeholder 5"/>
          <p:cNvSpPr>
            <a:spLocks noGrp="1"/>
          </p:cNvSpPr>
          <p:nvPr>
            <p:ph type="sldNum" sz="quarter" idx="12"/>
          </p:nvPr>
        </p:nvSpPr>
        <p:spPr/>
        <p:txBody>
          <a:bodyPr/>
          <a:lstStyle/>
          <a:p>
            <a:pPr>
              <a:defRPr/>
            </a:pPr>
            <a:fld id="{3BF88C38-27F7-49D4-B8B4-518D0CCE3B89}" type="slidenum">
              <a:rPr lang="en-US"/>
              <a:pPr>
                <a:defRPr/>
              </a:pPr>
              <a:t>8</a:t>
            </a:fld>
            <a:endParaRPr lang="en-US"/>
          </a:p>
        </p:txBody>
      </p:sp>
    </p:spTree>
    <p:extLst>
      <p:ext uri="{BB962C8B-B14F-4D97-AF65-F5344CB8AC3E}">
        <p14:creationId xmlns:p14="http://schemas.microsoft.com/office/powerpoint/2010/main" val="3115498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Reading the Periodic Table</a:t>
            </a:r>
            <a:endParaRPr lang="en-US" dirty="0"/>
          </a:p>
        </p:txBody>
      </p:sp>
      <p:sp>
        <p:nvSpPr>
          <p:cNvPr id="3" name="Content Placeholder 2"/>
          <p:cNvSpPr>
            <a:spLocks noGrp="1"/>
          </p:cNvSpPr>
          <p:nvPr>
            <p:ph idx="1"/>
          </p:nvPr>
        </p:nvSpPr>
        <p:spPr>
          <a:xfrm>
            <a:off x="457200" y="1935480"/>
            <a:ext cx="5486400" cy="4693920"/>
          </a:xfrm>
        </p:spPr>
        <p:txBody>
          <a:bodyPr>
            <a:normAutofit/>
          </a:bodyPr>
          <a:lstStyle/>
          <a:p>
            <a:r>
              <a:rPr lang="en-US" dirty="0" smtClean="0"/>
              <a:t>Atomic Number = Number of protons</a:t>
            </a:r>
          </a:p>
          <a:p>
            <a:pPr lvl="1"/>
            <a:r>
              <a:rPr lang="en-US" dirty="0" smtClean="0"/>
              <a:t>Since an element is neutral (no charge), the electrons = the number of protons</a:t>
            </a:r>
          </a:p>
          <a:p>
            <a:r>
              <a:rPr lang="en-US" dirty="0" smtClean="0"/>
              <a:t>Mass number = sum of the protons and neutrons</a:t>
            </a:r>
          </a:p>
          <a:p>
            <a:pPr lvl="1"/>
            <a:r>
              <a:rPr lang="en-US" dirty="0" smtClean="0"/>
              <a:t>What about electrons?</a:t>
            </a:r>
          </a:p>
          <a:p>
            <a:pPr lvl="1"/>
            <a:r>
              <a:rPr lang="en-US" dirty="0" smtClean="0"/>
              <a:t>Mass number – Atomic number</a:t>
            </a:r>
          </a:p>
          <a:p>
            <a:r>
              <a:rPr lang="en-US" dirty="0" smtClean="0"/>
              <a:t>Isotopes</a:t>
            </a:r>
          </a:p>
          <a:p>
            <a:pPr lvl="1"/>
            <a:r>
              <a:rPr lang="en-US" dirty="0" smtClean="0"/>
              <a:t>Atoms of the same element that have different numbers of neutrons and different mass numbers</a:t>
            </a:r>
            <a:endParaRPr lang="en-US" dirty="0"/>
          </a:p>
        </p:txBody>
      </p:sp>
      <p:pic>
        <p:nvPicPr>
          <p:cNvPr id="2050" name="Picture 2" descr="http://js082.k12.sd.us/My_Classes/Physical_Science/atoms/bohr-2.jpg"/>
          <p:cNvPicPr>
            <a:picLocks noChangeAspect="1" noChangeArrowheads="1"/>
          </p:cNvPicPr>
          <p:nvPr/>
        </p:nvPicPr>
        <p:blipFill>
          <a:blip r:embed="rId2" cstate="print"/>
          <a:srcRect/>
          <a:stretch>
            <a:fillRect/>
          </a:stretch>
        </p:blipFill>
        <p:spPr bwMode="auto">
          <a:xfrm>
            <a:off x="5886450" y="2895600"/>
            <a:ext cx="3077201" cy="2600325"/>
          </a:xfrm>
          <a:prstGeom prst="rect">
            <a:avLst/>
          </a:prstGeom>
          <a:noFill/>
        </p:spPr>
      </p:pic>
    </p:spTree>
    <p:extLst>
      <p:ext uri="{BB962C8B-B14F-4D97-AF65-F5344CB8AC3E}">
        <p14:creationId xmlns:p14="http://schemas.microsoft.com/office/powerpoint/2010/main" val="1433689437"/>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35</TotalTime>
  <Words>673</Words>
  <Application>Microsoft Office PowerPoint</Application>
  <PresentationFormat>On-screen Show (4:3)</PresentationFormat>
  <Paragraphs>113</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Tw Cen MT</vt:lpstr>
      <vt:lpstr>Thatch</vt:lpstr>
      <vt:lpstr>Water: The Chemical Basis of Life</vt:lpstr>
      <vt:lpstr>Water</vt:lpstr>
      <vt:lpstr>Oceans</vt:lpstr>
      <vt:lpstr>Water</vt:lpstr>
      <vt:lpstr>Basic Chemistry </vt:lpstr>
      <vt:lpstr>Atoms</vt:lpstr>
      <vt:lpstr>Subatomic Particles</vt:lpstr>
      <vt:lpstr>Model of an Atom </vt:lpstr>
      <vt:lpstr>Reading the Periodic Table</vt:lpstr>
      <vt:lpstr>Elements</vt:lpstr>
      <vt:lpstr>PowerPoint Presentation</vt:lpstr>
      <vt:lpstr>Atoms</vt:lpstr>
      <vt:lpstr>Molecule vs Compound</vt:lpstr>
      <vt:lpstr>Ionic Bonds</vt:lpstr>
      <vt:lpstr>Ionic Bonds </vt:lpstr>
      <vt:lpstr>PowerPoint Presentation</vt:lpstr>
      <vt:lpstr>Covalent Bonds</vt:lpstr>
      <vt:lpstr>Covalent Bonds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The Chemical Basis of Life</dc:title>
  <dc:creator>Nathan</dc:creator>
  <cp:lastModifiedBy>Rebecca Carlson</cp:lastModifiedBy>
  <cp:revision>6</cp:revision>
  <dcterms:created xsi:type="dcterms:W3CDTF">2013-01-10T16:06:03Z</dcterms:created>
  <dcterms:modified xsi:type="dcterms:W3CDTF">2014-09-07T21:22:39Z</dcterms:modified>
</cp:coreProperties>
</file>