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8"/>
  </p:handoutMasterIdLst>
  <p:sldIdLst>
    <p:sldId id="256" r:id="rId2"/>
    <p:sldId id="257" r:id="rId3"/>
    <p:sldId id="258" r:id="rId4"/>
    <p:sldId id="280" r:id="rId5"/>
    <p:sldId id="281" r:id="rId6"/>
    <p:sldId id="259" r:id="rId7"/>
    <p:sldId id="260" r:id="rId8"/>
    <p:sldId id="261" r:id="rId9"/>
    <p:sldId id="282" r:id="rId10"/>
    <p:sldId id="262" r:id="rId11"/>
    <p:sldId id="263" r:id="rId12"/>
    <p:sldId id="267" r:id="rId13"/>
    <p:sldId id="268" r:id="rId14"/>
    <p:sldId id="276" r:id="rId15"/>
    <p:sldId id="269" r:id="rId16"/>
    <p:sldId id="271" r:id="rId17"/>
    <p:sldId id="275" r:id="rId18"/>
    <p:sldId id="270" r:id="rId19"/>
    <p:sldId id="272" r:id="rId20"/>
    <p:sldId id="273" r:id="rId21"/>
    <p:sldId id="274" r:id="rId22"/>
    <p:sldId id="283" r:id="rId23"/>
    <p:sldId id="264" r:id="rId24"/>
    <p:sldId id="279" r:id="rId25"/>
    <p:sldId id="277" r:id="rId26"/>
    <p:sldId id="278" r:id="rId2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7339A6D-B04C-483F-93D5-73414B73E0B3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2EBBDFC-45A2-48A9-B40A-BC369084E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5976D6-8FFA-46D2-9E82-E0C89514010D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C19AD3-B882-4F73-8EA2-1AAEE7618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7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experiment </a:t>
            </a:r>
            <a:r>
              <a:rPr lang="en-US" dirty="0" smtClean="0"/>
              <a:t>is a procedure designed to test your hypothesis. The </a:t>
            </a:r>
            <a:r>
              <a:rPr lang="en-US" dirty="0"/>
              <a:t>outcome must be measurable (quantifiable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Your procedure should describe the steps you use</a:t>
            </a:r>
          </a:p>
          <a:p>
            <a:r>
              <a:rPr lang="en-US" dirty="0" smtClean="0"/>
              <a:t>Each experiment should contain </a:t>
            </a:r>
            <a:r>
              <a:rPr lang="en-US" b="1" dirty="0" smtClean="0"/>
              <a:t>variables:</a:t>
            </a:r>
          </a:p>
          <a:p>
            <a:pPr lvl="1"/>
            <a:r>
              <a:rPr lang="en-US" b="1" dirty="0" smtClean="0"/>
              <a:t>Independent variable</a:t>
            </a:r>
          </a:p>
          <a:p>
            <a:pPr lvl="1"/>
            <a:r>
              <a:rPr lang="en-US" b="1" dirty="0" smtClean="0"/>
              <a:t>Control variable</a:t>
            </a:r>
          </a:p>
          <a:p>
            <a:pPr lvl="1"/>
            <a:r>
              <a:rPr lang="en-US" b="1" dirty="0" smtClean="0"/>
              <a:t>Dependent variable</a:t>
            </a:r>
            <a:endParaRPr lang="en-US" dirty="0" smtClean="0"/>
          </a:p>
          <a:p>
            <a:endParaRPr lang="en-US" u="sng" dirty="0">
              <a:solidFill>
                <a:schemeClr val="hlink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1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Independent variable </a:t>
            </a:r>
            <a:r>
              <a:rPr lang="en-US" dirty="0" smtClean="0"/>
              <a:t>– variable or condition being manipulated or changed in an experiment. It is very important that and experiment contains ONLY ONE independent variable. Ex: levels of pollutants in soil</a:t>
            </a:r>
            <a:endParaRPr lang="en-US" b="1" dirty="0" smtClean="0"/>
          </a:p>
          <a:p>
            <a:r>
              <a:rPr lang="en-US" b="1" dirty="0" smtClean="0"/>
              <a:t>Dependent variable</a:t>
            </a:r>
            <a:r>
              <a:rPr lang="en-US" dirty="0" smtClean="0"/>
              <a:t> – variable or condition that is being measure in an experiment. Ex: shape of salamander tail</a:t>
            </a:r>
            <a:endParaRPr lang="en-US" b="1" dirty="0" smtClean="0"/>
          </a:p>
          <a:p>
            <a:r>
              <a:rPr lang="en-US" b="1" dirty="0" smtClean="0"/>
              <a:t>Control variable</a:t>
            </a:r>
            <a:r>
              <a:rPr lang="en-US" dirty="0" smtClean="0"/>
              <a:t> – anything that is kept constant or unchanged in an experiment. Ex: species of salamander, food being fed to salamanders, etc.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88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is the independent variable?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57197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is the independent variable?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Think: What is being changed?</a:t>
            </a: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0402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is the independent variable?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Think: What is being changed?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The route.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3155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is the dependent variable?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35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is the dependent variable?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Think: what am I measuring?</a:t>
            </a: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77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is the dependent variable?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Think: what am I measuring?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The time it takes to get home!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57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are the control variables?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2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are the control variables?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31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/>
              <a:t>scientific method </a:t>
            </a:r>
            <a:r>
              <a:rPr lang="en-US" dirty="0"/>
              <a:t>is a </a:t>
            </a:r>
            <a:r>
              <a:rPr lang="en-US" dirty="0" smtClean="0"/>
              <a:t>process used by scientists to find answers to a question or to solve a problem.</a:t>
            </a:r>
          </a:p>
          <a:p>
            <a:r>
              <a:rPr lang="en-US" dirty="0" smtClean="0"/>
              <a:t>It is </a:t>
            </a:r>
            <a:r>
              <a:rPr lang="en-US" dirty="0"/>
              <a:t>used by scientists worldwide to study and discover the world around us.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1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are the control variables?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Think: What do we need to keep the same?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27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find the fastest way to walk home. You have three possible routes: A, B, and C. You design an experiment where you will take each route home for one week each and time yourself on the walk.</a:t>
            </a:r>
          </a:p>
          <a:p>
            <a:r>
              <a:rPr lang="en-US" dirty="0" smtClean="0"/>
              <a:t>What are the control variables?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Think: What do we need to keep the same?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The person walking, time of day taking route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46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800100"/>
            <a:ext cx="79819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27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can be </a:t>
            </a:r>
            <a:r>
              <a:rPr lang="en-US" b="1" dirty="0" smtClean="0"/>
              <a:t> qualitative</a:t>
            </a:r>
            <a:r>
              <a:rPr lang="en-US" dirty="0" smtClean="0"/>
              <a:t> or </a:t>
            </a:r>
            <a:r>
              <a:rPr lang="en-US" b="1" dirty="0" smtClean="0"/>
              <a:t>quantitative</a:t>
            </a:r>
          </a:p>
          <a:p>
            <a:r>
              <a:rPr lang="en-US" b="1" dirty="0" smtClean="0"/>
              <a:t>Qualitative data</a:t>
            </a:r>
            <a:r>
              <a:rPr lang="en-US" dirty="0" smtClean="0"/>
              <a:t> describes qualities or characteristics (Ex: curliness of salamander tails)</a:t>
            </a:r>
          </a:p>
          <a:p>
            <a:r>
              <a:rPr lang="en-US" b="1" dirty="0" smtClean="0"/>
              <a:t>Quantitative data</a:t>
            </a:r>
            <a:r>
              <a:rPr lang="en-US" dirty="0" smtClean="0"/>
              <a:t> describes numbers or amount (Ex: time required to walk home)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algn="ctr">
              <a:buFontTx/>
              <a:buNone/>
            </a:pPr>
            <a:r>
              <a:rPr lang="en-US" dirty="0"/>
              <a:t>Modify the procedure if needed.</a:t>
            </a:r>
          </a:p>
          <a:p>
            <a:pPr algn="ctr">
              <a:buFontTx/>
              <a:buNone/>
            </a:pPr>
            <a:r>
              <a:rPr lang="en-US" dirty="0"/>
              <a:t>Confirm the results by retesting.</a:t>
            </a:r>
          </a:p>
          <a:p>
            <a:pPr algn="ctr">
              <a:buFontTx/>
              <a:buNone/>
            </a:pPr>
            <a:r>
              <a:rPr lang="en-US" dirty="0"/>
              <a:t>Include tables, graphs, and photographs.</a:t>
            </a:r>
            <a:endParaRPr lang="en-US" u="sng" dirty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Collect and Analyze Results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617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INB, list:</a:t>
            </a:r>
          </a:p>
          <a:p>
            <a:pPr lvl="1"/>
            <a:r>
              <a:rPr lang="en-US" dirty="0" smtClean="0"/>
              <a:t>3 examples of QUANTITATIVE data</a:t>
            </a:r>
          </a:p>
          <a:p>
            <a:pPr lvl="1"/>
            <a:r>
              <a:rPr lang="en-US" dirty="0" smtClean="0"/>
              <a:t>3 examples of QUALITATIVE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34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After an experiment, scientists write a conclusion which summarizes their experiment and results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Include </a:t>
            </a:r>
            <a:r>
              <a:rPr lang="en-US" dirty="0"/>
              <a:t>a statement that accepts or rejects the hypothesis.</a:t>
            </a:r>
          </a:p>
          <a:p>
            <a:pPr>
              <a:lnSpc>
                <a:spcPct val="90000"/>
              </a:lnSpc>
            </a:pPr>
            <a:r>
              <a:rPr lang="en-US" dirty="0"/>
              <a:t>Make recommendations for further study and possible improvements to the procedure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Sometimes scientists make mistakes or </a:t>
            </a:r>
            <a:r>
              <a:rPr lang="en-US" dirty="0" smtClean="0"/>
              <a:t>errors and need to repeat experiments. It is always a good idea to retest 3 times.</a:t>
            </a:r>
            <a:endParaRPr lang="en-US" u="sng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0033CC"/>
                </a:solidFill>
              </a:rPr>
              <a:t>Remember: Your hypothesis is NEVER “wrong”, it either supported or not supported by the data from your experiment</a:t>
            </a:r>
            <a:endParaRPr lang="en-US" u="sng" dirty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Conclusion and Retesting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876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prepared to present the project to an audience.</a:t>
            </a:r>
          </a:p>
          <a:p>
            <a:r>
              <a:rPr lang="en-US" dirty="0"/>
              <a:t>Expect questions from the audience. </a:t>
            </a:r>
            <a:endParaRPr lang="en-US" u="sng" dirty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Communicate the Results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5629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Problem/Question/Observation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Research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Formulate a Hypothesis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Experiment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Collect and Analyze Results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Conclusion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Retesting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Communicate the Results</a:t>
            </a:r>
          </a:p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8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24719"/>
            <a:ext cx="67056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6054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61219"/>
            <a:ext cx="7315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546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make observations about their natural world and develop </a:t>
            </a:r>
            <a:r>
              <a:rPr lang="en-US" dirty="0"/>
              <a:t>a question or problem that can be solved through experimentation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Example: You notice that salamanders in your pond out back have curved tails and the salamanders at your school have straight tails. (observation) You wonder why that is. (question/problem)</a:t>
            </a:r>
            <a:endParaRPr lang="en-US" dirty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and Question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58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your topics of interest so you can make an informed hypothesis</a:t>
            </a:r>
          </a:p>
          <a:p>
            <a:r>
              <a:rPr lang="en-US" dirty="0" smtClean="0"/>
              <a:t>This could be formal research (looking up information via the web) or informal (making more observations)</a:t>
            </a:r>
          </a:p>
          <a:p>
            <a:r>
              <a:rPr lang="en-US" u="sng" dirty="0" smtClean="0">
                <a:solidFill>
                  <a:srgbClr val="0070C0"/>
                </a:solidFill>
              </a:rPr>
              <a:t>Example:</a:t>
            </a:r>
            <a:r>
              <a:rPr lang="en-US" dirty="0" smtClean="0">
                <a:solidFill>
                  <a:srgbClr val="0070C0"/>
                </a:solidFill>
              </a:rPr>
              <a:t> You discover that the species of salamander you are observing have naturally straight tails.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87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 </a:t>
            </a:r>
            <a:r>
              <a:rPr lang="en-US" b="1" dirty="0" smtClean="0">
                <a:latin typeface="+mj-lt"/>
              </a:rPr>
              <a:t>hypothesis</a:t>
            </a:r>
            <a:r>
              <a:rPr lang="en-US" dirty="0" smtClean="0">
                <a:latin typeface="+mj-lt"/>
              </a:rPr>
              <a:t> is an educated guess or prediction that solves a scientific problem.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To be valid a hypothesis must be </a:t>
            </a:r>
            <a:r>
              <a:rPr lang="en-US" b="1" i="1" dirty="0" smtClean="0">
                <a:latin typeface="+mj-lt"/>
              </a:rPr>
              <a:t>testable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and </a:t>
            </a:r>
            <a:r>
              <a:rPr lang="en-US" b="1" i="1" dirty="0" smtClean="0">
                <a:latin typeface="+mj-lt"/>
              </a:rPr>
              <a:t>predictive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+mj-lt"/>
              </a:rPr>
              <a:t>Example: Salamanders that live in soil with high levels of pollutants will grow curved tails.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Non-example: Salamanders that live in my pond are magic. BAD BECAUSE IT IS NONTESTABLE AND IT DOES NOT MAKE A PREDICTION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Formulate a Hypothesis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13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881" y="10319"/>
            <a:ext cx="6472238" cy="683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461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4320</TotalTime>
  <Words>1136</Words>
  <Application>Microsoft Office PowerPoint</Application>
  <PresentationFormat>On-screen Show (4:3)</PresentationFormat>
  <Paragraphs>99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Hardcover</vt:lpstr>
      <vt:lpstr>The Scientific Method</vt:lpstr>
      <vt:lpstr>Why?</vt:lpstr>
      <vt:lpstr>Steps</vt:lpstr>
      <vt:lpstr>Slide 4</vt:lpstr>
      <vt:lpstr>Slide 5</vt:lpstr>
      <vt:lpstr>Observation and Question</vt:lpstr>
      <vt:lpstr>Research </vt:lpstr>
      <vt:lpstr>Formulate a Hypothesis</vt:lpstr>
      <vt:lpstr>Slide 9</vt:lpstr>
      <vt:lpstr>Experiment</vt:lpstr>
      <vt:lpstr>Variables</vt:lpstr>
      <vt:lpstr>Variable</vt:lpstr>
      <vt:lpstr>Variable</vt:lpstr>
      <vt:lpstr>Variable</vt:lpstr>
      <vt:lpstr>Variable</vt:lpstr>
      <vt:lpstr>Variable</vt:lpstr>
      <vt:lpstr>Variable</vt:lpstr>
      <vt:lpstr>Variable</vt:lpstr>
      <vt:lpstr>Variable</vt:lpstr>
      <vt:lpstr>Variable</vt:lpstr>
      <vt:lpstr>Variable</vt:lpstr>
      <vt:lpstr>Slide 22</vt:lpstr>
      <vt:lpstr>Collect and Analyze Results</vt:lpstr>
      <vt:lpstr>Data</vt:lpstr>
      <vt:lpstr>Conclusion and Retesting</vt:lpstr>
      <vt:lpstr>Communicate the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Hoke, Jordan</dc:creator>
  <cp:lastModifiedBy>Windows User</cp:lastModifiedBy>
  <cp:revision>12</cp:revision>
  <dcterms:created xsi:type="dcterms:W3CDTF">2013-08-26T13:30:17Z</dcterms:created>
  <dcterms:modified xsi:type="dcterms:W3CDTF">2014-08-14T13:26:10Z</dcterms:modified>
</cp:coreProperties>
</file>