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58" r:id="rId4"/>
    <p:sldId id="259" r:id="rId5"/>
    <p:sldId id="266" r:id="rId6"/>
    <p:sldId id="279" r:id="rId7"/>
    <p:sldId id="283" r:id="rId8"/>
    <p:sldId id="260" r:id="rId9"/>
    <p:sldId id="262" r:id="rId10"/>
    <p:sldId id="268" r:id="rId11"/>
    <p:sldId id="281" r:id="rId12"/>
    <p:sldId id="263" r:id="rId13"/>
    <p:sldId id="265" r:id="rId14"/>
    <p:sldId id="284" r:id="rId15"/>
    <p:sldId id="272" r:id="rId16"/>
    <p:sldId id="276" r:id="rId17"/>
    <p:sldId id="286" r:id="rId18"/>
    <p:sldId id="280" r:id="rId19"/>
    <p:sldId id="293" r:id="rId20"/>
    <p:sldId id="287" r:id="rId21"/>
    <p:sldId id="288" r:id="rId22"/>
    <p:sldId id="269" r:id="rId23"/>
    <p:sldId id="264" r:id="rId24"/>
    <p:sldId id="296" r:id="rId25"/>
    <p:sldId id="275" r:id="rId26"/>
    <p:sldId id="278" r:id="rId27"/>
    <p:sldId id="289" r:id="rId28"/>
    <p:sldId id="290" r:id="rId29"/>
    <p:sldId id="291" r:id="rId30"/>
    <p:sldId id="292" r:id="rId31"/>
    <p:sldId id="277" r:id="rId32"/>
    <p:sldId id="274" r:id="rId33"/>
    <p:sldId id="294" r:id="rId34"/>
    <p:sldId id="297" r:id="rId35"/>
    <p:sldId id="298"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B1888-B449-4A0D-9A53-44D3047588D1}" type="datetimeFigureOut">
              <a:rPr lang="en-US" smtClean="0"/>
              <a:t>4/19/2013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86F10-9971-4F6D-B0C4-1FDA697FAC3C}" type="slidenum">
              <a:rPr lang="en-US" smtClean="0"/>
              <a:t>‹#›</a:t>
            </a:fld>
            <a:endParaRPr lang="en-US"/>
          </a:p>
        </p:txBody>
      </p:sp>
    </p:spTree>
    <p:extLst>
      <p:ext uri="{BB962C8B-B14F-4D97-AF65-F5344CB8AC3E}">
        <p14:creationId xmlns:p14="http://schemas.microsoft.com/office/powerpoint/2010/main" val="174904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86F10-9971-4F6D-B0C4-1FDA697FAC3C}" type="slidenum">
              <a:rPr lang="en-US" smtClean="0"/>
              <a:t>31</a:t>
            </a:fld>
            <a:endParaRPr lang="en-US"/>
          </a:p>
        </p:txBody>
      </p:sp>
    </p:spTree>
    <p:extLst>
      <p:ext uri="{BB962C8B-B14F-4D97-AF65-F5344CB8AC3E}">
        <p14:creationId xmlns:p14="http://schemas.microsoft.com/office/powerpoint/2010/main" val="179668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0DE51BD-FDF6-481F-A5D7-CA78001C8030}" type="datetimeFigureOut">
              <a:rPr lang="en-US" smtClean="0"/>
              <a:t>4/19/2013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B4602BB-5058-4FCF-B4B6-55E6C5F9771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E51BD-FDF6-481F-A5D7-CA78001C8030}" type="datetimeFigureOut">
              <a:rPr lang="en-US" smtClean="0"/>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DE51BD-FDF6-481F-A5D7-CA78001C8030}" type="datetimeFigureOut">
              <a:rPr lang="en-US" smtClean="0"/>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E51BD-FDF6-481F-A5D7-CA78001C8030}" type="datetimeFigureOut">
              <a:rPr lang="en-US" smtClean="0"/>
              <a:t>4/19/2013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0DE51BD-FDF6-481F-A5D7-CA78001C8030}" type="datetimeFigureOut">
              <a:rPr lang="en-US" smtClean="0"/>
              <a:t>4/19/2013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02BB-5058-4FCF-B4B6-55E6C5F9771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DE51BD-FDF6-481F-A5D7-CA78001C8030}" type="datetimeFigureOut">
              <a:rPr lang="en-US" smtClean="0"/>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DE51BD-FDF6-481F-A5D7-CA78001C8030}" type="datetimeFigureOut">
              <a:rPr lang="en-US" smtClean="0"/>
              <a:t>4/19/2013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DE51BD-FDF6-481F-A5D7-CA78001C8030}" type="datetimeFigureOut">
              <a:rPr lang="en-US" smtClean="0"/>
              <a:t>4/19/2013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0DE51BD-FDF6-481F-A5D7-CA78001C8030}" type="datetimeFigureOut">
              <a:rPr lang="en-US" smtClean="0"/>
              <a:t>4/19/2013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602BB-5058-4FCF-B4B6-55E6C5F9771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DE51BD-FDF6-481F-A5D7-CA78001C8030}" type="datetimeFigureOut">
              <a:rPr lang="en-US" smtClean="0"/>
              <a:t>4/19/2013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602BB-5058-4FCF-B4B6-55E6C5F9771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0DE51BD-FDF6-481F-A5D7-CA78001C8030}" type="datetimeFigureOut">
              <a:rPr lang="en-US" smtClean="0"/>
              <a:t>4/19/2013</a:t>
            </a:fld>
            <a:endParaRPr lang="en-US"/>
          </a:p>
        </p:txBody>
      </p:sp>
      <p:sp>
        <p:nvSpPr>
          <p:cNvPr id="7" name="Slide Number Placeholder 6"/>
          <p:cNvSpPr>
            <a:spLocks noGrp="1"/>
          </p:cNvSpPr>
          <p:nvPr>
            <p:ph type="sldNum" sz="quarter" idx="12"/>
          </p:nvPr>
        </p:nvSpPr>
        <p:spPr/>
        <p:txBody>
          <a:bodyPr/>
          <a:lstStyle/>
          <a:p>
            <a:fld id="{DB4602BB-5058-4FCF-B4B6-55E6C5F9771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0DE51BD-FDF6-481F-A5D7-CA78001C8030}" type="datetimeFigureOut">
              <a:rPr lang="en-US" smtClean="0"/>
              <a:t>4/19/2013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B4602BB-5058-4FCF-B4B6-55E6C5F9771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en-US" dirty="0" smtClean="0"/>
              <a:t>REVIEW FOR EVOLUTION AND CLASSIFICATION</a:t>
            </a:r>
            <a:endParaRPr lang="en-US" dirty="0"/>
          </a:p>
        </p:txBody>
      </p:sp>
    </p:spTree>
    <p:extLst>
      <p:ext uri="{BB962C8B-B14F-4D97-AF65-F5344CB8AC3E}">
        <p14:creationId xmlns:p14="http://schemas.microsoft.com/office/powerpoint/2010/main" val="284156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PRACTICE QUESTION</a:t>
            </a:r>
            <a:endParaRPr lang="en-US" dirty="0"/>
          </a:p>
        </p:txBody>
      </p:sp>
      <p:sp>
        <p:nvSpPr>
          <p:cNvPr id="6" name="Content Placeholder 5"/>
          <p:cNvSpPr>
            <a:spLocks noGrp="1"/>
          </p:cNvSpPr>
          <p:nvPr>
            <p:ph sz="half" idx="1"/>
          </p:nvPr>
        </p:nvSpPr>
        <p:spPr/>
        <p:txBody>
          <a:bodyPr>
            <a:normAutofit fontScale="77500" lnSpcReduction="20000"/>
          </a:bodyPr>
          <a:lstStyle/>
          <a:p>
            <a:pPr marL="0" indent="0">
              <a:buNone/>
            </a:pPr>
            <a:r>
              <a:rPr lang="en-US" b="1" dirty="0"/>
              <a:t>Scientists found the fossilized </a:t>
            </a:r>
            <a:r>
              <a:rPr lang="en-US" b="1" dirty="0" smtClean="0"/>
              <a:t>remains of </a:t>
            </a:r>
            <a:r>
              <a:rPr lang="en-US" b="1" dirty="0"/>
              <a:t>a canine’s jaw and leg. </a:t>
            </a:r>
            <a:r>
              <a:rPr lang="en-US" b="1" dirty="0" smtClean="0"/>
              <a:t>What information </a:t>
            </a:r>
            <a:r>
              <a:rPr lang="en-US" b="1" dirty="0"/>
              <a:t>must first be </a:t>
            </a:r>
            <a:r>
              <a:rPr lang="en-US" b="1" dirty="0" smtClean="0"/>
              <a:t>obtained before </a:t>
            </a:r>
            <a:r>
              <a:rPr lang="en-US" b="1" dirty="0"/>
              <a:t>the scientists can place </a:t>
            </a:r>
            <a:r>
              <a:rPr lang="en-US" b="1" dirty="0" smtClean="0"/>
              <a:t>the fossils </a:t>
            </a:r>
            <a:r>
              <a:rPr lang="en-US" b="1" dirty="0"/>
              <a:t>in the </a:t>
            </a:r>
            <a:r>
              <a:rPr lang="en-US" b="1" dirty="0" smtClean="0"/>
              <a:t> ancestral </a:t>
            </a:r>
            <a:r>
              <a:rPr lang="en-US" b="1" dirty="0"/>
              <a:t>time line of </a:t>
            </a:r>
            <a:r>
              <a:rPr lang="en-US" b="1" dirty="0" smtClean="0"/>
              <a:t>the dog</a:t>
            </a:r>
            <a:r>
              <a:rPr lang="en-US" b="1" dirty="0"/>
              <a:t>?</a:t>
            </a:r>
          </a:p>
          <a:p>
            <a:pPr marL="0" indent="0">
              <a:buNone/>
            </a:pPr>
            <a:r>
              <a:rPr lang="en-US" b="1" dirty="0"/>
              <a:t>A </a:t>
            </a:r>
            <a:r>
              <a:rPr lang="en-US" dirty="0"/>
              <a:t>The rest of the skeleton</a:t>
            </a:r>
          </a:p>
          <a:p>
            <a:pPr marL="0" indent="0">
              <a:buNone/>
            </a:pPr>
            <a:r>
              <a:rPr lang="en-US" b="1" dirty="0"/>
              <a:t>B </a:t>
            </a:r>
            <a:r>
              <a:rPr lang="en-US" dirty="0"/>
              <a:t>The continent where the fossils </a:t>
            </a:r>
            <a:r>
              <a:rPr lang="en-US" dirty="0" smtClean="0"/>
              <a:t>were found</a:t>
            </a:r>
            <a:endParaRPr lang="en-US" dirty="0"/>
          </a:p>
          <a:p>
            <a:pPr marL="0" indent="0">
              <a:buNone/>
            </a:pPr>
            <a:r>
              <a:rPr lang="en-US" b="1" dirty="0"/>
              <a:t>C </a:t>
            </a:r>
            <a:r>
              <a:rPr lang="en-US" dirty="0"/>
              <a:t>The age of the fossils </a:t>
            </a:r>
          </a:p>
          <a:p>
            <a:pPr marL="0" indent="0">
              <a:buNone/>
            </a:pPr>
            <a:r>
              <a:rPr lang="en-US" b="1" dirty="0"/>
              <a:t>D </a:t>
            </a:r>
            <a:r>
              <a:rPr lang="en-US" dirty="0"/>
              <a:t>The population trends for the species</a:t>
            </a:r>
          </a:p>
        </p:txBody>
      </p:sp>
      <p:sp>
        <p:nvSpPr>
          <p:cNvPr id="7" name="Content Placeholder 6"/>
          <p:cNvSpPr>
            <a:spLocks noGrp="1"/>
          </p:cNvSpPr>
          <p:nvPr>
            <p:ph sz="half" idx="2"/>
          </p:nvPr>
        </p:nvSpPr>
        <p:spPr/>
        <p:txBody>
          <a:bodyPr>
            <a:normAutofit fontScale="77500" lnSpcReduction="20000"/>
          </a:bodyPr>
          <a:lstStyle/>
          <a:p>
            <a:pPr marL="0" indent="0">
              <a:buNone/>
            </a:pPr>
            <a:r>
              <a:rPr lang="en-US" b="1" dirty="0"/>
              <a:t>Giant fossil ferns have been found </a:t>
            </a:r>
            <a:r>
              <a:rPr lang="en-US" b="1" dirty="0" smtClean="0"/>
              <a:t>in Canada</a:t>
            </a:r>
            <a:r>
              <a:rPr lang="en-US" b="1" dirty="0"/>
              <a:t>. Which conclusion can </a:t>
            </a:r>
            <a:r>
              <a:rPr lang="en-US" b="1" dirty="0" smtClean="0"/>
              <a:t>be drawn </a:t>
            </a:r>
            <a:r>
              <a:rPr lang="en-US" b="1" dirty="0"/>
              <a:t>from this discovery?</a:t>
            </a:r>
          </a:p>
          <a:p>
            <a:pPr marL="0" indent="0">
              <a:buNone/>
            </a:pPr>
            <a:r>
              <a:rPr lang="en-US" b="1" dirty="0"/>
              <a:t>F </a:t>
            </a:r>
            <a:r>
              <a:rPr lang="en-US" dirty="0"/>
              <a:t>Canada once had a much </a:t>
            </a:r>
            <a:r>
              <a:rPr lang="en-US" dirty="0" smtClean="0"/>
              <a:t>warmer climate</a:t>
            </a:r>
            <a:r>
              <a:rPr lang="en-US" dirty="0"/>
              <a:t>. </a:t>
            </a:r>
          </a:p>
          <a:p>
            <a:pPr marL="0" indent="0">
              <a:buNone/>
            </a:pPr>
            <a:r>
              <a:rPr lang="en-US" b="1" dirty="0"/>
              <a:t>G </a:t>
            </a:r>
            <a:r>
              <a:rPr lang="en-US" dirty="0"/>
              <a:t>Giant dragonflies once lived among </a:t>
            </a:r>
            <a:r>
              <a:rPr lang="en-US" dirty="0" smtClean="0"/>
              <a:t>the ferns</a:t>
            </a:r>
            <a:r>
              <a:rPr lang="en-US" dirty="0"/>
              <a:t>.</a:t>
            </a:r>
          </a:p>
          <a:p>
            <a:pPr marL="0" indent="0">
              <a:buNone/>
            </a:pPr>
            <a:r>
              <a:rPr lang="en-US" b="1" dirty="0"/>
              <a:t>H </a:t>
            </a:r>
            <a:r>
              <a:rPr lang="en-US" dirty="0"/>
              <a:t>Canada was once covered by an </a:t>
            </a:r>
            <a:r>
              <a:rPr lang="en-US" dirty="0" smtClean="0"/>
              <a:t>ancient sea</a:t>
            </a:r>
            <a:r>
              <a:rPr lang="en-US" dirty="0"/>
              <a:t>.</a:t>
            </a:r>
          </a:p>
          <a:p>
            <a:pPr marL="0" indent="0">
              <a:buNone/>
            </a:pPr>
            <a:r>
              <a:rPr lang="en-US" b="1" dirty="0"/>
              <a:t>J </a:t>
            </a:r>
            <a:r>
              <a:rPr lang="en-US" dirty="0"/>
              <a:t>Dinosaurs once lived in Canada.</a:t>
            </a:r>
          </a:p>
          <a:p>
            <a:endParaRPr lang="en-US" dirty="0"/>
          </a:p>
        </p:txBody>
      </p:sp>
    </p:spTree>
    <p:extLst>
      <p:ext uri="{BB962C8B-B14F-4D97-AF65-F5344CB8AC3E}">
        <p14:creationId xmlns:p14="http://schemas.microsoft.com/office/powerpoint/2010/main" val="87852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chemeClr val="accent2"/>
                                        </p:clrVal>
                                      </p:to>
                                    </p:set>
                                    <p:set>
                                      <p:cBhvr>
                                        <p:cTn id="7" dur="500" fill="hold"/>
                                        <p:tgtEl>
                                          <p:spTgt spid="6">
                                            <p:txEl>
                                              <p:pRg st="3" end="3"/>
                                            </p:txEl>
                                          </p:spTgt>
                                        </p:tgtEl>
                                        <p:attrNameLst>
                                          <p:attrName>fillcolor</p:attrName>
                                        </p:attrNameLst>
                                      </p:cBhvr>
                                      <p:to>
                                        <p:clrVal>
                                          <a:schemeClr val="accent2"/>
                                        </p:clrVal>
                                      </p:to>
                                    </p:set>
                                    <p:set>
                                      <p:cBhvr>
                                        <p:cTn id="8" dur="500" fill="hold"/>
                                        <p:tgtEl>
                                          <p:spTgt spid="6">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7">
                                            <p:txEl>
                                              <p:pRg st="1" end="1"/>
                                            </p:txEl>
                                          </p:spTgt>
                                        </p:tgtEl>
                                        <p:attrNameLst>
                                          <p:attrName>style.color</p:attrName>
                                        </p:attrNameLst>
                                      </p:cBhvr>
                                      <p:to>
                                        <a:schemeClr val="accent2"/>
                                      </p:to>
                                    </p:animClr>
                                    <p:animClr clrSpc="rgb" dir="cw">
                                      <p:cBhvr>
                                        <p:cTn id="13" dur="500" fill="hold"/>
                                        <p:tgtEl>
                                          <p:spTgt spid="7">
                                            <p:txEl>
                                              <p:pRg st="1" end="1"/>
                                            </p:txEl>
                                          </p:spTgt>
                                        </p:tgtEl>
                                        <p:attrNameLst>
                                          <p:attrName>fillcolor</p:attrName>
                                        </p:attrNameLst>
                                      </p:cBhvr>
                                      <p:to>
                                        <a:schemeClr val="accent2"/>
                                      </p:to>
                                    </p:animClr>
                                    <p:set>
                                      <p:cBhvr>
                                        <p:cTn id="14" dur="500" fill="hold"/>
                                        <p:tgtEl>
                                          <p:spTgt spid="7">
                                            <p:txEl>
                                              <p:pRg st="1" end="1"/>
                                            </p:txEl>
                                          </p:spTgt>
                                        </p:tgtEl>
                                        <p:attrNameLst>
                                          <p:attrName>fill.type</p:attrName>
                                        </p:attrNameLst>
                                      </p:cBhvr>
                                      <p:to>
                                        <p:strVal val="solid"/>
                                      </p:to>
                                    </p:set>
                                    <p:set>
                                      <p:cBhvr>
                                        <p:cTn id="15" dur="500" fill="hold"/>
                                        <p:tgtEl>
                                          <p:spTgt spid="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Comparative Anatomy: Let’s compare and contrast homologous structures and analogous structures</a:t>
            </a:r>
            <a:endParaRPr lang="en-US" dirty="0"/>
          </a:p>
        </p:txBody>
      </p:sp>
      <p:sp>
        <p:nvSpPr>
          <p:cNvPr id="3" name="Content Placeholder 2"/>
          <p:cNvSpPr>
            <a:spLocks noGrp="1"/>
          </p:cNvSpPr>
          <p:nvPr>
            <p:ph sz="half" idx="1"/>
          </p:nvPr>
        </p:nvSpPr>
        <p:spPr>
          <a:xfrm>
            <a:off x="457200" y="2438400"/>
            <a:ext cx="4038600" cy="3687763"/>
          </a:xfrm>
        </p:spPr>
        <p:txBody>
          <a:bodyPr/>
          <a:lstStyle/>
          <a:p>
            <a:r>
              <a:rPr lang="en-US" dirty="0" smtClean="0"/>
              <a:t>Homologous Structures</a:t>
            </a:r>
          </a:p>
          <a:p>
            <a:pPr lvl="1"/>
            <a:r>
              <a:rPr lang="en-US" dirty="0" smtClean="0">
                <a:solidFill>
                  <a:srgbClr val="FF0000"/>
                </a:solidFill>
              </a:rPr>
              <a:t>Similar structures</a:t>
            </a:r>
          </a:p>
          <a:p>
            <a:pPr lvl="1"/>
            <a:r>
              <a:rPr lang="en-US" dirty="0" smtClean="0">
                <a:solidFill>
                  <a:srgbClr val="FF0000"/>
                </a:solidFill>
              </a:rPr>
              <a:t>Different Uses</a:t>
            </a:r>
          </a:p>
          <a:p>
            <a:pPr lvl="1"/>
            <a:r>
              <a:rPr lang="en-US" dirty="0" smtClean="0">
                <a:solidFill>
                  <a:srgbClr val="FF0000"/>
                </a:solidFill>
              </a:rPr>
              <a:t>Shows common ancestor</a:t>
            </a:r>
            <a:endParaRPr lang="en-US" dirty="0">
              <a:solidFill>
                <a:srgbClr val="FF0000"/>
              </a:solidFill>
            </a:endParaRPr>
          </a:p>
        </p:txBody>
      </p:sp>
      <p:sp>
        <p:nvSpPr>
          <p:cNvPr id="4" name="Content Placeholder 3"/>
          <p:cNvSpPr>
            <a:spLocks noGrp="1"/>
          </p:cNvSpPr>
          <p:nvPr>
            <p:ph sz="half" idx="2"/>
          </p:nvPr>
        </p:nvSpPr>
        <p:spPr>
          <a:xfrm>
            <a:off x="4648200" y="2438400"/>
            <a:ext cx="4038600" cy="3687763"/>
          </a:xfrm>
        </p:spPr>
        <p:txBody>
          <a:bodyPr/>
          <a:lstStyle/>
          <a:p>
            <a:r>
              <a:rPr lang="en-US" dirty="0" smtClean="0"/>
              <a:t>Analogous Structures</a:t>
            </a:r>
          </a:p>
          <a:p>
            <a:pPr lvl="1"/>
            <a:r>
              <a:rPr lang="en-US" dirty="0" smtClean="0">
                <a:solidFill>
                  <a:srgbClr val="FF0000"/>
                </a:solidFill>
              </a:rPr>
              <a:t>Different structures</a:t>
            </a:r>
          </a:p>
          <a:p>
            <a:pPr lvl="1"/>
            <a:r>
              <a:rPr lang="en-US" dirty="0" smtClean="0">
                <a:solidFill>
                  <a:srgbClr val="FF0000"/>
                </a:solidFill>
              </a:rPr>
              <a:t>Similar Uses</a:t>
            </a:r>
          </a:p>
          <a:p>
            <a:pPr lvl="1"/>
            <a:r>
              <a:rPr lang="en-US" dirty="0" smtClean="0">
                <a:solidFill>
                  <a:srgbClr val="FF0000"/>
                </a:solidFill>
              </a:rPr>
              <a:t>Shows adaptations to environment</a:t>
            </a:r>
            <a:endParaRPr lang="en-US" dirty="0">
              <a:solidFill>
                <a:srgbClr val="FF0000"/>
              </a:solidFill>
            </a:endParaRPr>
          </a:p>
        </p:txBody>
      </p:sp>
    </p:spTree>
    <p:extLst>
      <p:ext uri="{BB962C8B-B14F-4D97-AF65-F5344CB8AC3E}">
        <p14:creationId xmlns:p14="http://schemas.microsoft.com/office/powerpoint/2010/main" val="603961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QUESETION</a:t>
            </a:r>
            <a:endParaRPr lang="en-US" dirty="0"/>
          </a:p>
        </p:txBody>
      </p:sp>
      <p:pic>
        <p:nvPicPr>
          <p:cNvPr id="4" name="Content Placeholder 3"/>
          <p:cNvPicPr>
            <a:picLocks noGrp="1"/>
          </p:cNvPicPr>
          <p:nvPr>
            <p:ph sz="half" idx="1"/>
          </p:nvPr>
        </p:nvPicPr>
        <p:blipFill>
          <a:blip r:embed="rId2" cstate="print"/>
          <a:stretch>
            <a:fillRect/>
          </a:stretch>
        </p:blipFill>
        <p:spPr bwMode="auto">
          <a:xfrm>
            <a:off x="905833" y="1719263"/>
            <a:ext cx="3077834" cy="4406900"/>
          </a:xfrm>
          <a:prstGeom prst="rect">
            <a:avLst/>
          </a:prstGeom>
          <a:noFill/>
          <a:ln w="9525">
            <a:noFill/>
            <a:miter lim="800000"/>
            <a:headEnd/>
            <a:tailEnd/>
          </a:ln>
        </p:spPr>
      </p:pic>
      <p:sp>
        <p:nvSpPr>
          <p:cNvPr id="7" name="Content Placeholder 6"/>
          <p:cNvSpPr>
            <a:spLocks noGrp="1"/>
          </p:cNvSpPr>
          <p:nvPr>
            <p:ph sz="half" idx="2"/>
          </p:nvPr>
        </p:nvSpPr>
        <p:spPr/>
        <p:txBody>
          <a:bodyPr>
            <a:normAutofit fontScale="70000" lnSpcReduction="20000"/>
          </a:bodyPr>
          <a:lstStyle/>
          <a:p>
            <a:pPr marL="0" indent="0">
              <a:buNone/>
            </a:pPr>
            <a:r>
              <a:rPr lang="en-US" dirty="0"/>
              <a:t>How does comparing the skeletons of these animals provide support for the scientific </a:t>
            </a:r>
            <a:r>
              <a:rPr lang="en-US" dirty="0" smtClean="0"/>
              <a:t>theory of </a:t>
            </a:r>
            <a:r>
              <a:rPr lang="en-US" dirty="0"/>
              <a:t>evolution?</a:t>
            </a:r>
            <a:br>
              <a:rPr lang="en-US" dirty="0"/>
            </a:br>
            <a:r>
              <a:rPr lang="en-US" b="1" dirty="0"/>
              <a:t>A. </a:t>
            </a:r>
            <a:r>
              <a:rPr lang="en-US" dirty="0"/>
              <a:t>It provides information about the organisms’ habitats.</a:t>
            </a:r>
            <a:br>
              <a:rPr lang="en-US" dirty="0"/>
            </a:br>
            <a:r>
              <a:rPr lang="en-US" b="1" dirty="0"/>
              <a:t>B. </a:t>
            </a:r>
            <a:r>
              <a:rPr lang="en-US" dirty="0"/>
              <a:t>It shows possible common ancestry between organisms.</a:t>
            </a:r>
            <a:br>
              <a:rPr lang="en-US" dirty="0"/>
            </a:br>
            <a:r>
              <a:rPr lang="en-US" b="1" dirty="0"/>
              <a:t>C. </a:t>
            </a:r>
            <a:r>
              <a:rPr lang="en-US" dirty="0"/>
              <a:t>It provides information to determine the organisms’ ages.</a:t>
            </a:r>
            <a:br>
              <a:rPr lang="en-US" dirty="0"/>
            </a:br>
            <a:r>
              <a:rPr lang="en-US" b="1" dirty="0"/>
              <a:t>D. </a:t>
            </a:r>
            <a:r>
              <a:rPr lang="en-US" dirty="0"/>
              <a:t>It shows possible </a:t>
            </a:r>
            <a:r>
              <a:rPr lang="en-US" dirty="0" smtClean="0"/>
              <a:t>chromosomal</a:t>
            </a:r>
            <a:r>
              <a:rPr lang="en-US" dirty="0"/>
              <a:t> similarities between organisms</a:t>
            </a:r>
          </a:p>
        </p:txBody>
      </p:sp>
      <p:sp>
        <p:nvSpPr>
          <p:cNvPr id="8" name="TextBox 7"/>
          <p:cNvSpPr txBox="1"/>
          <p:nvPr/>
        </p:nvSpPr>
        <p:spPr>
          <a:xfrm>
            <a:off x="3276600" y="3124200"/>
            <a:ext cx="1295400" cy="1569660"/>
          </a:xfrm>
          <a:prstGeom prst="rect">
            <a:avLst/>
          </a:prstGeom>
          <a:noFill/>
        </p:spPr>
        <p:txBody>
          <a:bodyPr wrap="square" rtlCol="0">
            <a:spAutoFit/>
          </a:bodyPr>
          <a:lstStyle/>
          <a:p>
            <a:r>
              <a:rPr lang="en-US" sz="9600" dirty="0">
                <a:solidFill>
                  <a:srgbClr val="FF0000"/>
                </a:solidFill>
              </a:rPr>
              <a:t>B</a:t>
            </a:r>
          </a:p>
        </p:txBody>
      </p:sp>
    </p:spTree>
    <p:extLst>
      <p:ext uri="{BB962C8B-B14F-4D97-AF65-F5344CB8AC3E}">
        <p14:creationId xmlns:p14="http://schemas.microsoft.com/office/powerpoint/2010/main" val="186592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a:t>
            </a:r>
            <a:endParaRPr lang="en-US" dirty="0"/>
          </a:p>
        </p:txBody>
      </p:sp>
      <p:sp>
        <p:nvSpPr>
          <p:cNvPr id="4" name="Content Placeholder 3"/>
          <p:cNvSpPr>
            <a:spLocks noGrp="1"/>
          </p:cNvSpPr>
          <p:nvPr>
            <p:ph sz="half" idx="1"/>
          </p:nvPr>
        </p:nvSpPr>
        <p:spPr/>
        <p:txBody>
          <a:bodyPr>
            <a:normAutofit/>
          </a:bodyPr>
          <a:lstStyle/>
          <a:p>
            <a:endParaRPr lang="en-US" dirty="0"/>
          </a:p>
        </p:txBody>
      </p:sp>
      <p:sp>
        <p:nvSpPr>
          <p:cNvPr id="5" name="Content Placeholder 4"/>
          <p:cNvSpPr>
            <a:spLocks noGrp="1"/>
          </p:cNvSpPr>
          <p:nvPr>
            <p:ph sz="half" idx="2"/>
          </p:nvPr>
        </p:nvSpPr>
        <p:spPr/>
        <p:txBody>
          <a:bodyPr>
            <a:normAutofit/>
          </a:bodyPr>
          <a:lstStyle/>
          <a:p>
            <a:pPr marL="0" indent="0">
              <a:buNone/>
            </a:pPr>
            <a:r>
              <a:rPr lang="en-US" b="1" dirty="0"/>
              <a:t>A paleontologist found this fossil. </a:t>
            </a:r>
            <a:r>
              <a:rPr lang="en-US" b="1" dirty="0" smtClean="0"/>
              <a:t>The paleontologist </a:t>
            </a:r>
            <a:r>
              <a:rPr lang="en-US" b="1" dirty="0"/>
              <a:t>could </a:t>
            </a:r>
            <a:r>
              <a:rPr lang="en-US" b="1" dirty="0" smtClean="0"/>
              <a:t>say that this organism </a:t>
            </a:r>
            <a:r>
              <a:rPr lang="en-US" b="1" dirty="0"/>
              <a:t>was a </a:t>
            </a:r>
          </a:p>
          <a:p>
            <a:pPr marL="0" indent="0">
              <a:buNone/>
            </a:pPr>
            <a:r>
              <a:rPr lang="en-US" b="1" dirty="0"/>
              <a:t>F </a:t>
            </a:r>
            <a:r>
              <a:rPr lang="en-US" dirty="0"/>
              <a:t>mammal</a:t>
            </a:r>
          </a:p>
          <a:p>
            <a:pPr marL="0" indent="0">
              <a:buNone/>
            </a:pPr>
            <a:r>
              <a:rPr lang="en-US" b="1" dirty="0"/>
              <a:t>G </a:t>
            </a:r>
            <a:r>
              <a:rPr lang="en-US" dirty="0"/>
              <a:t>vertebrate </a:t>
            </a:r>
          </a:p>
          <a:p>
            <a:pPr marL="0" indent="0">
              <a:buNone/>
            </a:pPr>
            <a:r>
              <a:rPr lang="en-US" b="1" dirty="0"/>
              <a:t>H </a:t>
            </a:r>
            <a:r>
              <a:rPr lang="en-US" dirty="0"/>
              <a:t>plant</a:t>
            </a:r>
          </a:p>
          <a:p>
            <a:pPr marL="0" indent="0">
              <a:buNone/>
            </a:pPr>
            <a:r>
              <a:rPr lang="en-US" b="1" dirty="0"/>
              <a:t>J </a:t>
            </a:r>
            <a:r>
              <a:rPr lang="en-US" dirty="0" err="1"/>
              <a:t>protist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35528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756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2"/>
                                      </p:to>
                                    </p:animClr>
                                    <p:animClr clrSpc="rgb" dir="cw">
                                      <p:cBhvr>
                                        <p:cTn id="7" dur="500" fill="hold"/>
                                        <p:tgtEl>
                                          <p:spTgt spid="5">
                                            <p:txEl>
                                              <p:pRg st="2" end="2"/>
                                            </p:txEl>
                                          </p:spTgt>
                                        </p:tgtEl>
                                        <p:attrNameLst>
                                          <p:attrName>fillcolor</p:attrName>
                                        </p:attrNameLst>
                                      </p:cBhvr>
                                      <p:to>
                                        <a:schemeClr val="accent2"/>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EMBRIOLOGY</a:t>
            </a:r>
            <a:endParaRPr lang="en-US" dirty="0"/>
          </a:p>
        </p:txBody>
      </p:sp>
      <p:sp>
        <p:nvSpPr>
          <p:cNvPr id="5" name="Content Placeholder 4"/>
          <p:cNvSpPr>
            <a:spLocks noGrp="1"/>
          </p:cNvSpPr>
          <p:nvPr>
            <p:ph idx="1"/>
          </p:nvPr>
        </p:nvSpPr>
        <p:spPr/>
        <p:txBody>
          <a:bodyPr/>
          <a:lstStyle/>
          <a:p>
            <a:r>
              <a:rPr lang="en-US" dirty="0" smtClean="0"/>
              <a:t>How does </a:t>
            </a:r>
            <a:r>
              <a:rPr lang="en-US" dirty="0" err="1" smtClean="0"/>
              <a:t>embriology</a:t>
            </a:r>
            <a:r>
              <a:rPr lang="en-US" dirty="0" smtClean="0"/>
              <a:t> show evidence of evolution?</a:t>
            </a:r>
          </a:p>
          <a:p>
            <a:pPr lvl="1"/>
            <a:r>
              <a:rPr lang="en-US" dirty="0" smtClean="0">
                <a:solidFill>
                  <a:srgbClr val="FF0000"/>
                </a:solidFill>
              </a:rPr>
              <a:t>There are many similarities in the development of embryos in different species</a:t>
            </a:r>
            <a:r>
              <a:rPr lang="en-US" dirty="0" smtClean="0"/>
              <a:t>. </a:t>
            </a:r>
          </a:p>
          <a:p>
            <a:pPr lvl="1"/>
            <a:endParaRPr lang="en-US" dirty="0"/>
          </a:p>
        </p:txBody>
      </p:sp>
    </p:spTree>
    <p:extLst>
      <p:ext uri="{BB962C8B-B14F-4D97-AF65-F5344CB8AC3E}">
        <p14:creationId xmlns:p14="http://schemas.microsoft.com/office/powerpoint/2010/main" val="293938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pic>
        <p:nvPicPr>
          <p:cNvPr id="6"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665" t="18096" r="50000" b="19419"/>
          <a:stretch/>
        </p:blipFill>
        <p:spPr bwMode="auto">
          <a:xfrm>
            <a:off x="609600" y="1584035"/>
            <a:ext cx="3368821" cy="52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23" t="12424" r="23939" b="17071"/>
          <a:stretch/>
        </p:blipFill>
        <p:spPr bwMode="auto">
          <a:xfrm>
            <a:off x="4191000" y="1676400"/>
            <a:ext cx="4809196" cy="439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2514600"/>
            <a:ext cx="762000" cy="1569660"/>
          </a:xfrm>
          <a:prstGeom prst="rect">
            <a:avLst/>
          </a:prstGeom>
          <a:noFill/>
        </p:spPr>
        <p:txBody>
          <a:bodyPr wrap="square" rtlCol="0">
            <a:spAutoFit/>
          </a:bodyPr>
          <a:lstStyle/>
          <a:p>
            <a:r>
              <a:rPr lang="en-US" sz="9600" dirty="0" smtClean="0">
                <a:solidFill>
                  <a:srgbClr val="FF0000"/>
                </a:solidFill>
              </a:rPr>
              <a:t>1</a:t>
            </a:r>
            <a:endParaRPr lang="en-US" sz="9600" dirty="0">
              <a:solidFill>
                <a:srgbClr val="FF0000"/>
              </a:solidFill>
            </a:endParaRPr>
          </a:p>
        </p:txBody>
      </p:sp>
      <p:sp>
        <p:nvSpPr>
          <p:cNvPr id="7" name="TextBox 6"/>
          <p:cNvSpPr txBox="1"/>
          <p:nvPr/>
        </p:nvSpPr>
        <p:spPr>
          <a:xfrm>
            <a:off x="4419600" y="2807732"/>
            <a:ext cx="914400" cy="1569660"/>
          </a:xfrm>
          <a:prstGeom prst="rect">
            <a:avLst/>
          </a:prstGeom>
          <a:noFill/>
        </p:spPr>
        <p:txBody>
          <a:bodyPr wrap="square" rtlCol="0">
            <a:spAutoFit/>
          </a:bodyPr>
          <a:lstStyle/>
          <a:p>
            <a:r>
              <a:rPr lang="en-US" sz="9600" dirty="0" smtClean="0">
                <a:solidFill>
                  <a:srgbClr val="FF0000"/>
                </a:solidFill>
              </a:rPr>
              <a:t>A</a:t>
            </a:r>
            <a:endParaRPr lang="en-US" sz="9600" dirty="0">
              <a:solidFill>
                <a:srgbClr val="FF0000"/>
              </a:solidFill>
            </a:endParaRPr>
          </a:p>
        </p:txBody>
      </p:sp>
    </p:spTree>
    <p:extLst>
      <p:ext uri="{BB962C8B-B14F-4D97-AF65-F5344CB8AC3E}">
        <p14:creationId xmlns:p14="http://schemas.microsoft.com/office/powerpoint/2010/main" val="310088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dirty="0"/>
          </a:p>
        </p:txBody>
      </p:sp>
      <p:sp>
        <p:nvSpPr>
          <p:cNvPr id="4" name="Content Placeholder 3"/>
          <p:cNvSpPr>
            <a:spLocks noGrp="1"/>
          </p:cNvSpPr>
          <p:nvPr>
            <p:ph sz="half" idx="2"/>
          </p:nvPr>
        </p:nvSpPr>
        <p:spPr>
          <a:xfrm>
            <a:off x="5029200" y="1600200"/>
            <a:ext cx="3657600" cy="4525963"/>
          </a:xfrm>
        </p:spPr>
        <p:txBody>
          <a:bodyPr>
            <a:normAutofit fontScale="77500" lnSpcReduction="20000"/>
          </a:bodyPr>
          <a:lstStyle/>
          <a:p>
            <a:pPr marL="0" indent="0">
              <a:buNone/>
            </a:pPr>
            <a:r>
              <a:rPr lang="en-US" b="1" dirty="0"/>
              <a:t>Some snake embryos have small buds resembling limbs. These </a:t>
            </a:r>
            <a:r>
              <a:rPr lang="en-US" b="1" dirty="0" smtClean="0"/>
              <a:t>buds disappear </a:t>
            </a:r>
            <a:r>
              <a:rPr lang="en-US" b="1" dirty="0"/>
              <a:t>at later stages of </a:t>
            </a:r>
            <a:r>
              <a:rPr lang="en-US" b="1" dirty="0" smtClean="0"/>
              <a:t>embryo development</a:t>
            </a:r>
            <a:r>
              <a:rPr lang="en-US" b="1" dirty="0"/>
              <a:t>. These findings suggest </a:t>
            </a:r>
            <a:r>
              <a:rPr lang="en-US" b="1" dirty="0" smtClean="0"/>
              <a:t>that these </a:t>
            </a:r>
            <a:r>
              <a:rPr lang="en-US" b="1" dirty="0"/>
              <a:t>snakes —</a:t>
            </a:r>
          </a:p>
          <a:p>
            <a:pPr marL="0" indent="0">
              <a:buNone/>
            </a:pPr>
            <a:r>
              <a:rPr lang="en-US" b="1" dirty="0"/>
              <a:t>A </a:t>
            </a:r>
            <a:r>
              <a:rPr lang="en-US" dirty="0"/>
              <a:t>had a parent with limbs</a:t>
            </a:r>
          </a:p>
          <a:p>
            <a:pPr marL="0" indent="0">
              <a:buNone/>
            </a:pPr>
            <a:r>
              <a:rPr lang="en-US" b="1" dirty="0"/>
              <a:t>B </a:t>
            </a:r>
            <a:r>
              <a:rPr lang="en-US" dirty="0"/>
              <a:t>have functional limbs as adults</a:t>
            </a:r>
          </a:p>
          <a:p>
            <a:pPr marL="0" indent="0">
              <a:buNone/>
            </a:pPr>
            <a:r>
              <a:rPr lang="en-US" b="1" dirty="0"/>
              <a:t>C </a:t>
            </a:r>
            <a:r>
              <a:rPr lang="en-US" dirty="0"/>
              <a:t>will have offspring with limbs</a:t>
            </a:r>
          </a:p>
          <a:p>
            <a:pPr marL="0" indent="0">
              <a:buNone/>
            </a:pPr>
            <a:r>
              <a:rPr lang="en-US" b="1" dirty="0"/>
              <a:t>D </a:t>
            </a:r>
            <a:r>
              <a:rPr lang="en-US" dirty="0"/>
              <a:t>evolved from an ancestor that had limbs</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11" t="24176" r="25254" b="22592"/>
          <a:stretch/>
        </p:blipFill>
        <p:spPr bwMode="auto">
          <a:xfrm>
            <a:off x="157843" y="1383145"/>
            <a:ext cx="4871357" cy="505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2209800"/>
            <a:ext cx="914400" cy="1569660"/>
          </a:xfrm>
          <a:prstGeom prst="rect">
            <a:avLst/>
          </a:prstGeom>
          <a:noFill/>
        </p:spPr>
        <p:txBody>
          <a:bodyPr wrap="square" rtlCol="0">
            <a:spAutoFit/>
          </a:bodyPr>
          <a:lstStyle/>
          <a:p>
            <a:r>
              <a:rPr lang="en-US" sz="9600" dirty="0" smtClean="0">
                <a:solidFill>
                  <a:srgbClr val="FF0000"/>
                </a:solidFill>
              </a:rPr>
              <a:t>B</a:t>
            </a:r>
            <a:endParaRPr lang="en-US" sz="9600" dirty="0">
              <a:solidFill>
                <a:srgbClr val="FF0000"/>
              </a:solidFill>
            </a:endParaRPr>
          </a:p>
        </p:txBody>
      </p:sp>
    </p:spTree>
    <p:extLst>
      <p:ext uri="{BB962C8B-B14F-4D97-AF65-F5344CB8AC3E}">
        <p14:creationId xmlns:p14="http://schemas.microsoft.com/office/powerpoint/2010/main" val="246281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chemeClr val="accent2"/>
                                      </p:to>
                                    </p:animClr>
                                    <p:animClr clrSpc="rgb" dir="cw">
                                      <p:cBhvr>
                                        <p:cTn id="7" dur="500" fill="hold"/>
                                        <p:tgtEl>
                                          <p:spTgt spid="4">
                                            <p:txEl>
                                              <p:pRg st="4" end="4"/>
                                            </p:txEl>
                                          </p:spTgt>
                                        </p:tgtEl>
                                        <p:attrNameLst>
                                          <p:attrName>fillcolor</p:attrName>
                                        </p:attrNameLst>
                                      </p:cBhvr>
                                      <p:to>
                                        <a:schemeClr val="accent2"/>
                                      </p:to>
                                    </p:animClr>
                                    <p:set>
                                      <p:cBhvr>
                                        <p:cTn id="8" dur="500" fill="hold"/>
                                        <p:tgtEl>
                                          <p:spTgt spid="4">
                                            <p:txEl>
                                              <p:pRg st="4" end="4"/>
                                            </p:txEl>
                                          </p:spTgt>
                                        </p:tgtEl>
                                        <p:attrNameLst>
                                          <p:attrName>fill.type</p:attrName>
                                        </p:attrNameLst>
                                      </p:cBhvr>
                                      <p:to>
                                        <p:strVal val="solid"/>
                                      </p:to>
                                    </p:set>
                                    <p:set>
                                      <p:cBhvr>
                                        <p:cTn id="9" dur="500" fill="hold"/>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Molecular Biology</a:t>
            </a:r>
            <a:endParaRPr lang="en-US" dirty="0"/>
          </a:p>
        </p:txBody>
      </p:sp>
      <p:sp>
        <p:nvSpPr>
          <p:cNvPr id="6" name="Content Placeholder 5"/>
          <p:cNvSpPr>
            <a:spLocks noGrp="1"/>
          </p:cNvSpPr>
          <p:nvPr>
            <p:ph idx="1"/>
          </p:nvPr>
        </p:nvSpPr>
        <p:spPr/>
        <p:txBody>
          <a:bodyPr/>
          <a:lstStyle/>
          <a:p>
            <a:r>
              <a:rPr lang="en-US" dirty="0" smtClean="0"/>
              <a:t>How does molecular biology show evidence for evolution?</a:t>
            </a:r>
          </a:p>
          <a:p>
            <a:pPr lvl="1"/>
            <a:r>
              <a:rPr lang="en-US" dirty="0" smtClean="0">
                <a:solidFill>
                  <a:srgbClr val="FF0000"/>
                </a:solidFill>
              </a:rPr>
              <a:t>There are many, many similarities in the DNA of different species. </a:t>
            </a:r>
            <a:endParaRPr lang="en-US" dirty="0">
              <a:solidFill>
                <a:srgbClr val="FF0000"/>
              </a:solidFill>
            </a:endParaRPr>
          </a:p>
        </p:txBody>
      </p:sp>
    </p:spTree>
    <p:extLst>
      <p:ext uri="{BB962C8B-B14F-4D97-AF65-F5344CB8AC3E}">
        <p14:creationId xmlns:p14="http://schemas.microsoft.com/office/powerpoint/2010/main" val="89179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sz="half" idx="1"/>
          </p:nvPr>
        </p:nvSpPr>
        <p:spPr>
          <a:xfrm>
            <a:off x="457200" y="1600200"/>
            <a:ext cx="3733800" cy="4525963"/>
          </a:xfrm>
        </p:spPr>
        <p:txBody>
          <a:bodyPr>
            <a:normAutofit fontScale="85000" lnSpcReduction="20000"/>
          </a:bodyPr>
          <a:lstStyle/>
          <a:p>
            <a:pPr marL="0" indent="0">
              <a:buNone/>
            </a:pPr>
            <a:r>
              <a:rPr lang="en-US" b="1" dirty="0"/>
              <a:t>Which of the following is evidence to support the idea that two </a:t>
            </a:r>
            <a:r>
              <a:rPr lang="en-US" b="1" dirty="0" smtClean="0"/>
              <a:t>different species </a:t>
            </a:r>
            <a:r>
              <a:rPr lang="en-US" b="1" dirty="0"/>
              <a:t>might have a common ancestor?</a:t>
            </a:r>
          </a:p>
          <a:p>
            <a:pPr marL="0" indent="0">
              <a:buNone/>
            </a:pPr>
            <a:r>
              <a:rPr lang="en-US" b="1" dirty="0"/>
              <a:t>F </a:t>
            </a:r>
            <a:r>
              <a:rPr lang="en-US" dirty="0"/>
              <a:t>Their fossils were discovered in the same location.</a:t>
            </a:r>
          </a:p>
          <a:p>
            <a:pPr marL="0" indent="0">
              <a:buNone/>
            </a:pPr>
            <a:r>
              <a:rPr lang="en-US" b="1" dirty="0"/>
              <a:t>G </a:t>
            </a:r>
            <a:r>
              <a:rPr lang="en-US" dirty="0"/>
              <a:t>Many of their genes are the same.</a:t>
            </a:r>
          </a:p>
          <a:p>
            <a:pPr marL="0" indent="0">
              <a:buNone/>
            </a:pPr>
            <a:r>
              <a:rPr lang="en-US" b="1" dirty="0"/>
              <a:t>H </a:t>
            </a:r>
            <a:r>
              <a:rPr lang="en-US" dirty="0"/>
              <a:t>Their methods of respiration are alike.</a:t>
            </a:r>
          </a:p>
          <a:p>
            <a:pPr marL="0" indent="0">
              <a:buNone/>
            </a:pPr>
            <a:r>
              <a:rPr lang="en-US" b="1" dirty="0"/>
              <a:t>J </a:t>
            </a:r>
            <a:r>
              <a:rPr lang="en-US" dirty="0"/>
              <a:t>They use the same means of locomotion.</a:t>
            </a:r>
          </a:p>
          <a:p>
            <a:endParaRPr lang="en-US" dirty="0"/>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870" t="17870" r="20535" b="30972"/>
          <a:stretch/>
        </p:blipFill>
        <p:spPr bwMode="auto">
          <a:xfrm>
            <a:off x="4347556" y="1524000"/>
            <a:ext cx="433924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8400" y="5029200"/>
            <a:ext cx="1371600" cy="1569660"/>
          </a:xfrm>
          <a:prstGeom prst="rect">
            <a:avLst/>
          </a:prstGeom>
          <a:noFill/>
        </p:spPr>
        <p:txBody>
          <a:bodyPr wrap="square" rtlCol="0">
            <a:spAutoFit/>
          </a:bodyPr>
          <a:lstStyle/>
          <a:p>
            <a:r>
              <a:rPr lang="en-US" sz="9600" dirty="0" smtClean="0">
                <a:solidFill>
                  <a:srgbClr val="FF0000"/>
                </a:solidFill>
              </a:rPr>
              <a:t>D</a:t>
            </a:r>
            <a:endParaRPr lang="en-US" sz="9600" dirty="0">
              <a:solidFill>
                <a:srgbClr val="FF0000"/>
              </a:solidFill>
            </a:endParaRPr>
          </a:p>
        </p:txBody>
      </p:sp>
    </p:spTree>
    <p:extLst>
      <p:ext uri="{BB962C8B-B14F-4D97-AF65-F5344CB8AC3E}">
        <p14:creationId xmlns:p14="http://schemas.microsoft.com/office/powerpoint/2010/main" val="125013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conditions can cause evolution to occur?</a:t>
            </a:r>
            <a:endParaRPr lang="en-US" dirty="0"/>
          </a:p>
        </p:txBody>
      </p:sp>
      <p:sp>
        <p:nvSpPr>
          <p:cNvPr id="3" name="Content Placeholder 2"/>
          <p:cNvSpPr>
            <a:spLocks noGrp="1"/>
          </p:cNvSpPr>
          <p:nvPr>
            <p:ph idx="1"/>
          </p:nvPr>
        </p:nvSpPr>
        <p:spPr/>
        <p:txBody>
          <a:bodyPr/>
          <a:lstStyle/>
          <a:p>
            <a:r>
              <a:rPr lang="en-US" dirty="0" smtClean="0">
                <a:solidFill>
                  <a:srgbClr val="FF0000"/>
                </a:solidFill>
              </a:rPr>
              <a:t>Sexual Selection</a:t>
            </a:r>
          </a:p>
          <a:p>
            <a:r>
              <a:rPr lang="en-US" dirty="0" smtClean="0">
                <a:solidFill>
                  <a:srgbClr val="FF0000"/>
                </a:solidFill>
              </a:rPr>
              <a:t>Small Population Size</a:t>
            </a:r>
          </a:p>
          <a:p>
            <a:r>
              <a:rPr lang="en-US" dirty="0" smtClean="0">
                <a:solidFill>
                  <a:srgbClr val="FF0000"/>
                </a:solidFill>
              </a:rPr>
              <a:t>Immigration or Emigration</a:t>
            </a:r>
          </a:p>
          <a:p>
            <a:r>
              <a:rPr lang="en-US" dirty="0" smtClean="0">
                <a:solidFill>
                  <a:srgbClr val="FF0000"/>
                </a:solidFill>
              </a:rPr>
              <a:t>Mutations</a:t>
            </a:r>
          </a:p>
          <a:p>
            <a:r>
              <a:rPr lang="en-US" dirty="0" smtClean="0">
                <a:solidFill>
                  <a:srgbClr val="FF0000"/>
                </a:solidFill>
              </a:rPr>
              <a:t>Natural Selection</a:t>
            </a:r>
            <a:endParaRPr lang="en-US" dirty="0">
              <a:solidFill>
                <a:srgbClr val="FF0000"/>
              </a:solidFill>
            </a:endParaRPr>
          </a:p>
        </p:txBody>
      </p:sp>
    </p:spTree>
    <p:extLst>
      <p:ext uri="{BB962C8B-B14F-4D97-AF65-F5344CB8AC3E}">
        <p14:creationId xmlns:p14="http://schemas.microsoft.com/office/powerpoint/2010/main" val="409289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a:t>
            </a:r>
            <a:endParaRPr lang="en-US" dirty="0"/>
          </a:p>
        </p:txBody>
      </p:sp>
      <p:sp>
        <p:nvSpPr>
          <p:cNvPr id="3" name="Content Placeholder 2"/>
          <p:cNvSpPr>
            <a:spLocks noGrp="1"/>
          </p:cNvSpPr>
          <p:nvPr>
            <p:ph idx="1"/>
          </p:nvPr>
        </p:nvSpPr>
        <p:spPr/>
        <p:txBody>
          <a:bodyPr/>
          <a:lstStyle/>
          <a:p>
            <a:r>
              <a:rPr lang="en-US" dirty="0" smtClean="0"/>
              <a:t>Who is Charles Darwin? What did he do?</a:t>
            </a:r>
          </a:p>
          <a:p>
            <a:pPr lvl="1"/>
            <a:r>
              <a:rPr lang="en-US" dirty="0" smtClean="0">
                <a:solidFill>
                  <a:srgbClr val="FF0000"/>
                </a:solidFill>
              </a:rPr>
              <a:t>Father of Evolution.</a:t>
            </a:r>
          </a:p>
          <a:p>
            <a:pPr lvl="1"/>
            <a:r>
              <a:rPr lang="en-US" dirty="0" smtClean="0">
                <a:solidFill>
                  <a:srgbClr val="FF0000"/>
                </a:solidFill>
              </a:rPr>
              <a:t> Wrote </a:t>
            </a:r>
            <a:r>
              <a:rPr lang="en-US" u="sng" dirty="0" smtClean="0">
                <a:solidFill>
                  <a:srgbClr val="FF0000"/>
                </a:solidFill>
              </a:rPr>
              <a:t>Origin of Species</a:t>
            </a:r>
          </a:p>
          <a:p>
            <a:r>
              <a:rPr lang="en-US" dirty="0" smtClean="0"/>
              <a:t>What does his theory explain?</a:t>
            </a:r>
          </a:p>
          <a:p>
            <a:pPr lvl="1"/>
            <a:r>
              <a:rPr lang="en-US" dirty="0" smtClean="0">
                <a:solidFill>
                  <a:srgbClr val="FF0000"/>
                </a:solidFill>
              </a:rPr>
              <a:t>How modern organisms evolved from a common ancestor</a:t>
            </a:r>
          </a:p>
          <a:p>
            <a:pPr marL="0" indent="0">
              <a:buNone/>
            </a:pPr>
            <a:r>
              <a:rPr lang="en-US" dirty="0"/>
              <a:t>	</a:t>
            </a:r>
          </a:p>
        </p:txBody>
      </p:sp>
    </p:spTree>
    <p:extLst>
      <p:ext uri="{BB962C8B-B14F-4D97-AF65-F5344CB8AC3E}">
        <p14:creationId xmlns:p14="http://schemas.microsoft.com/office/powerpoint/2010/main" val="245046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CLASSIFICATION</a:t>
            </a:r>
            <a:endParaRPr lang="en-US" dirty="0"/>
          </a:p>
        </p:txBody>
      </p:sp>
      <p:sp>
        <p:nvSpPr>
          <p:cNvPr id="6" name="Content Placeholder 5"/>
          <p:cNvSpPr>
            <a:spLocks noGrp="1"/>
          </p:cNvSpPr>
          <p:nvPr>
            <p:ph idx="1"/>
          </p:nvPr>
        </p:nvSpPr>
        <p:spPr/>
        <p:txBody>
          <a:bodyPr>
            <a:normAutofit/>
          </a:bodyPr>
          <a:lstStyle/>
          <a:p>
            <a:r>
              <a:rPr lang="en-US" dirty="0" smtClean="0"/>
              <a:t>What is taxonomy?</a:t>
            </a:r>
          </a:p>
          <a:p>
            <a:pPr lvl="1"/>
            <a:r>
              <a:rPr lang="en-US" dirty="0" smtClean="0">
                <a:solidFill>
                  <a:srgbClr val="FF0000"/>
                </a:solidFill>
              </a:rPr>
              <a:t>The study of classification systems</a:t>
            </a:r>
          </a:p>
          <a:p>
            <a:r>
              <a:rPr lang="en-US" dirty="0" smtClean="0"/>
              <a:t>What is binominal nomeclature?</a:t>
            </a:r>
          </a:p>
          <a:p>
            <a:pPr lvl="1"/>
            <a:r>
              <a:rPr lang="en-US" dirty="0" smtClean="0">
                <a:solidFill>
                  <a:srgbClr val="FF0000"/>
                </a:solidFill>
              </a:rPr>
              <a:t>The 2 name system we use for scientific names.</a:t>
            </a:r>
          </a:p>
          <a:p>
            <a:r>
              <a:rPr lang="en-US" dirty="0" smtClean="0"/>
              <a:t>Why do we need scientific names?</a:t>
            </a:r>
          </a:p>
          <a:p>
            <a:pPr lvl="1"/>
            <a:r>
              <a:rPr lang="en-US" dirty="0" smtClean="0">
                <a:solidFill>
                  <a:srgbClr val="FF0000"/>
                </a:solidFill>
              </a:rPr>
              <a:t>Regional differences in names (an animal having more than 1 name</a:t>
            </a:r>
          </a:p>
          <a:p>
            <a:pPr lvl="1"/>
            <a:r>
              <a:rPr lang="en-US" dirty="0" smtClean="0">
                <a:solidFill>
                  <a:srgbClr val="FF0000"/>
                </a:solidFill>
              </a:rPr>
              <a:t>Some names refer to more than 1 animal. </a:t>
            </a:r>
            <a:endParaRPr lang="en-US" dirty="0">
              <a:solidFill>
                <a:srgbClr val="FF0000"/>
              </a:solidFill>
            </a:endParaRPr>
          </a:p>
        </p:txBody>
      </p:sp>
    </p:spTree>
    <p:extLst>
      <p:ext uri="{BB962C8B-B14F-4D97-AF65-F5344CB8AC3E}">
        <p14:creationId xmlns:p14="http://schemas.microsoft.com/office/powerpoint/2010/main" val="400202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What is the first word in the name?</a:t>
            </a:r>
          </a:p>
          <a:p>
            <a:pPr lvl="1"/>
            <a:r>
              <a:rPr lang="en-US" dirty="0" smtClean="0">
                <a:solidFill>
                  <a:srgbClr val="FF0000"/>
                </a:solidFill>
              </a:rPr>
              <a:t>Genus</a:t>
            </a:r>
          </a:p>
          <a:p>
            <a:r>
              <a:rPr lang="en-US" dirty="0" smtClean="0"/>
              <a:t>What is the 2</a:t>
            </a:r>
            <a:r>
              <a:rPr lang="en-US" baseline="30000" dirty="0" smtClean="0"/>
              <a:t>nd</a:t>
            </a:r>
            <a:r>
              <a:rPr lang="en-US" dirty="0" smtClean="0"/>
              <a:t> word in the name?</a:t>
            </a:r>
          </a:p>
          <a:p>
            <a:pPr lvl="1"/>
            <a:r>
              <a:rPr lang="en-US" dirty="0" smtClean="0">
                <a:solidFill>
                  <a:srgbClr val="FF0000"/>
                </a:solidFill>
              </a:rPr>
              <a:t>Species</a:t>
            </a:r>
          </a:p>
          <a:p>
            <a:r>
              <a:rPr lang="en-US" dirty="0" smtClean="0"/>
              <a:t>What does a </a:t>
            </a:r>
            <a:r>
              <a:rPr lang="en-US" dirty="0" err="1" smtClean="0"/>
              <a:t>dichtomous</a:t>
            </a:r>
            <a:r>
              <a:rPr lang="en-US" dirty="0" smtClean="0"/>
              <a:t> key do?</a:t>
            </a:r>
          </a:p>
          <a:p>
            <a:pPr lvl="1"/>
            <a:r>
              <a:rPr lang="en-US" dirty="0" smtClean="0">
                <a:solidFill>
                  <a:srgbClr val="FF0000"/>
                </a:solidFill>
              </a:rPr>
              <a:t>Help you identify organisms. </a:t>
            </a:r>
            <a:endParaRPr lang="en-US" dirty="0"/>
          </a:p>
        </p:txBody>
      </p:sp>
      <p:pic>
        <p:nvPicPr>
          <p:cNvPr id="14338" name="Picture 2" descr="C:\Users\lbskorich\AppData\Local\Microsoft\Windows\Temporary Internet Files\Content.IE5\IYM2FWXK\MC9004321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4850" y="914400"/>
            <a:ext cx="825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3048000"/>
            <a:ext cx="2197100" cy="646331"/>
          </a:xfrm>
          <a:prstGeom prst="rect">
            <a:avLst/>
          </a:prstGeom>
          <a:noFill/>
        </p:spPr>
        <p:txBody>
          <a:bodyPr wrap="square" rtlCol="0">
            <a:spAutoFit/>
          </a:bodyPr>
          <a:lstStyle/>
          <a:p>
            <a:r>
              <a:rPr lang="en-US" dirty="0" smtClean="0"/>
              <a:t>Genus, Species</a:t>
            </a:r>
          </a:p>
          <a:p>
            <a:r>
              <a:rPr lang="en-US" dirty="0" smtClean="0"/>
              <a:t>Smith, James</a:t>
            </a:r>
            <a:endParaRPr lang="en-US" dirty="0"/>
          </a:p>
        </p:txBody>
      </p:sp>
    </p:spTree>
    <p:extLst>
      <p:ext uri="{BB962C8B-B14F-4D97-AF65-F5344CB8AC3E}">
        <p14:creationId xmlns:p14="http://schemas.microsoft.com/office/powerpoint/2010/main" val="307901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500"/>
                                        <p:tgtEl>
                                          <p:spTgt spid="143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a:xfrm>
            <a:off x="5486400" y="1524000"/>
            <a:ext cx="3200400" cy="4602163"/>
          </a:xfrm>
        </p:spPr>
        <p:txBody>
          <a:bodyPr/>
          <a:lstStyle/>
          <a:p>
            <a:pPr marL="0" indent="0">
              <a:buNone/>
            </a:pPr>
            <a:r>
              <a:rPr lang="en-US" b="1" dirty="0"/>
              <a:t>According to this key, to what </a:t>
            </a:r>
            <a:r>
              <a:rPr lang="en-US" b="1" dirty="0" smtClean="0"/>
              <a:t>family does </a:t>
            </a:r>
            <a:r>
              <a:rPr lang="en-US" b="1" dirty="0"/>
              <a:t>the insect above belong?</a:t>
            </a:r>
          </a:p>
          <a:p>
            <a:pPr marL="0" indent="0">
              <a:buNone/>
            </a:pPr>
            <a:r>
              <a:rPr lang="en-US" b="1" dirty="0"/>
              <a:t>A </a:t>
            </a:r>
            <a:r>
              <a:rPr lang="en-US" dirty="0"/>
              <a:t>Dytiscidae</a:t>
            </a:r>
          </a:p>
          <a:p>
            <a:pPr marL="0" indent="0">
              <a:buNone/>
            </a:pPr>
            <a:r>
              <a:rPr lang="en-US" b="1" dirty="0"/>
              <a:t>B </a:t>
            </a:r>
            <a:r>
              <a:rPr lang="en-US" dirty="0" err="1"/>
              <a:t>Haliplidae</a:t>
            </a:r>
            <a:endParaRPr lang="en-US" dirty="0"/>
          </a:p>
          <a:p>
            <a:pPr marL="0" indent="0">
              <a:buNone/>
            </a:pPr>
            <a:r>
              <a:rPr lang="en-US" b="1" dirty="0"/>
              <a:t>C </a:t>
            </a:r>
            <a:r>
              <a:rPr lang="en-US" dirty="0" err="1"/>
              <a:t>Gyrnidae</a:t>
            </a:r>
            <a:endParaRPr lang="en-US" dirty="0"/>
          </a:p>
          <a:p>
            <a:pPr marL="0" indent="0">
              <a:buNone/>
            </a:pPr>
            <a:r>
              <a:rPr lang="en-US" b="1" dirty="0"/>
              <a:t>D </a:t>
            </a:r>
            <a:r>
              <a:rPr lang="en-US" dirty="0" err="1"/>
              <a:t>Noteridae</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67" t="2650" b="12556"/>
          <a:stretch/>
        </p:blipFill>
        <p:spPr bwMode="auto">
          <a:xfrm>
            <a:off x="381000" y="381000"/>
            <a:ext cx="4906693" cy="398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189" t="27234" r="30948" b="36078"/>
          <a:stretch/>
        </p:blipFill>
        <p:spPr bwMode="auto">
          <a:xfrm>
            <a:off x="1752600" y="4417621"/>
            <a:ext cx="1163956" cy="15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90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4" end="4"/>
                                            </p:txEl>
                                          </p:spTgt>
                                        </p:tgtEl>
                                        <p:attrNameLst>
                                          <p:attrName>style.color</p:attrName>
                                        </p:attrNameLst>
                                      </p:cBhvr>
                                      <p:to>
                                        <a:schemeClr val="accent2"/>
                                      </p:to>
                                    </p:animClr>
                                    <p:animClr clrSpc="rgb" dir="cw">
                                      <p:cBhvr>
                                        <p:cTn id="7" dur="500" fill="hold"/>
                                        <p:tgtEl>
                                          <p:spTgt spid="6">
                                            <p:txEl>
                                              <p:pRg st="4" end="4"/>
                                            </p:txEl>
                                          </p:spTgt>
                                        </p:tgtEl>
                                        <p:attrNameLst>
                                          <p:attrName>fillcolor</p:attrName>
                                        </p:attrNameLst>
                                      </p:cBhvr>
                                      <p:to>
                                        <a:schemeClr val="accent2"/>
                                      </p:to>
                                    </p:animClr>
                                    <p:set>
                                      <p:cBhvr>
                                        <p:cTn id="8" dur="500" fill="hold"/>
                                        <p:tgtEl>
                                          <p:spTgt spid="6">
                                            <p:txEl>
                                              <p:pRg st="4" end="4"/>
                                            </p:txEl>
                                          </p:spTgt>
                                        </p:tgtEl>
                                        <p:attrNameLst>
                                          <p:attrName>fill.type</p:attrName>
                                        </p:attrNameLst>
                                      </p:cBhvr>
                                      <p:to>
                                        <p:strVal val="solid"/>
                                      </p:to>
                                    </p:set>
                                    <p:set>
                                      <p:cBhvr>
                                        <p:cTn id="9" dur="500" fill="hold"/>
                                        <p:tgtEl>
                                          <p:spTgt spid="6">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PRACTICE QUESTION</a:t>
            </a:r>
            <a:endParaRPr lang="en-US" dirty="0"/>
          </a:p>
        </p:txBody>
      </p:sp>
      <p:sp>
        <p:nvSpPr>
          <p:cNvPr id="8" name="Content Placeholder 7"/>
          <p:cNvSpPr>
            <a:spLocks noGrp="1"/>
          </p:cNvSpPr>
          <p:nvPr>
            <p:ph sz="half" idx="1"/>
          </p:nvPr>
        </p:nvSpPr>
        <p:spPr/>
        <p:txBody>
          <a:bodyPr>
            <a:normAutofit fontScale="77500" lnSpcReduction="20000"/>
          </a:bodyPr>
          <a:lstStyle/>
          <a:p>
            <a:pPr marL="0" indent="0">
              <a:buNone/>
            </a:pPr>
            <a:r>
              <a:rPr lang="en-US" b="1" dirty="0"/>
              <a:t>Which of these species is most closely related to </a:t>
            </a:r>
            <a:r>
              <a:rPr lang="en-US" b="1" dirty="0" err="1"/>
              <a:t>Felis</a:t>
            </a:r>
            <a:r>
              <a:rPr lang="en-US" b="1" dirty="0"/>
              <a:t> </a:t>
            </a:r>
            <a:r>
              <a:rPr lang="en-US" b="1" dirty="0" err="1"/>
              <a:t>rufus</a:t>
            </a:r>
            <a:r>
              <a:rPr lang="en-US" b="1" dirty="0"/>
              <a:t>?</a:t>
            </a:r>
          </a:p>
          <a:p>
            <a:pPr marL="0" indent="0">
              <a:buNone/>
            </a:pPr>
            <a:r>
              <a:rPr lang="en-US" b="1" dirty="0"/>
              <a:t>A </a:t>
            </a:r>
            <a:r>
              <a:rPr lang="en-US" dirty="0"/>
              <a:t>Acer </a:t>
            </a:r>
            <a:r>
              <a:rPr lang="en-US" dirty="0" err="1"/>
              <a:t>rubrum</a:t>
            </a:r>
            <a:endParaRPr lang="en-US" dirty="0"/>
          </a:p>
          <a:p>
            <a:pPr marL="0" indent="0">
              <a:buNone/>
            </a:pPr>
            <a:r>
              <a:rPr lang="en-US" b="1" dirty="0"/>
              <a:t>B </a:t>
            </a:r>
            <a:r>
              <a:rPr lang="en-US" dirty="0" err="1"/>
              <a:t>Selasphorus</a:t>
            </a:r>
            <a:r>
              <a:rPr lang="en-US" dirty="0"/>
              <a:t> </a:t>
            </a:r>
            <a:r>
              <a:rPr lang="en-US" dirty="0" err="1"/>
              <a:t>rufus</a:t>
            </a:r>
            <a:endParaRPr lang="en-US" dirty="0"/>
          </a:p>
          <a:p>
            <a:pPr marL="0" indent="0">
              <a:buNone/>
            </a:pPr>
            <a:r>
              <a:rPr lang="en-US" b="1" dirty="0"/>
              <a:t>C </a:t>
            </a:r>
            <a:r>
              <a:rPr lang="en-US" dirty="0" err="1"/>
              <a:t>Felis</a:t>
            </a:r>
            <a:r>
              <a:rPr lang="en-US" dirty="0"/>
              <a:t> </a:t>
            </a:r>
            <a:r>
              <a:rPr lang="en-US" dirty="0" err="1"/>
              <a:t>concolor</a:t>
            </a:r>
            <a:endParaRPr lang="en-US" dirty="0"/>
          </a:p>
          <a:p>
            <a:pPr marL="0" indent="0">
              <a:buNone/>
            </a:pPr>
            <a:r>
              <a:rPr lang="en-US" b="1" dirty="0"/>
              <a:t>D </a:t>
            </a:r>
            <a:r>
              <a:rPr lang="en-US" dirty="0" err="1"/>
              <a:t>Canis</a:t>
            </a:r>
            <a:r>
              <a:rPr lang="en-US" dirty="0"/>
              <a:t> </a:t>
            </a:r>
            <a:r>
              <a:rPr lang="en-US" dirty="0" err="1"/>
              <a:t>rufus</a:t>
            </a:r>
            <a:endParaRPr lang="en-US" dirty="0"/>
          </a:p>
          <a:p>
            <a:pPr marL="0" indent="0">
              <a:buNone/>
            </a:pPr>
            <a:endParaRPr lang="en-US" dirty="0"/>
          </a:p>
        </p:txBody>
      </p:sp>
      <p:sp>
        <p:nvSpPr>
          <p:cNvPr id="11" name="Content Placeholder 10"/>
          <p:cNvSpPr>
            <a:spLocks noGrp="1"/>
          </p:cNvSpPr>
          <p:nvPr>
            <p:ph sz="half" idx="2"/>
          </p:nvPr>
        </p:nvSpPr>
        <p:spPr/>
        <p:txBody>
          <a:bodyPr>
            <a:normAutofit fontScale="77500" lnSpcReduction="20000"/>
          </a:bodyPr>
          <a:lstStyle/>
          <a:p>
            <a:pPr marL="0" indent="0">
              <a:buNone/>
            </a:pPr>
            <a:r>
              <a:rPr lang="en-US" b="1" dirty="0"/>
              <a:t>Which of the following would </a:t>
            </a:r>
            <a:r>
              <a:rPr lang="en-US" b="1" dirty="0" smtClean="0"/>
              <a:t>most likely </a:t>
            </a:r>
            <a:r>
              <a:rPr lang="en-US" b="1" dirty="0"/>
              <a:t>change the current </a:t>
            </a:r>
            <a:r>
              <a:rPr lang="en-US" b="1" dirty="0" smtClean="0"/>
              <a:t>classification of </a:t>
            </a:r>
            <a:r>
              <a:rPr lang="en-US" b="1" dirty="0"/>
              <a:t>two closely related flower species </a:t>
            </a:r>
            <a:r>
              <a:rPr lang="en-US" b="1" dirty="0" smtClean="0"/>
              <a:t>to a </a:t>
            </a:r>
            <a:r>
              <a:rPr lang="en-US" b="1" dirty="0"/>
              <a:t>single species?</a:t>
            </a:r>
          </a:p>
          <a:p>
            <a:pPr marL="0" indent="0">
              <a:buNone/>
            </a:pPr>
            <a:r>
              <a:rPr lang="en-US" b="1" dirty="0"/>
              <a:t>A </a:t>
            </a:r>
            <a:r>
              <a:rPr lang="en-US" dirty="0"/>
              <a:t>The discovery of a new, related species</a:t>
            </a:r>
          </a:p>
          <a:p>
            <a:pPr marL="0" indent="0">
              <a:buNone/>
            </a:pPr>
            <a:r>
              <a:rPr lang="en-US" b="1" dirty="0"/>
              <a:t>B </a:t>
            </a:r>
            <a:r>
              <a:rPr lang="en-US" dirty="0"/>
              <a:t>An analysis of the DNA sequence </a:t>
            </a:r>
            <a:r>
              <a:rPr lang="en-US" dirty="0" smtClean="0"/>
              <a:t>of each </a:t>
            </a:r>
            <a:r>
              <a:rPr lang="en-US" dirty="0"/>
              <a:t>species </a:t>
            </a:r>
          </a:p>
          <a:p>
            <a:pPr marL="0" indent="0">
              <a:buNone/>
            </a:pPr>
            <a:r>
              <a:rPr lang="en-US" b="1" dirty="0"/>
              <a:t>C </a:t>
            </a:r>
            <a:r>
              <a:rPr lang="en-US" dirty="0"/>
              <a:t>An analysis of photosynthesis for </a:t>
            </a:r>
            <a:r>
              <a:rPr lang="en-US" dirty="0" smtClean="0"/>
              <a:t>each species</a:t>
            </a:r>
            <a:endParaRPr lang="en-US" dirty="0"/>
          </a:p>
          <a:p>
            <a:pPr marL="0" indent="0">
              <a:buNone/>
            </a:pPr>
            <a:r>
              <a:rPr lang="en-US" b="1" dirty="0"/>
              <a:t>D </a:t>
            </a:r>
            <a:r>
              <a:rPr lang="en-US" dirty="0"/>
              <a:t>The collection of seeds from each species</a:t>
            </a:r>
          </a:p>
          <a:p>
            <a:endParaRPr lang="en-US" dirty="0"/>
          </a:p>
        </p:txBody>
      </p:sp>
    </p:spTree>
    <p:extLst>
      <p:ext uri="{BB962C8B-B14F-4D97-AF65-F5344CB8AC3E}">
        <p14:creationId xmlns:p14="http://schemas.microsoft.com/office/powerpoint/2010/main" val="174351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3" end="3"/>
                                            </p:txEl>
                                          </p:spTgt>
                                        </p:tgtEl>
                                        <p:attrNameLst>
                                          <p:attrName>style.color</p:attrName>
                                        </p:attrNameLst>
                                      </p:cBhvr>
                                      <p:to>
                                        <a:schemeClr val="accent2"/>
                                      </p:to>
                                    </p:animClr>
                                    <p:animClr clrSpc="rgb" dir="cw">
                                      <p:cBhvr>
                                        <p:cTn id="7" dur="500" fill="hold"/>
                                        <p:tgtEl>
                                          <p:spTgt spid="8">
                                            <p:txEl>
                                              <p:pRg st="3" end="3"/>
                                            </p:txEl>
                                          </p:spTgt>
                                        </p:tgtEl>
                                        <p:attrNameLst>
                                          <p:attrName>fillcolor</p:attrName>
                                        </p:attrNameLst>
                                      </p:cBhvr>
                                      <p:to>
                                        <a:schemeClr val="accent2"/>
                                      </p:to>
                                    </p:animClr>
                                    <p:set>
                                      <p:cBhvr>
                                        <p:cTn id="8" dur="500" fill="hold"/>
                                        <p:tgtEl>
                                          <p:spTgt spid="8">
                                            <p:txEl>
                                              <p:pRg st="3" end="3"/>
                                            </p:txEl>
                                          </p:spTgt>
                                        </p:tgtEl>
                                        <p:attrNameLst>
                                          <p:attrName>fill.type</p:attrName>
                                        </p:attrNameLst>
                                      </p:cBhvr>
                                      <p:to>
                                        <p:strVal val="solid"/>
                                      </p:to>
                                    </p:set>
                                    <p:set>
                                      <p:cBhvr>
                                        <p:cTn id="9" dur="500" fill="hold"/>
                                        <p:tgtEl>
                                          <p:spTgt spid="8">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1">
                                            <p:txEl>
                                              <p:pRg st="2" end="2"/>
                                            </p:txEl>
                                          </p:spTgt>
                                        </p:tgtEl>
                                        <p:attrNameLst>
                                          <p:attrName>style.color</p:attrName>
                                        </p:attrNameLst>
                                      </p:cBhvr>
                                      <p:to>
                                        <a:schemeClr val="accent2"/>
                                      </p:to>
                                    </p:animClr>
                                    <p:animClr clrSpc="rgb" dir="cw">
                                      <p:cBhvr>
                                        <p:cTn id="14" dur="500" fill="hold"/>
                                        <p:tgtEl>
                                          <p:spTgt spid="11">
                                            <p:txEl>
                                              <p:pRg st="2" end="2"/>
                                            </p:txEl>
                                          </p:spTgt>
                                        </p:tgtEl>
                                        <p:attrNameLst>
                                          <p:attrName>fillcolor</p:attrName>
                                        </p:attrNameLst>
                                      </p:cBhvr>
                                      <p:to>
                                        <a:schemeClr val="accent2"/>
                                      </p:to>
                                    </p:animClr>
                                    <p:set>
                                      <p:cBhvr>
                                        <p:cTn id="15" dur="500" fill="hold"/>
                                        <p:tgtEl>
                                          <p:spTgt spid="11">
                                            <p:txEl>
                                              <p:pRg st="2" end="2"/>
                                            </p:txEl>
                                          </p:spTgt>
                                        </p:tgtEl>
                                        <p:attrNameLst>
                                          <p:attrName>fill.type</p:attrName>
                                        </p:attrNameLst>
                                      </p:cBhvr>
                                      <p:to>
                                        <p:strVal val="solid"/>
                                      </p:to>
                                    </p:set>
                                    <p:set>
                                      <p:cBhvr>
                                        <p:cTn id="16" dur="500" fill="hold"/>
                                        <p:tgtEl>
                                          <p:spTgt spid="11">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PRACTICE QUESTION</a:t>
            </a:r>
            <a:endParaRPr lang="en-US" dirty="0"/>
          </a:p>
        </p:txBody>
      </p:sp>
      <p:sp>
        <p:nvSpPr>
          <p:cNvPr id="6" name="Content Placeholder 5"/>
          <p:cNvSpPr>
            <a:spLocks noGrp="1"/>
          </p:cNvSpPr>
          <p:nvPr>
            <p:ph idx="1"/>
          </p:nvPr>
        </p:nvSpPr>
        <p:spPr/>
        <p:txBody>
          <a:bodyPr/>
          <a:lstStyle/>
          <a:p>
            <a:pPr marL="114300" indent="0">
              <a:buNone/>
            </a:pPr>
            <a:r>
              <a:rPr lang="en-US" dirty="0"/>
              <a:t>One of the accepted scientific theories describing the origin of life on Earth is known as chemical evolution. According to this theory, which of the following events would need to occur </a:t>
            </a:r>
            <a:r>
              <a:rPr lang="en-US" b="1" dirty="0"/>
              <a:t>first </a:t>
            </a:r>
            <a:r>
              <a:rPr lang="en-US" dirty="0"/>
              <a:t>for life to evolve?</a:t>
            </a:r>
          </a:p>
          <a:p>
            <a:pPr marL="571500" indent="-457200">
              <a:buFont typeface="+mj-lt"/>
              <a:buAutoNum type="alphaUcPeriod"/>
            </a:pPr>
            <a:r>
              <a:rPr lang="en-US" dirty="0" smtClean="0"/>
              <a:t>onset </a:t>
            </a:r>
            <a:r>
              <a:rPr lang="en-US" dirty="0"/>
              <a:t>of photosynthesis</a:t>
            </a:r>
          </a:p>
          <a:p>
            <a:pPr marL="571500" indent="-457200">
              <a:buFont typeface="+mj-lt"/>
              <a:buAutoNum type="alphaUcPeriod"/>
            </a:pPr>
            <a:r>
              <a:rPr lang="en-US" dirty="0" smtClean="0"/>
              <a:t>origin </a:t>
            </a:r>
            <a:r>
              <a:rPr lang="en-US" dirty="0"/>
              <a:t>of genetic material</a:t>
            </a:r>
          </a:p>
          <a:p>
            <a:pPr marL="571500" indent="-457200">
              <a:buFont typeface="+mj-lt"/>
              <a:buAutoNum type="alphaUcPeriod"/>
            </a:pPr>
            <a:r>
              <a:rPr lang="en-US" dirty="0" smtClean="0"/>
              <a:t>synthesis </a:t>
            </a:r>
            <a:r>
              <a:rPr lang="en-US" dirty="0"/>
              <a:t>of organic molecules</a:t>
            </a:r>
          </a:p>
          <a:p>
            <a:pPr marL="571500" indent="-457200">
              <a:buFont typeface="+mj-lt"/>
              <a:buAutoNum type="alphaUcPeriod"/>
            </a:pPr>
            <a:r>
              <a:rPr lang="en-US" dirty="0" smtClean="0"/>
              <a:t>formation </a:t>
            </a:r>
            <a:r>
              <a:rPr lang="en-US" dirty="0"/>
              <a:t>of the plasma membrane</a:t>
            </a:r>
          </a:p>
          <a:p>
            <a:endParaRPr lang="en-US" dirty="0"/>
          </a:p>
        </p:txBody>
      </p:sp>
    </p:spTree>
    <p:extLst>
      <p:ext uri="{BB962C8B-B14F-4D97-AF65-F5344CB8AC3E}">
        <p14:creationId xmlns:p14="http://schemas.microsoft.com/office/powerpoint/2010/main" val="264883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chemeClr val="accent2"/>
                                      </p:to>
                                    </p:animClr>
                                    <p:animClr clrSpc="rgb" dir="cw">
                                      <p:cBhvr>
                                        <p:cTn id="7" dur="500" fill="hold"/>
                                        <p:tgtEl>
                                          <p:spTgt spid="6">
                                            <p:txEl>
                                              <p:pRg st="3" end="3"/>
                                            </p:txEl>
                                          </p:spTgt>
                                        </p:tgtEl>
                                        <p:attrNameLst>
                                          <p:attrName>fillcolor</p:attrName>
                                        </p:attrNameLst>
                                      </p:cBhvr>
                                      <p:to>
                                        <a:schemeClr val="accent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pic>
        <p:nvPicPr>
          <p:cNvPr id="7"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7988" t="16978" r="23236" b="11542"/>
          <a:stretch/>
        </p:blipFill>
        <p:spPr bwMode="auto">
          <a:xfrm>
            <a:off x="152400" y="1752600"/>
            <a:ext cx="442360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endParaRPr lang="en-US"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767" t="11332" r="19692" b="10295"/>
          <a:stretch/>
        </p:blipFill>
        <p:spPr bwMode="auto">
          <a:xfrm>
            <a:off x="4648200" y="1981200"/>
            <a:ext cx="4405745" cy="444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4200" y="1905000"/>
            <a:ext cx="990600" cy="1569660"/>
          </a:xfrm>
          <a:prstGeom prst="rect">
            <a:avLst/>
          </a:prstGeom>
          <a:noFill/>
        </p:spPr>
        <p:txBody>
          <a:bodyPr wrap="square" rtlCol="0">
            <a:spAutoFit/>
          </a:bodyPr>
          <a:lstStyle/>
          <a:p>
            <a:r>
              <a:rPr lang="en-US" sz="9600" dirty="0" smtClean="0">
                <a:solidFill>
                  <a:srgbClr val="FF0000"/>
                </a:solidFill>
              </a:rPr>
              <a:t>J</a:t>
            </a:r>
            <a:endParaRPr lang="en-US" sz="9600" dirty="0">
              <a:solidFill>
                <a:srgbClr val="FF0000"/>
              </a:solidFill>
            </a:endParaRPr>
          </a:p>
        </p:txBody>
      </p:sp>
      <p:sp>
        <p:nvSpPr>
          <p:cNvPr id="6" name="TextBox 5"/>
          <p:cNvSpPr txBox="1"/>
          <p:nvPr/>
        </p:nvSpPr>
        <p:spPr>
          <a:xfrm>
            <a:off x="4876800" y="3474660"/>
            <a:ext cx="914400" cy="1569660"/>
          </a:xfrm>
          <a:prstGeom prst="rect">
            <a:avLst/>
          </a:prstGeom>
          <a:noFill/>
        </p:spPr>
        <p:txBody>
          <a:bodyPr wrap="square" rtlCol="0">
            <a:spAutoFit/>
          </a:bodyPr>
          <a:lstStyle/>
          <a:p>
            <a:r>
              <a:rPr lang="en-US" sz="9600" dirty="0" smtClean="0">
                <a:solidFill>
                  <a:srgbClr val="FF0000"/>
                </a:solidFill>
              </a:rPr>
              <a:t>F</a:t>
            </a:r>
            <a:endParaRPr lang="en-US" sz="9600" dirty="0">
              <a:solidFill>
                <a:srgbClr val="FF0000"/>
              </a:solidFill>
            </a:endParaRPr>
          </a:p>
        </p:txBody>
      </p:sp>
    </p:spTree>
    <p:extLst>
      <p:ext uri="{BB962C8B-B14F-4D97-AF65-F5344CB8AC3E}">
        <p14:creationId xmlns:p14="http://schemas.microsoft.com/office/powerpoint/2010/main" val="386235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as Genetic Change in Populations</a:t>
            </a:r>
            <a:endParaRPr lang="en-US" dirty="0"/>
          </a:p>
        </p:txBody>
      </p:sp>
      <p:sp>
        <p:nvSpPr>
          <p:cNvPr id="5" name="Content Placeholder 4"/>
          <p:cNvSpPr>
            <a:spLocks noGrp="1"/>
          </p:cNvSpPr>
          <p:nvPr>
            <p:ph idx="1"/>
          </p:nvPr>
        </p:nvSpPr>
        <p:spPr/>
        <p:txBody>
          <a:bodyPr/>
          <a:lstStyle/>
          <a:p>
            <a:r>
              <a:rPr lang="en-US" dirty="0" smtClean="0"/>
              <a:t>How does natural selection affect single-gene traits?</a:t>
            </a:r>
          </a:p>
          <a:p>
            <a:pPr lvl="1"/>
            <a:r>
              <a:rPr lang="en-US" dirty="0" smtClean="0">
                <a:solidFill>
                  <a:srgbClr val="FF0000"/>
                </a:solidFill>
              </a:rPr>
              <a:t>Causes a change in the allele frequencies</a:t>
            </a:r>
          </a:p>
          <a:p>
            <a:pPr marL="0" indent="0">
              <a:buNone/>
            </a:pP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1676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85836"/>
            <a:ext cx="1676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6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lstStyle/>
          <a:p>
            <a:endParaRPr lang="en-US" dirty="0"/>
          </a:p>
        </p:txBody>
      </p:sp>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857" t="27164" r="22531" b="28818"/>
          <a:stretch/>
        </p:blipFill>
        <p:spPr bwMode="auto">
          <a:xfrm>
            <a:off x="990600" y="1828800"/>
            <a:ext cx="7048024" cy="416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2819400"/>
            <a:ext cx="952024" cy="1569660"/>
          </a:xfrm>
          <a:prstGeom prst="rect">
            <a:avLst/>
          </a:prstGeom>
          <a:noFill/>
        </p:spPr>
        <p:txBody>
          <a:bodyPr wrap="square" rtlCol="0">
            <a:spAutoFit/>
          </a:bodyPr>
          <a:lstStyle/>
          <a:p>
            <a:r>
              <a:rPr lang="en-US" sz="9600" dirty="0" smtClean="0">
                <a:solidFill>
                  <a:schemeClr val="accent2"/>
                </a:solidFill>
              </a:rPr>
              <a:t>C</a:t>
            </a:r>
            <a:endParaRPr lang="en-US" sz="9600" dirty="0">
              <a:solidFill>
                <a:schemeClr val="accent2"/>
              </a:solidFill>
            </a:endParaRPr>
          </a:p>
        </p:txBody>
      </p:sp>
    </p:spTree>
    <p:extLst>
      <p:ext uri="{BB962C8B-B14F-4D97-AF65-F5344CB8AC3E}">
        <p14:creationId xmlns:p14="http://schemas.microsoft.com/office/powerpoint/2010/main" val="52449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Selection on Polygenetic Traits</a:t>
            </a:r>
            <a:endParaRPr lang="en-US" dirty="0"/>
          </a:p>
        </p:txBody>
      </p:sp>
      <p:sp>
        <p:nvSpPr>
          <p:cNvPr id="3" name="Content Placeholder 2"/>
          <p:cNvSpPr>
            <a:spLocks noGrp="1"/>
          </p:cNvSpPr>
          <p:nvPr>
            <p:ph idx="1"/>
          </p:nvPr>
        </p:nvSpPr>
        <p:spPr/>
        <p:txBody>
          <a:bodyPr/>
          <a:lstStyle/>
          <a:p>
            <a:r>
              <a:rPr lang="en-US" dirty="0" smtClean="0"/>
              <a:t>What is Directional Selection? What does the graph look like?</a:t>
            </a:r>
          </a:p>
          <a:p>
            <a:pPr lvl="1"/>
            <a:r>
              <a:rPr lang="en-US" dirty="0" smtClean="0">
                <a:solidFill>
                  <a:schemeClr val="accent2"/>
                </a:solidFill>
              </a:rPr>
              <a:t>It is where natural selection favors the offspring on one side of the curve. </a:t>
            </a:r>
          </a:p>
          <a:p>
            <a:pPr lvl="1"/>
            <a:r>
              <a:rPr lang="en-US" dirty="0" smtClean="0">
                <a:solidFill>
                  <a:schemeClr val="accent2"/>
                </a:solidFill>
              </a:rPr>
              <a:t>It moves the curve (has a dotted line)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58" t="32618" r="51594" b="51079"/>
          <a:stretch/>
        </p:blipFill>
        <p:spPr bwMode="auto">
          <a:xfrm>
            <a:off x="2362200" y="4343400"/>
            <a:ext cx="3691332" cy="193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01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Natural Selection on Polygenetic Traits</a:t>
            </a:r>
          </a:p>
        </p:txBody>
      </p:sp>
      <p:sp>
        <p:nvSpPr>
          <p:cNvPr id="3" name="Content Placeholder 2"/>
          <p:cNvSpPr>
            <a:spLocks noGrp="1"/>
          </p:cNvSpPr>
          <p:nvPr>
            <p:ph idx="1"/>
          </p:nvPr>
        </p:nvSpPr>
        <p:spPr/>
        <p:txBody>
          <a:bodyPr/>
          <a:lstStyle/>
          <a:p>
            <a:r>
              <a:rPr lang="en-US" dirty="0" smtClean="0"/>
              <a:t>What is stabilizing selection? </a:t>
            </a:r>
          </a:p>
          <a:p>
            <a:pPr lvl="1"/>
            <a:r>
              <a:rPr lang="en-US" dirty="0" smtClean="0">
                <a:solidFill>
                  <a:schemeClr val="accent2"/>
                </a:solidFill>
              </a:rPr>
              <a:t>Natural selection favors the offspring in the middle of the curve</a:t>
            </a:r>
          </a:p>
          <a:p>
            <a:pPr lvl="1"/>
            <a:r>
              <a:rPr lang="en-US" dirty="0" smtClean="0">
                <a:solidFill>
                  <a:schemeClr val="accent2"/>
                </a:solidFill>
              </a:rPr>
              <a:t>Ex: birth size in human babies</a:t>
            </a:r>
          </a:p>
          <a:p>
            <a:pPr lvl="1"/>
            <a:endParaRPr lang="en-US" dirty="0"/>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24" t="17879" r="49848" b="66363"/>
          <a:stretch/>
        </p:blipFill>
        <p:spPr bwMode="auto">
          <a:xfrm>
            <a:off x="2514600" y="3962400"/>
            <a:ext cx="3510261" cy="178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33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What is Natural Selection?</a:t>
            </a:r>
          </a:p>
          <a:p>
            <a:pPr lvl="1"/>
            <a:r>
              <a:rPr lang="en-US" dirty="0" smtClean="0">
                <a:solidFill>
                  <a:srgbClr val="FF0000"/>
                </a:solidFill>
              </a:rPr>
              <a:t>Survival of the Fittest</a:t>
            </a:r>
          </a:p>
          <a:p>
            <a:pPr lvl="1"/>
            <a:r>
              <a:rPr lang="en-US" dirty="0" smtClean="0">
                <a:solidFill>
                  <a:srgbClr val="FF0000"/>
                </a:solidFill>
              </a:rPr>
              <a:t>The organisms best suited for their environment will be the ones that survive and reproduce</a:t>
            </a:r>
          </a:p>
          <a:p>
            <a:r>
              <a:rPr lang="en-US" dirty="0" smtClean="0"/>
              <a:t>What does it mean to be “fit?”</a:t>
            </a:r>
          </a:p>
          <a:p>
            <a:pPr lvl="1"/>
            <a:r>
              <a:rPr lang="en-US" dirty="0" smtClean="0">
                <a:solidFill>
                  <a:srgbClr val="FF0000"/>
                </a:solidFill>
              </a:rPr>
              <a:t>To be able to survive and reproduce</a:t>
            </a:r>
          </a:p>
        </p:txBody>
      </p:sp>
    </p:spTree>
    <p:extLst>
      <p:ext uri="{BB962C8B-B14F-4D97-AF65-F5344CB8AC3E}">
        <p14:creationId xmlns:p14="http://schemas.microsoft.com/office/powerpoint/2010/main" val="32592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Natural Selection on Polygenetic Traits</a:t>
            </a:r>
          </a:p>
        </p:txBody>
      </p:sp>
      <p:sp>
        <p:nvSpPr>
          <p:cNvPr id="6" name="Content Placeholder 5"/>
          <p:cNvSpPr>
            <a:spLocks noGrp="1"/>
          </p:cNvSpPr>
          <p:nvPr>
            <p:ph idx="1"/>
          </p:nvPr>
        </p:nvSpPr>
        <p:spPr/>
        <p:txBody>
          <a:bodyPr/>
          <a:lstStyle/>
          <a:p>
            <a:r>
              <a:rPr lang="en-US" dirty="0" smtClean="0"/>
              <a:t>What is disruptive selection?</a:t>
            </a:r>
          </a:p>
          <a:p>
            <a:pPr lvl="1"/>
            <a:r>
              <a:rPr lang="en-US" dirty="0" smtClean="0">
                <a:solidFill>
                  <a:schemeClr val="accent2"/>
                </a:solidFill>
              </a:rPr>
              <a:t>Individuals at the ends of the curve have a higher fitness than the individuals in the middle of the curve</a:t>
            </a:r>
          </a:p>
          <a:p>
            <a:pPr lvl="1"/>
            <a:r>
              <a:rPr lang="en-US" dirty="0" smtClean="0">
                <a:solidFill>
                  <a:schemeClr val="accent2"/>
                </a:solidFill>
              </a:rPr>
              <a:t>If pressures are strong enough and last long enough, it can cause the curve to split into to different phenotypes</a:t>
            </a:r>
            <a:endParaRPr lang="en-US" dirty="0">
              <a:solidFill>
                <a:schemeClr val="accent2"/>
              </a:solidFill>
            </a:endParaRPr>
          </a:p>
          <a:p>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88" t="48181" r="50000" b="35607"/>
          <a:stretch/>
        </p:blipFill>
        <p:spPr bwMode="auto">
          <a:xfrm>
            <a:off x="3129597" y="3886200"/>
            <a:ext cx="3217316" cy="165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92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pPr algn="l"/>
            <a:r>
              <a:rPr lang="en-US" sz="2400" b="1" dirty="0"/>
              <a:t>Which graph best illustrates the expected change in the finch population </a:t>
            </a:r>
            <a:r>
              <a:rPr lang="en-US" sz="2400" b="1" dirty="0" smtClean="0"/>
              <a:t>if the </a:t>
            </a:r>
            <a:r>
              <a:rPr lang="en-US" sz="2400" b="1" dirty="0"/>
              <a:t>environment changes to favor small beaks?</a:t>
            </a:r>
            <a:endParaRPr lang="en-US" sz="24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43" t="64318" r="49909" b="19167"/>
          <a:stretch/>
        </p:blipFill>
        <p:spPr bwMode="auto">
          <a:xfrm>
            <a:off x="4953000" y="3769484"/>
            <a:ext cx="3541866" cy="18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88" t="48181" r="50000" b="35607"/>
          <a:stretch/>
        </p:blipFill>
        <p:spPr bwMode="auto">
          <a:xfrm>
            <a:off x="4953000" y="1637422"/>
            <a:ext cx="3231322" cy="166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58" t="32618" r="51594" b="51079"/>
          <a:stretch/>
        </p:blipFill>
        <p:spPr bwMode="auto">
          <a:xfrm>
            <a:off x="470118" y="3792575"/>
            <a:ext cx="3587878" cy="18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24" t="17879" r="49848" b="66363"/>
          <a:stretch/>
        </p:blipFill>
        <p:spPr bwMode="auto">
          <a:xfrm>
            <a:off x="457200" y="1637422"/>
            <a:ext cx="3510261" cy="178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41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Evolution</a:t>
            </a:r>
            <a:endParaRPr lang="en-US" dirty="0"/>
          </a:p>
        </p:txBody>
      </p:sp>
      <p:sp>
        <p:nvSpPr>
          <p:cNvPr id="5" name="Content Placeholder 4"/>
          <p:cNvSpPr>
            <a:spLocks noGrp="1"/>
          </p:cNvSpPr>
          <p:nvPr>
            <p:ph idx="1"/>
          </p:nvPr>
        </p:nvSpPr>
        <p:spPr/>
        <p:txBody>
          <a:bodyPr/>
          <a:lstStyle/>
          <a:p>
            <a:r>
              <a:rPr lang="en-US" dirty="0" smtClean="0"/>
              <a:t>What is an anthropoid?</a:t>
            </a:r>
          </a:p>
          <a:p>
            <a:pPr lvl="1"/>
            <a:r>
              <a:rPr lang="en-US" dirty="0" smtClean="0">
                <a:solidFill>
                  <a:srgbClr val="FF0000"/>
                </a:solidFill>
              </a:rPr>
              <a:t>A group of humanlike primates</a:t>
            </a:r>
          </a:p>
          <a:p>
            <a:pPr lvl="1"/>
            <a:r>
              <a:rPr lang="en-US" dirty="0" smtClean="0">
                <a:solidFill>
                  <a:srgbClr val="FF0000"/>
                </a:solidFill>
              </a:rPr>
              <a:t>Examples include monkeys, great apes, and humans</a:t>
            </a:r>
          </a:p>
          <a:p>
            <a:r>
              <a:rPr lang="en-US" dirty="0" smtClean="0"/>
              <a:t>What are hominoids?</a:t>
            </a:r>
          </a:p>
          <a:p>
            <a:pPr lvl="1"/>
            <a:r>
              <a:rPr lang="en-US" dirty="0" smtClean="0">
                <a:solidFill>
                  <a:srgbClr val="FF0000"/>
                </a:solidFill>
              </a:rPr>
              <a:t>Great Apes</a:t>
            </a:r>
          </a:p>
          <a:p>
            <a:pPr lvl="1"/>
            <a:r>
              <a:rPr lang="en-US" dirty="0" smtClean="0">
                <a:solidFill>
                  <a:srgbClr val="FF0000"/>
                </a:solidFill>
              </a:rPr>
              <a:t>Our closest ancestors</a:t>
            </a:r>
            <a:endParaRPr lang="en-US" dirty="0">
              <a:solidFill>
                <a:srgbClr val="FF0000"/>
              </a:solidFill>
            </a:endParaRPr>
          </a:p>
        </p:txBody>
      </p:sp>
    </p:spTree>
    <p:extLst>
      <p:ext uri="{BB962C8B-B14F-4D97-AF65-F5344CB8AC3E}">
        <p14:creationId xmlns:p14="http://schemas.microsoft.com/office/powerpoint/2010/main" val="257388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Human Evolution</a:t>
            </a:r>
            <a:endParaRPr lang="en-US" dirty="0"/>
          </a:p>
        </p:txBody>
      </p:sp>
      <p:sp>
        <p:nvSpPr>
          <p:cNvPr id="6" name="Content Placeholder 5"/>
          <p:cNvSpPr>
            <a:spLocks noGrp="1"/>
          </p:cNvSpPr>
          <p:nvPr>
            <p:ph idx="1"/>
          </p:nvPr>
        </p:nvSpPr>
        <p:spPr/>
        <p:txBody>
          <a:bodyPr/>
          <a:lstStyle/>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59" t="34467" r="34524" b="39949"/>
          <a:stretch/>
        </p:blipFill>
        <p:spPr bwMode="auto">
          <a:xfrm>
            <a:off x="533400" y="2133600"/>
            <a:ext cx="813379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72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pPr marL="114300" indent="0">
              <a:buNone/>
            </a:pPr>
            <a:r>
              <a:rPr lang="en-US" sz="1600" dirty="0"/>
              <a:t>Researchers concluded from the leg bones of the fossil shown in Figure 26–2 that Lucy was bipedal. Which of the following would also indicate that this hominine was bipedal</a:t>
            </a:r>
            <a:r>
              <a:rPr lang="en-US" sz="1600" dirty="0" smtClean="0"/>
              <a:t>?</a:t>
            </a:r>
          </a:p>
          <a:p>
            <a:pPr marL="457200" indent="-342900">
              <a:buFont typeface="+mj-lt"/>
              <a:buAutoNum type="alphaUcPeriod"/>
            </a:pPr>
            <a:r>
              <a:rPr lang="en-US" sz="1600" dirty="0"/>
              <a:t>broad rib </a:t>
            </a:r>
            <a:r>
              <a:rPr lang="en-US" sz="1600" dirty="0" smtClean="0"/>
              <a:t>cages</a:t>
            </a:r>
          </a:p>
          <a:p>
            <a:pPr marL="457200" indent="-342900">
              <a:buFont typeface="+mj-lt"/>
              <a:buAutoNum type="alphaUcPeriod"/>
            </a:pPr>
            <a:r>
              <a:rPr lang="en-US" sz="1600" dirty="0" smtClean="0"/>
              <a:t>opposable thumbs </a:t>
            </a:r>
          </a:p>
          <a:p>
            <a:pPr marL="457200" indent="-342900">
              <a:buFont typeface="+mj-lt"/>
              <a:buAutoNum type="alphaUcPeriod"/>
            </a:pPr>
            <a:r>
              <a:rPr lang="en-US" sz="1600" dirty="0" smtClean="0"/>
              <a:t>skulls </a:t>
            </a:r>
            <a:r>
              <a:rPr lang="en-US" sz="1600" dirty="0"/>
              <a:t>with flat </a:t>
            </a:r>
            <a:r>
              <a:rPr lang="en-US" sz="1600" dirty="0" smtClean="0"/>
              <a:t>faces</a:t>
            </a:r>
          </a:p>
          <a:p>
            <a:pPr marL="457200" indent="-342900">
              <a:buFont typeface="+mj-lt"/>
              <a:buAutoNum type="alphaUcPeriod"/>
            </a:pPr>
            <a:r>
              <a:rPr lang="en-US" sz="1600" dirty="0" smtClean="0"/>
              <a:t>bowl-shaped </a:t>
            </a:r>
            <a:r>
              <a:rPr lang="en-US" sz="1600" dirty="0"/>
              <a:t>pelvises</a:t>
            </a:r>
          </a:p>
          <a:p>
            <a:pPr marL="457200" indent="-342900">
              <a:buFont typeface="+mj-lt"/>
              <a:buAutoNum type="alphaUcPeriod"/>
            </a:pPr>
            <a:endParaRPr lang="en-US" sz="16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2790825" cy="457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1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4" end="4"/>
                                            </p:txEl>
                                          </p:spTgt>
                                        </p:tgtEl>
                                        <p:attrNameLst>
                                          <p:attrName>style.color</p:attrName>
                                        </p:attrNameLst>
                                      </p:cBhvr>
                                      <p:to>
                                        <a:schemeClr val="accent2"/>
                                      </p:to>
                                    </p:animClr>
                                    <p:animClr clrSpc="rgb" dir="cw">
                                      <p:cBhvr>
                                        <p:cTn id="7" dur="500" fill="hold"/>
                                        <p:tgtEl>
                                          <p:spTgt spid="5">
                                            <p:txEl>
                                              <p:pRg st="4" end="4"/>
                                            </p:txEl>
                                          </p:spTgt>
                                        </p:tgtEl>
                                        <p:attrNameLst>
                                          <p:attrName>fillcolor</p:attrName>
                                        </p:attrNameLst>
                                      </p:cBhvr>
                                      <p:to>
                                        <a:schemeClr val="accent2"/>
                                      </p:to>
                                    </p:animClr>
                                    <p:set>
                                      <p:cBhvr>
                                        <p:cTn id="8" dur="500" fill="hold"/>
                                        <p:tgtEl>
                                          <p:spTgt spid="5">
                                            <p:txEl>
                                              <p:pRg st="4" end="4"/>
                                            </p:txEl>
                                          </p:spTgt>
                                        </p:tgtEl>
                                        <p:attrNameLst>
                                          <p:attrName>fill.type</p:attrName>
                                        </p:attrNameLst>
                                      </p:cBhvr>
                                      <p:to>
                                        <p:strVal val="solid"/>
                                      </p:to>
                                    </p:set>
                                    <p:set>
                                      <p:cBhvr>
                                        <p:cTn id="9"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Having a thumb that can move against the other fingers makes it possible for a primate to</a:t>
            </a:r>
          </a:p>
          <a:p>
            <a:pPr marL="628650" indent="-514350">
              <a:buFont typeface="+mj-lt"/>
              <a:buAutoNum type="alphaUcPeriod"/>
            </a:pPr>
            <a:r>
              <a:rPr lang="en-US" dirty="0" smtClean="0"/>
              <a:t>hold </a:t>
            </a:r>
            <a:r>
              <a:rPr lang="en-US" dirty="0"/>
              <a:t>objects </a:t>
            </a:r>
            <a:r>
              <a:rPr lang="en-US" dirty="0" smtClean="0"/>
              <a:t>firmly.</a:t>
            </a:r>
            <a:endParaRPr lang="en-US" dirty="0"/>
          </a:p>
          <a:p>
            <a:pPr marL="628650" indent="-514350">
              <a:buFont typeface="+mj-lt"/>
              <a:buAutoNum type="alphaUcPeriod"/>
            </a:pPr>
            <a:r>
              <a:rPr lang="en-US" dirty="0" smtClean="0"/>
              <a:t>display </a:t>
            </a:r>
            <a:r>
              <a:rPr lang="en-US" dirty="0"/>
              <a:t>elaborate social behaviors.	</a:t>
            </a:r>
            <a:endParaRPr lang="en-US" dirty="0" smtClean="0"/>
          </a:p>
          <a:p>
            <a:pPr marL="628650" indent="-514350">
              <a:buFont typeface="+mj-lt"/>
              <a:buAutoNum type="alphaUcPeriod"/>
            </a:pPr>
            <a:r>
              <a:rPr lang="en-US" dirty="0" smtClean="0"/>
              <a:t>merge </a:t>
            </a:r>
            <a:r>
              <a:rPr lang="en-US" dirty="0"/>
              <a:t>visual </a:t>
            </a:r>
            <a:r>
              <a:rPr lang="en-US" dirty="0" smtClean="0"/>
              <a:t>images.</a:t>
            </a:r>
          </a:p>
          <a:p>
            <a:pPr marL="628650" indent="-514350">
              <a:buFont typeface="+mj-lt"/>
              <a:buAutoNum type="alphaUcPeriod"/>
            </a:pPr>
            <a:r>
              <a:rPr lang="en-US" dirty="0" smtClean="0"/>
              <a:t>judge </a:t>
            </a:r>
            <a:r>
              <a:rPr lang="en-US" dirty="0"/>
              <a:t>the locations of tree branches</a:t>
            </a:r>
          </a:p>
          <a:p>
            <a:endParaRPr lang="en-US" dirty="0"/>
          </a:p>
        </p:txBody>
      </p:sp>
      <p:sp>
        <p:nvSpPr>
          <p:cNvPr id="4" name="Content Placeholder 3"/>
          <p:cNvSpPr>
            <a:spLocks noGrp="1"/>
          </p:cNvSpPr>
          <p:nvPr>
            <p:ph sz="half" idx="2"/>
          </p:nvPr>
        </p:nvSpPr>
        <p:spPr/>
        <p:txBody>
          <a:bodyPr>
            <a:normAutofit fontScale="62500" lnSpcReduction="20000"/>
          </a:bodyPr>
          <a:lstStyle/>
          <a:p>
            <a:pPr marL="114300" indent="0">
              <a:buNone/>
            </a:pPr>
            <a:r>
              <a:rPr lang="en-US" dirty="0"/>
              <a:t>Suppose a paleontologist discovered a fossil skull that he believes might be distantly related to primates. Unlike true primates, the face is not quite flat and the eyes do not face completely forward. The paleontologist would most likely conclude that the animal lacked</a:t>
            </a:r>
          </a:p>
          <a:p>
            <a:pPr marL="628650" indent="-514350">
              <a:buFont typeface="+mj-lt"/>
              <a:buAutoNum type="alphaUcPeriod"/>
            </a:pPr>
            <a:r>
              <a:rPr lang="en-US" dirty="0" smtClean="0"/>
              <a:t>the </a:t>
            </a:r>
            <a:r>
              <a:rPr lang="en-US" dirty="0"/>
              <a:t>ability to form extended family groups.	</a:t>
            </a:r>
          </a:p>
          <a:p>
            <a:pPr marL="628650" indent="-514350">
              <a:buFont typeface="+mj-lt"/>
              <a:buAutoNum type="alphaUcPeriod"/>
            </a:pPr>
            <a:r>
              <a:rPr lang="en-US" dirty="0" smtClean="0"/>
              <a:t>the </a:t>
            </a:r>
            <a:r>
              <a:rPr lang="en-US" dirty="0"/>
              <a:t>ability to grip branches precisely.	</a:t>
            </a:r>
          </a:p>
          <a:p>
            <a:pPr marL="628650" indent="-514350">
              <a:buFont typeface="+mj-lt"/>
              <a:buAutoNum type="alphaUcPeriod"/>
            </a:pPr>
            <a:r>
              <a:rPr lang="en-US" dirty="0" smtClean="0"/>
              <a:t>the </a:t>
            </a:r>
            <a:r>
              <a:rPr lang="en-US" dirty="0"/>
              <a:t>ability to manipulate tools.	</a:t>
            </a:r>
          </a:p>
          <a:p>
            <a:pPr marL="628650" indent="-514350">
              <a:buFont typeface="+mj-lt"/>
              <a:buAutoNum type="alphaUcPeriod"/>
            </a:pPr>
            <a:r>
              <a:rPr lang="en-US" dirty="0" smtClean="0"/>
              <a:t>the </a:t>
            </a:r>
            <a:r>
              <a:rPr lang="en-US" dirty="0"/>
              <a:t>ability to judge the location of tree branches.</a:t>
            </a:r>
          </a:p>
          <a:p>
            <a:endParaRPr lang="en-US" dirty="0"/>
          </a:p>
        </p:txBody>
      </p:sp>
    </p:spTree>
    <p:extLst>
      <p:ext uri="{BB962C8B-B14F-4D97-AF65-F5344CB8AC3E}">
        <p14:creationId xmlns:p14="http://schemas.microsoft.com/office/powerpoint/2010/main" val="60312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4">
                                            <p:txEl>
                                              <p:pRg st="4" end="4"/>
                                            </p:txEl>
                                          </p:spTgt>
                                        </p:tgtEl>
                                        <p:attrNameLst>
                                          <p:attrName>style.color</p:attrName>
                                        </p:attrNameLst>
                                      </p:cBhvr>
                                      <p:to>
                                        <a:schemeClr val="accent2"/>
                                      </p:to>
                                    </p:animClr>
                                    <p:animClr clrSpc="rgb" dir="cw">
                                      <p:cBhvr>
                                        <p:cTn id="14" dur="500" fill="hold"/>
                                        <p:tgtEl>
                                          <p:spTgt spid="4">
                                            <p:txEl>
                                              <p:pRg st="4" end="4"/>
                                            </p:txEl>
                                          </p:spTgt>
                                        </p:tgtEl>
                                        <p:attrNameLst>
                                          <p:attrName>fillcolor</p:attrName>
                                        </p:attrNameLst>
                                      </p:cBhvr>
                                      <p:to>
                                        <a:schemeClr val="accent2"/>
                                      </p:to>
                                    </p:animClr>
                                    <p:set>
                                      <p:cBhvr>
                                        <p:cTn id="15" dur="500" fill="hold"/>
                                        <p:tgtEl>
                                          <p:spTgt spid="4">
                                            <p:txEl>
                                              <p:pRg st="4" end="4"/>
                                            </p:txEl>
                                          </p:spTgt>
                                        </p:tgtEl>
                                        <p:attrNameLst>
                                          <p:attrName>fill.type</p:attrName>
                                        </p:attrNameLst>
                                      </p:cBhvr>
                                      <p:to>
                                        <p:strVal val="solid"/>
                                      </p:to>
                                    </p:set>
                                    <p:set>
                                      <p:cBhvr>
                                        <p:cTn id="16" dur="500" fill="hold"/>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jaw and skull video, if time</a:t>
            </a:r>
            <a:endParaRPr lang="en-US" dirty="0"/>
          </a:p>
        </p:txBody>
      </p:sp>
      <p:sp>
        <p:nvSpPr>
          <p:cNvPr id="3" name="Content Placeholder 2"/>
          <p:cNvSpPr>
            <a:spLocks noGrp="1"/>
          </p:cNvSpPr>
          <p:nvPr>
            <p:ph idx="1"/>
          </p:nvPr>
        </p:nvSpPr>
        <p:spPr/>
        <p:txBody>
          <a:bodyPr>
            <a:normAutofit lnSpcReduction="10000"/>
          </a:bodyPr>
          <a:lstStyle/>
          <a:p>
            <a:r>
              <a:rPr lang="en-US" dirty="0"/>
              <a:t>&lt;object width="560" height="315"&gt;&lt;</a:t>
            </a:r>
            <a:r>
              <a:rPr lang="en-US" dirty="0" err="1"/>
              <a:t>param</a:t>
            </a:r>
            <a:r>
              <a:rPr lang="en-US" dirty="0"/>
              <a:t> name="movie" value="http://www.youtube.com/v/g0D_k4lYrdo?hl=en_US&amp;amp;version=3"&gt;&lt;/param&gt;&lt;param name="</a:t>
            </a:r>
            <a:r>
              <a:rPr lang="en-US" dirty="0" err="1"/>
              <a:t>allowFullScreen</a:t>
            </a:r>
            <a:r>
              <a:rPr lang="en-US" dirty="0"/>
              <a:t>" value="true"&gt;&lt;/</a:t>
            </a:r>
            <a:r>
              <a:rPr lang="en-US" dirty="0" err="1"/>
              <a:t>param</a:t>
            </a:r>
            <a:r>
              <a:rPr lang="en-US" dirty="0"/>
              <a:t>&gt;&lt;</a:t>
            </a:r>
            <a:r>
              <a:rPr lang="en-US" dirty="0" err="1"/>
              <a:t>param</a:t>
            </a:r>
            <a:r>
              <a:rPr lang="en-US" dirty="0"/>
              <a:t> name="</a:t>
            </a:r>
            <a:r>
              <a:rPr lang="en-US" dirty="0" err="1"/>
              <a:t>allowscriptaccess</a:t>
            </a:r>
            <a:r>
              <a:rPr lang="en-US" dirty="0"/>
              <a:t>" value="always"&gt;&lt;/</a:t>
            </a:r>
            <a:r>
              <a:rPr lang="en-US" dirty="0" err="1"/>
              <a:t>param</a:t>
            </a:r>
            <a:r>
              <a:rPr lang="en-US" dirty="0"/>
              <a:t>&gt;&lt;embed </a:t>
            </a:r>
            <a:r>
              <a:rPr lang="en-US" dirty="0" err="1"/>
              <a:t>src</a:t>
            </a:r>
            <a:r>
              <a:rPr lang="en-US" dirty="0"/>
              <a:t>="http://www.youtube.com/v/g0D_k4lYrdo?hl=en_US&amp;amp;version=3" type="application/x-shockwave-flash" width="560" height="315" </a:t>
            </a:r>
            <a:r>
              <a:rPr lang="en-US" dirty="0" err="1"/>
              <a:t>allowscriptaccess</a:t>
            </a:r>
            <a:r>
              <a:rPr lang="en-US" dirty="0"/>
              <a:t>="always" </a:t>
            </a:r>
            <a:r>
              <a:rPr lang="en-US" dirty="0" err="1"/>
              <a:t>allowfullscreen</a:t>
            </a:r>
            <a:r>
              <a:rPr lang="en-US" dirty="0"/>
              <a:t>="true"&gt;&lt;/embed&gt;&lt;/object&gt;</a:t>
            </a:r>
          </a:p>
        </p:txBody>
      </p:sp>
    </p:spTree>
    <p:extLst>
      <p:ext uri="{BB962C8B-B14F-4D97-AF65-F5344CB8AC3E}">
        <p14:creationId xmlns:p14="http://schemas.microsoft.com/office/powerpoint/2010/main" val="205659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a:bodyPr>
          <a:lstStyle/>
          <a:p>
            <a:r>
              <a:rPr lang="en-US" dirty="0" smtClean="0"/>
              <a:t>Under what condition does natural selection occur?</a:t>
            </a:r>
          </a:p>
          <a:p>
            <a:pPr lvl="1"/>
            <a:r>
              <a:rPr lang="en-US" dirty="0" smtClean="0">
                <a:solidFill>
                  <a:srgbClr val="FF0000"/>
                </a:solidFill>
              </a:rPr>
              <a:t>Struggle for existence – individuals produce more offspring than can survive</a:t>
            </a:r>
          </a:p>
          <a:p>
            <a:pPr lvl="1"/>
            <a:r>
              <a:rPr lang="en-US" dirty="0" smtClean="0">
                <a:solidFill>
                  <a:srgbClr val="FF0000"/>
                </a:solidFill>
              </a:rPr>
              <a:t>Variation and Adaptation</a:t>
            </a:r>
          </a:p>
          <a:p>
            <a:pPr lvl="2"/>
            <a:r>
              <a:rPr lang="en-US" dirty="0" smtClean="0">
                <a:solidFill>
                  <a:srgbClr val="FF0000"/>
                </a:solidFill>
              </a:rPr>
              <a:t>Natural inheritable variations  </a:t>
            </a:r>
          </a:p>
          <a:p>
            <a:pPr lvl="2"/>
            <a:r>
              <a:rPr lang="en-US" dirty="0" smtClean="0">
                <a:solidFill>
                  <a:srgbClr val="FF0000"/>
                </a:solidFill>
              </a:rPr>
              <a:t>Adaptation – any inheritable variation that increases fitness</a:t>
            </a:r>
          </a:p>
          <a:p>
            <a:pPr lvl="1"/>
            <a:r>
              <a:rPr lang="en-US" dirty="0" smtClean="0">
                <a:solidFill>
                  <a:srgbClr val="FF0000"/>
                </a:solidFill>
              </a:rPr>
              <a:t>Survival of the Fittest</a:t>
            </a:r>
          </a:p>
          <a:p>
            <a:pPr lvl="2"/>
            <a:r>
              <a:rPr lang="en-US" dirty="0" smtClean="0">
                <a:solidFill>
                  <a:srgbClr val="FF0000"/>
                </a:solidFill>
              </a:rPr>
              <a:t>There is competition for resources and the best suited to the environment survive and pass on adaptations. </a:t>
            </a:r>
            <a:endParaRPr lang="en-US" dirty="0">
              <a:solidFill>
                <a:srgbClr val="FF0000"/>
              </a:solidFill>
            </a:endParaRPr>
          </a:p>
        </p:txBody>
      </p:sp>
    </p:spTree>
    <p:extLst>
      <p:ext uri="{BB962C8B-B14F-4D97-AF65-F5344CB8AC3E}">
        <p14:creationId xmlns:p14="http://schemas.microsoft.com/office/powerpoint/2010/main" val="300751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a:t>
            </a:r>
            <a:endParaRPr lang="en-US" dirty="0"/>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p:txBody>
          <a:bodyPr>
            <a:normAutofit fontScale="92500"/>
          </a:bodyPr>
          <a:lstStyle/>
          <a:p>
            <a:pPr marL="0" indent="0">
              <a:buNone/>
            </a:pPr>
            <a:r>
              <a:rPr lang="en-US" b="1" dirty="0"/>
              <a:t>These feet belong to different birds</a:t>
            </a:r>
            <a:r>
              <a:rPr lang="en-US" b="1" dirty="0" smtClean="0"/>
              <a:t>. Three </a:t>
            </a:r>
            <a:r>
              <a:rPr lang="en-US" b="1" dirty="0"/>
              <a:t>of the birds spend most of </a:t>
            </a:r>
            <a:r>
              <a:rPr lang="en-US" b="1" dirty="0" smtClean="0"/>
              <a:t>their time </a:t>
            </a:r>
            <a:r>
              <a:rPr lang="en-US" b="1" dirty="0"/>
              <a:t>on the ground, while one </a:t>
            </a:r>
            <a:r>
              <a:rPr lang="en-US" b="1" dirty="0" smtClean="0"/>
              <a:t>bird rarely walks </a:t>
            </a:r>
            <a:r>
              <a:rPr lang="en-US" b="1" dirty="0"/>
              <a:t>on the ground. </a:t>
            </a:r>
            <a:r>
              <a:rPr lang="en-US" b="1" dirty="0" smtClean="0"/>
              <a:t>Which foot belongs </a:t>
            </a:r>
            <a:r>
              <a:rPr lang="en-US" b="1" dirty="0"/>
              <a:t>to the bird that is best adapted</a:t>
            </a:r>
          </a:p>
          <a:p>
            <a:pPr marL="0" indent="0">
              <a:buNone/>
            </a:pPr>
            <a:r>
              <a:rPr lang="en-US" b="1" dirty="0"/>
              <a:t>for grasping branches?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52600"/>
            <a:ext cx="1462088" cy="1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127" y="1809349"/>
            <a:ext cx="1366838" cy="153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962400"/>
            <a:ext cx="1471613" cy="130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933569"/>
            <a:ext cx="1141287" cy="133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23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sz="half" idx="1"/>
          </p:nvPr>
        </p:nvSpPr>
        <p:spPr>
          <a:xfrm>
            <a:off x="457200" y="1600200"/>
            <a:ext cx="3810000" cy="4525963"/>
          </a:xfrm>
        </p:spPr>
        <p:txBody>
          <a:bodyPr>
            <a:normAutofit fontScale="70000" lnSpcReduction="20000"/>
          </a:bodyPr>
          <a:lstStyle/>
          <a:p>
            <a:pPr marL="0" indent="0">
              <a:buNone/>
            </a:pPr>
            <a:r>
              <a:rPr lang="en-US" b="1" dirty="0"/>
              <a:t>Which of the following statements describes the process of natural selection?</a:t>
            </a:r>
          </a:p>
          <a:p>
            <a:pPr marL="0" indent="0">
              <a:buNone/>
            </a:pPr>
            <a:r>
              <a:rPr lang="en-US" b="1" dirty="0"/>
              <a:t>A </a:t>
            </a:r>
            <a:r>
              <a:rPr lang="en-US" dirty="0"/>
              <a:t>Farmers select animals with desirable</a:t>
            </a:r>
          </a:p>
          <a:p>
            <a:pPr marL="0" indent="0">
              <a:buNone/>
            </a:pPr>
            <a:r>
              <a:rPr lang="en-US" dirty="0"/>
              <a:t>variations for breeding.</a:t>
            </a:r>
          </a:p>
          <a:p>
            <a:pPr marL="0" indent="0">
              <a:buNone/>
            </a:pPr>
            <a:r>
              <a:rPr lang="en-US" b="1" dirty="0"/>
              <a:t>B </a:t>
            </a:r>
            <a:r>
              <a:rPr lang="en-US" dirty="0"/>
              <a:t>Populations sharing the same gene </a:t>
            </a:r>
            <a:r>
              <a:rPr lang="en-US" dirty="0" smtClean="0"/>
              <a:t>pool interbreed </a:t>
            </a:r>
            <a:r>
              <a:rPr lang="en-US" dirty="0"/>
              <a:t>and create new species.</a:t>
            </a:r>
          </a:p>
          <a:p>
            <a:pPr marL="0" indent="0">
              <a:buNone/>
            </a:pPr>
            <a:r>
              <a:rPr lang="en-US" b="1" dirty="0"/>
              <a:t>C </a:t>
            </a:r>
            <a:r>
              <a:rPr lang="en-US" dirty="0"/>
              <a:t>Individuals survive that have </a:t>
            </a:r>
            <a:r>
              <a:rPr lang="en-US" dirty="0" smtClean="0"/>
              <a:t>inherited traits </a:t>
            </a:r>
            <a:r>
              <a:rPr lang="en-US" dirty="0"/>
              <a:t>adapted to their environment. </a:t>
            </a:r>
          </a:p>
          <a:p>
            <a:pPr marL="0" indent="0">
              <a:buNone/>
            </a:pPr>
            <a:r>
              <a:rPr lang="en-US" b="1" dirty="0"/>
              <a:t>D </a:t>
            </a:r>
            <a:r>
              <a:rPr lang="en-US" dirty="0"/>
              <a:t>New species are formed via </a:t>
            </a:r>
            <a:r>
              <a:rPr lang="en-US" dirty="0" smtClean="0"/>
              <a:t>genetic engineering</a:t>
            </a:r>
            <a:r>
              <a:rPr lang="en-US" dirty="0"/>
              <a:t>.</a:t>
            </a:r>
          </a:p>
          <a:p>
            <a:endParaRPr lang="en-US" dirty="0"/>
          </a:p>
        </p:txBody>
      </p:sp>
      <p:pic>
        <p:nvPicPr>
          <p:cNvPr id="5"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142" t="39121" r="29404" b="23947"/>
          <a:stretch/>
        </p:blipFill>
        <p:spPr bwMode="auto">
          <a:xfrm>
            <a:off x="4283081" y="1676400"/>
            <a:ext cx="45402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10200" y="2590800"/>
            <a:ext cx="2286000" cy="1569660"/>
          </a:xfrm>
          <a:prstGeom prst="rect">
            <a:avLst/>
          </a:prstGeom>
          <a:noFill/>
        </p:spPr>
        <p:txBody>
          <a:bodyPr wrap="square" rtlCol="0">
            <a:spAutoFit/>
          </a:bodyPr>
          <a:lstStyle/>
          <a:p>
            <a:pPr algn="ctr"/>
            <a:r>
              <a:rPr lang="en-US" sz="9600" dirty="0" smtClean="0">
                <a:solidFill>
                  <a:srgbClr val="FF0000"/>
                </a:solidFill>
              </a:rPr>
              <a:t>c</a:t>
            </a:r>
            <a:endParaRPr lang="en-US" sz="9600" dirty="0">
              <a:solidFill>
                <a:srgbClr val="FF0000"/>
              </a:solidFill>
            </a:endParaRPr>
          </a:p>
        </p:txBody>
      </p:sp>
    </p:spTree>
    <p:extLst>
      <p:ext uri="{BB962C8B-B14F-4D97-AF65-F5344CB8AC3E}">
        <p14:creationId xmlns:p14="http://schemas.microsoft.com/office/powerpoint/2010/main" val="39404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PRACTICE PROBLEMS</a:t>
            </a:r>
            <a:endParaRPr lang="en-US" dirty="0"/>
          </a:p>
        </p:txBody>
      </p:sp>
      <p:sp>
        <p:nvSpPr>
          <p:cNvPr id="3" name="Content Placeholder 2"/>
          <p:cNvSpPr>
            <a:spLocks noGrp="1"/>
          </p:cNvSpPr>
          <p:nvPr>
            <p:ph idx="1"/>
          </p:nvPr>
        </p:nvSpPr>
        <p:spPr/>
        <p:txBody>
          <a:bodyPr>
            <a:normAutofit/>
          </a:bodyPr>
          <a:lstStyle/>
          <a:p>
            <a:pPr marL="0" indent="0">
              <a:buNone/>
            </a:pPr>
            <a:r>
              <a:rPr lang="en-US" b="1" dirty="0"/>
              <a:t>Bacteria adapt more quickly than elephants to environmental changes. Which</a:t>
            </a:r>
          </a:p>
          <a:p>
            <a:pPr marL="0" indent="0">
              <a:buNone/>
            </a:pPr>
            <a:r>
              <a:rPr lang="en-US" b="1" dirty="0"/>
              <a:t>best explains this difference?</a:t>
            </a:r>
          </a:p>
          <a:p>
            <a:pPr marL="0" indent="0">
              <a:buNone/>
            </a:pPr>
            <a:r>
              <a:rPr lang="en-US" b="1" dirty="0"/>
              <a:t>F </a:t>
            </a:r>
            <a:r>
              <a:rPr lang="en-US" dirty="0"/>
              <a:t>Bacteria reproduce more rapidly.</a:t>
            </a:r>
          </a:p>
          <a:p>
            <a:pPr marL="0" indent="0">
              <a:buNone/>
            </a:pPr>
            <a:r>
              <a:rPr lang="en-US" b="1" dirty="0"/>
              <a:t>G </a:t>
            </a:r>
            <a:r>
              <a:rPr lang="en-US" dirty="0"/>
              <a:t>Individual bacteria grow more steadily.</a:t>
            </a:r>
          </a:p>
          <a:p>
            <a:pPr marL="0" indent="0">
              <a:buNone/>
            </a:pPr>
            <a:r>
              <a:rPr lang="en-US" b="1" dirty="0"/>
              <a:t>H </a:t>
            </a:r>
            <a:r>
              <a:rPr lang="en-US" dirty="0"/>
              <a:t>Bacterial populations are more isolated.</a:t>
            </a:r>
          </a:p>
          <a:p>
            <a:pPr marL="0" indent="0">
              <a:buNone/>
            </a:pPr>
            <a:r>
              <a:rPr lang="en-US" b="1" dirty="0"/>
              <a:t>J </a:t>
            </a:r>
            <a:r>
              <a:rPr lang="en-US" dirty="0"/>
              <a:t>Individual bacteria have more genes.</a:t>
            </a:r>
          </a:p>
          <a:p>
            <a:endParaRPr lang="en-US" dirty="0"/>
          </a:p>
        </p:txBody>
      </p:sp>
    </p:spTree>
    <p:extLst>
      <p:ext uri="{BB962C8B-B14F-4D97-AF65-F5344CB8AC3E}">
        <p14:creationId xmlns:p14="http://schemas.microsoft.com/office/powerpoint/2010/main" val="281831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Evolution</a:t>
            </a:r>
            <a:endParaRPr lang="en-US" dirty="0"/>
          </a:p>
        </p:txBody>
      </p:sp>
      <p:sp>
        <p:nvSpPr>
          <p:cNvPr id="3" name="Content Placeholder 2"/>
          <p:cNvSpPr>
            <a:spLocks noGrp="1"/>
          </p:cNvSpPr>
          <p:nvPr>
            <p:ph idx="1"/>
          </p:nvPr>
        </p:nvSpPr>
        <p:spPr/>
        <p:txBody>
          <a:bodyPr>
            <a:normAutofit/>
          </a:bodyPr>
          <a:lstStyle/>
          <a:p>
            <a:r>
              <a:rPr lang="en-US" dirty="0" smtClean="0"/>
              <a:t>List some evidences for evolution</a:t>
            </a:r>
          </a:p>
          <a:p>
            <a:pPr lvl="1"/>
            <a:r>
              <a:rPr lang="en-US" dirty="0" smtClean="0">
                <a:solidFill>
                  <a:srgbClr val="FF0000"/>
                </a:solidFill>
              </a:rPr>
              <a:t>Biogeography – study of where animals live now and in the past</a:t>
            </a:r>
          </a:p>
          <a:p>
            <a:pPr lvl="1"/>
            <a:r>
              <a:rPr lang="en-US" dirty="0" smtClean="0">
                <a:solidFill>
                  <a:srgbClr val="FF0000"/>
                </a:solidFill>
              </a:rPr>
              <a:t>Fossils </a:t>
            </a:r>
            <a:endParaRPr lang="en-US" dirty="0">
              <a:solidFill>
                <a:srgbClr val="FF0000"/>
              </a:solidFill>
            </a:endParaRPr>
          </a:p>
          <a:p>
            <a:pPr lvl="1"/>
            <a:r>
              <a:rPr lang="en-US" dirty="0" smtClean="0">
                <a:solidFill>
                  <a:srgbClr val="FF0000"/>
                </a:solidFill>
              </a:rPr>
              <a:t>Comparative Structures</a:t>
            </a:r>
          </a:p>
          <a:p>
            <a:pPr lvl="2"/>
            <a:r>
              <a:rPr lang="en-US" dirty="0" smtClean="0">
                <a:solidFill>
                  <a:srgbClr val="FF0000"/>
                </a:solidFill>
              </a:rPr>
              <a:t>Homologous </a:t>
            </a:r>
          </a:p>
          <a:p>
            <a:pPr lvl="2"/>
            <a:r>
              <a:rPr lang="en-US" dirty="0" smtClean="0">
                <a:solidFill>
                  <a:srgbClr val="FF0000"/>
                </a:solidFill>
              </a:rPr>
              <a:t>Analogous</a:t>
            </a:r>
          </a:p>
          <a:p>
            <a:pPr lvl="2"/>
            <a:r>
              <a:rPr lang="en-US" dirty="0" smtClean="0">
                <a:solidFill>
                  <a:srgbClr val="FF0000"/>
                </a:solidFill>
              </a:rPr>
              <a:t>Vestigial Structures</a:t>
            </a:r>
          </a:p>
          <a:p>
            <a:pPr lvl="1"/>
            <a:r>
              <a:rPr lang="en-US" dirty="0" smtClean="0">
                <a:solidFill>
                  <a:srgbClr val="FF0000"/>
                </a:solidFill>
              </a:rPr>
              <a:t>Embryology</a:t>
            </a:r>
          </a:p>
          <a:p>
            <a:pPr lvl="1"/>
            <a:r>
              <a:rPr lang="en-US" dirty="0" smtClean="0">
                <a:solidFill>
                  <a:srgbClr val="FF0000"/>
                </a:solidFill>
              </a:rPr>
              <a:t>Molecular Biology</a:t>
            </a:r>
          </a:p>
          <a:p>
            <a:pPr lvl="1"/>
            <a:endParaRPr lang="en-US" dirty="0" smtClean="0"/>
          </a:p>
        </p:txBody>
      </p:sp>
    </p:spTree>
    <p:extLst>
      <p:ext uri="{BB962C8B-B14F-4D97-AF65-F5344CB8AC3E}">
        <p14:creationId xmlns:p14="http://schemas.microsoft.com/office/powerpoint/2010/main" val="365776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Fossils</a:t>
            </a:r>
            <a:br>
              <a:rPr lang="en-US" dirty="0" smtClean="0"/>
            </a:br>
            <a:r>
              <a:rPr lang="en-US" sz="2000" dirty="0"/>
              <a:t>Give two similarities between each of the skulls that might lead to the conclusion that these are all related </a:t>
            </a:r>
            <a:r>
              <a:rPr lang="en-US" sz="1800" dirty="0"/>
              <a:t>species.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764807"/>
              </p:ext>
            </p:extLst>
          </p:nvPr>
        </p:nvGraphicFramePr>
        <p:xfrm>
          <a:off x="838198" y="1676400"/>
          <a:ext cx="7231382" cy="3395567"/>
        </p:xfrm>
        <a:graphic>
          <a:graphicData uri="http://schemas.openxmlformats.org/drawingml/2006/table">
            <a:tbl>
              <a:tblPr firstRow="1" firstCol="1" bandRow="1">
                <a:tableStyleId>{5C22544A-7EE6-4342-B048-85BDC9FD1C3A}</a:tableStyleId>
              </a:tblPr>
              <a:tblGrid>
                <a:gridCol w="1446145"/>
                <a:gridCol w="1446145"/>
                <a:gridCol w="1446145"/>
                <a:gridCol w="1446145"/>
                <a:gridCol w="1446802"/>
              </a:tblGrid>
              <a:tr h="721721">
                <a:tc>
                  <a:txBody>
                    <a:bodyPr/>
                    <a:lstStyle/>
                    <a:p>
                      <a:endParaRPr lang="en-US" dirty="0"/>
                    </a:p>
                  </a:txBody>
                  <a:tcPr marL="68580" marR="68580" marT="0" marB="0"/>
                </a:tc>
                <a:tc>
                  <a:txBody>
                    <a:bodyPr/>
                    <a:lstStyle/>
                    <a:p>
                      <a:pPr marL="0" marR="0">
                        <a:lnSpc>
                          <a:spcPts val="1390"/>
                        </a:lnSpc>
                        <a:spcBef>
                          <a:spcPts val="0"/>
                        </a:spcBef>
                        <a:spcAft>
                          <a:spcPts val="0"/>
                        </a:spcAft>
                      </a:pPr>
                      <a:r>
                        <a:rPr lang="en-US" sz="1000" dirty="0">
                          <a:effectLst/>
                        </a:rPr>
                        <a:t/>
                      </a:r>
                      <a:br>
                        <a:rPr lang="en-US" sz="1000" dirty="0">
                          <a:effectLst/>
                        </a:rPr>
                      </a:br>
                      <a:endParaRPr lang="en-US" sz="1200" dirty="0">
                        <a:solidFill>
                          <a:srgbClr val="000000"/>
                        </a:solidFill>
                        <a:effectLst/>
                        <a:latin typeface="Futura Std"/>
                        <a:ea typeface="Times New Roman"/>
                        <a:cs typeface="Futura Std"/>
                      </a:endParaRPr>
                    </a:p>
                  </a:txBody>
                  <a:tcPr marL="68580" marR="68580" marT="0" marB="0"/>
                </a:tc>
                <a:tc>
                  <a:txBody>
                    <a:bodyPr/>
                    <a:lstStyle/>
                    <a:p>
                      <a:pPr marL="0" marR="0">
                        <a:lnSpc>
                          <a:spcPts val="1390"/>
                        </a:lnSpc>
                        <a:spcBef>
                          <a:spcPts val="0"/>
                        </a:spcBef>
                        <a:spcAft>
                          <a:spcPts val="0"/>
                        </a:spcAft>
                      </a:pPr>
                      <a:endParaRPr lang="en-US" sz="1000" dirty="0">
                        <a:solidFill>
                          <a:srgbClr val="221E1F"/>
                        </a:solidFill>
                        <a:effectLst/>
                        <a:latin typeface="Times"/>
                        <a:ea typeface="Times New Roman"/>
                        <a:cs typeface="Arial"/>
                      </a:endParaRPr>
                    </a:p>
                  </a:txBody>
                  <a:tcPr marL="68580" marR="68580" marT="0" marB="0"/>
                </a:tc>
                <a:tc>
                  <a:txBody>
                    <a:bodyPr/>
                    <a:lstStyle/>
                    <a:p>
                      <a:pPr marL="0" marR="0">
                        <a:lnSpc>
                          <a:spcPts val="1390"/>
                        </a:lnSpc>
                        <a:spcBef>
                          <a:spcPts val="0"/>
                        </a:spcBef>
                        <a:spcAft>
                          <a:spcPts val="0"/>
                        </a:spcAft>
                      </a:pPr>
                      <a:endParaRPr lang="en-US" sz="1000" dirty="0">
                        <a:solidFill>
                          <a:srgbClr val="221E1F"/>
                        </a:solidFill>
                        <a:effectLst/>
                        <a:latin typeface="Times"/>
                        <a:ea typeface="Times New Roman"/>
                        <a:cs typeface="Arial"/>
                      </a:endParaRPr>
                    </a:p>
                  </a:txBody>
                  <a:tcPr marL="68580" marR="68580" marT="0" marB="0"/>
                </a:tc>
                <a:tc>
                  <a:txBody>
                    <a:bodyPr/>
                    <a:lstStyle/>
                    <a:p>
                      <a:pPr marL="0" marR="0">
                        <a:lnSpc>
                          <a:spcPts val="1390"/>
                        </a:lnSpc>
                        <a:spcBef>
                          <a:spcPts val="0"/>
                        </a:spcBef>
                        <a:spcAft>
                          <a:spcPts val="0"/>
                        </a:spcAft>
                      </a:pPr>
                      <a:endParaRPr lang="en-US" sz="1000" dirty="0">
                        <a:solidFill>
                          <a:srgbClr val="221E1F"/>
                        </a:solidFill>
                        <a:effectLst/>
                        <a:latin typeface="Times"/>
                        <a:ea typeface="Times New Roman"/>
                        <a:cs typeface="Arial"/>
                      </a:endParaRPr>
                    </a:p>
                  </a:txBody>
                  <a:tcPr marL="68580" marR="68580" marT="0" marB="0"/>
                </a:tc>
              </a:tr>
              <a:tr h="1987280">
                <a:tc>
                  <a:txBody>
                    <a:bodyPr/>
                    <a:lstStyle/>
                    <a:p>
                      <a:pPr marL="0" marR="0" algn="ctr">
                        <a:lnSpc>
                          <a:spcPts val="1390"/>
                        </a:lnSpc>
                        <a:spcBef>
                          <a:spcPts val="600"/>
                        </a:spcBef>
                        <a:spcAft>
                          <a:spcPts val="0"/>
                        </a:spcAft>
                      </a:pPr>
                      <a:endParaRPr lang="en-US" sz="1000" dirty="0">
                        <a:effectLst/>
                      </a:endParaRPr>
                    </a:p>
                    <a:p>
                      <a:pPr marL="0" marR="0" algn="ctr">
                        <a:lnSpc>
                          <a:spcPts val="1390"/>
                        </a:lnSpc>
                        <a:spcBef>
                          <a:spcPts val="600"/>
                        </a:spcBef>
                        <a:spcAft>
                          <a:spcPts val="0"/>
                        </a:spcAft>
                      </a:pPr>
                      <a:r>
                        <a:rPr lang="en-US" sz="1000" dirty="0">
                          <a:effectLst/>
                        </a:rPr>
                        <a:t> </a:t>
                      </a:r>
                      <a:endParaRPr lang="en-US" sz="1200" dirty="0">
                        <a:effectLst/>
                      </a:endParaRPr>
                    </a:p>
                    <a:p>
                      <a:pPr marL="0" marR="0" algn="ctr">
                        <a:lnSpc>
                          <a:spcPts val="1390"/>
                        </a:lnSpc>
                        <a:spcBef>
                          <a:spcPts val="600"/>
                        </a:spcBef>
                        <a:spcAft>
                          <a:spcPts val="0"/>
                        </a:spcAft>
                      </a:pPr>
                      <a:r>
                        <a:rPr lang="en-US" sz="1000" dirty="0">
                          <a:effectLst/>
                        </a:rPr>
                        <a:t> </a:t>
                      </a:r>
                      <a:endParaRPr lang="en-US" sz="1200" dirty="0">
                        <a:effectLst/>
                      </a:endParaRPr>
                    </a:p>
                    <a:p>
                      <a:pPr marL="0" marR="0" algn="ctr">
                        <a:lnSpc>
                          <a:spcPts val="1390"/>
                        </a:lnSpc>
                        <a:spcBef>
                          <a:spcPts val="600"/>
                        </a:spcBef>
                        <a:spcAft>
                          <a:spcPts val="0"/>
                        </a:spcAft>
                      </a:pPr>
                      <a:r>
                        <a:rPr lang="en-US" sz="1000" dirty="0">
                          <a:effectLst/>
                        </a:rPr>
                        <a:t> </a:t>
                      </a:r>
                      <a:endParaRPr lang="en-US" sz="1200" dirty="0">
                        <a:effectLst/>
                      </a:endParaRPr>
                    </a:p>
                    <a:p>
                      <a:pPr marL="0" marR="0" algn="ctr">
                        <a:lnSpc>
                          <a:spcPts val="1390"/>
                        </a:lnSpc>
                        <a:spcBef>
                          <a:spcPts val="600"/>
                        </a:spcBef>
                        <a:spcAft>
                          <a:spcPts val="0"/>
                        </a:spcAft>
                      </a:pPr>
                      <a:r>
                        <a:rPr lang="en-US" sz="1000" dirty="0">
                          <a:effectLst/>
                        </a:rPr>
                        <a:t> </a:t>
                      </a:r>
                      <a:endParaRPr lang="en-US" sz="1200" dirty="0">
                        <a:effectLst/>
                      </a:endParaRPr>
                    </a:p>
                    <a:p>
                      <a:pPr marL="0" marR="0" algn="ctr">
                        <a:lnSpc>
                          <a:spcPts val="1390"/>
                        </a:lnSpc>
                        <a:spcBef>
                          <a:spcPts val="600"/>
                        </a:spcBef>
                        <a:spcAft>
                          <a:spcPts val="0"/>
                        </a:spcAft>
                      </a:pPr>
                      <a:r>
                        <a:rPr lang="en-US" sz="1000" dirty="0">
                          <a:effectLst/>
                        </a:rPr>
                        <a:t> </a:t>
                      </a:r>
                      <a:endParaRPr lang="en-US" sz="1200" dirty="0">
                        <a:solidFill>
                          <a:srgbClr val="000000"/>
                        </a:solidFill>
                        <a:effectLst/>
                        <a:latin typeface="Futura Std"/>
                        <a:ea typeface="Times New Roman"/>
                        <a:cs typeface="Futura Std"/>
                      </a:endParaRPr>
                    </a:p>
                  </a:txBody>
                  <a:tcPr marL="68580" marR="68580" marT="0" marB="0"/>
                </a:tc>
                <a:tc>
                  <a:txBody>
                    <a:bodyPr/>
                    <a:lstStyle/>
                    <a:p>
                      <a:pPr marL="0" marR="0">
                        <a:lnSpc>
                          <a:spcPts val="1390"/>
                        </a:lnSpc>
                        <a:spcBef>
                          <a:spcPts val="0"/>
                        </a:spcBef>
                        <a:spcAft>
                          <a:spcPts val="0"/>
                        </a:spcAft>
                      </a:pPr>
                      <a:endParaRPr lang="en-US" sz="1000" dirty="0">
                        <a:effectLst/>
                      </a:endParaRPr>
                    </a:p>
                    <a:p>
                      <a:pPr marL="0" marR="0">
                        <a:lnSpc>
                          <a:spcPts val="1390"/>
                        </a:lnSpc>
                        <a:spcBef>
                          <a:spcPts val="0"/>
                        </a:spcBef>
                        <a:spcAft>
                          <a:spcPts val="0"/>
                        </a:spcAft>
                      </a:pPr>
                      <a:r>
                        <a:rPr lang="en-US" sz="1000" dirty="0">
                          <a:effectLst/>
                        </a:rPr>
                        <a:t> </a:t>
                      </a:r>
                      <a:endParaRPr lang="en-US" sz="1200" dirty="0">
                        <a:effectLst/>
                      </a:endParaRPr>
                    </a:p>
                    <a:p>
                      <a:pPr marL="0" marR="0">
                        <a:lnSpc>
                          <a:spcPts val="1390"/>
                        </a:lnSpc>
                        <a:spcBef>
                          <a:spcPts val="0"/>
                        </a:spcBef>
                        <a:spcAft>
                          <a:spcPts val="0"/>
                        </a:spcAft>
                      </a:pPr>
                      <a:r>
                        <a:rPr lang="en-US" sz="1000" dirty="0">
                          <a:effectLst/>
                        </a:rPr>
                        <a:t> </a:t>
                      </a:r>
                      <a:endParaRPr lang="en-US" sz="1200" dirty="0">
                        <a:solidFill>
                          <a:srgbClr val="000000"/>
                        </a:solidFill>
                        <a:effectLst/>
                        <a:latin typeface="Futura Std"/>
                        <a:ea typeface="Times New Roman"/>
                        <a:cs typeface="Futura Std"/>
                      </a:endParaRPr>
                    </a:p>
                  </a:txBody>
                  <a:tcPr marL="68580" marR="68580" marT="0" marB="0"/>
                </a:tc>
                <a:tc>
                  <a:txBody>
                    <a:bodyPr/>
                    <a:lstStyle/>
                    <a:p>
                      <a:pPr marL="0" marR="0" algn="ctr">
                        <a:lnSpc>
                          <a:spcPts val="1390"/>
                        </a:lnSpc>
                        <a:spcBef>
                          <a:spcPts val="600"/>
                        </a:spcBef>
                        <a:spcAft>
                          <a:spcPts val="600"/>
                        </a:spcAft>
                      </a:pPr>
                      <a:endParaRPr lang="en-US" sz="1000" dirty="0">
                        <a:solidFill>
                          <a:srgbClr val="221E1F"/>
                        </a:solidFill>
                        <a:effectLst/>
                        <a:latin typeface="Times"/>
                        <a:ea typeface="Times New Roman"/>
                        <a:cs typeface="Arial"/>
                      </a:endParaRPr>
                    </a:p>
                  </a:txBody>
                  <a:tcPr marL="68580" marR="68580" marT="0" marB="0"/>
                </a:tc>
                <a:tc>
                  <a:txBody>
                    <a:bodyPr/>
                    <a:lstStyle/>
                    <a:p>
                      <a:pPr marL="0" marR="0" algn="ctr">
                        <a:lnSpc>
                          <a:spcPts val="1390"/>
                        </a:lnSpc>
                        <a:spcBef>
                          <a:spcPts val="600"/>
                        </a:spcBef>
                        <a:spcAft>
                          <a:spcPts val="600"/>
                        </a:spcAft>
                      </a:pPr>
                      <a:endParaRPr lang="en-US" sz="1000" dirty="0">
                        <a:solidFill>
                          <a:srgbClr val="221E1F"/>
                        </a:solidFill>
                        <a:effectLst/>
                        <a:latin typeface="Times"/>
                        <a:ea typeface="Times New Roman"/>
                        <a:cs typeface="Arial"/>
                      </a:endParaRPr>
                    </a:p>
                  </a:txBody>
                  <a:tcPr marL="68580" marR="68580" marT="0" marB="0"/>
                </a:tc>
                <a:tc>
                  <a:txBody>
                    <a:bodyPr/>
                    <a:lstStyle/>
                    <a:p>
                      <a:pPr marL="0" marR="0" algn="ctr">
                        <a:lnSpc>
                          <a:spcPts val="1390"/>
                        </a:lnSpc>
                        <a:spcBef>
                          <a:spcPts val="600"/>
                        </a:spcBef>
                        <a:spcAft>
                          <a:spcPts val="600"/>
                        </a:spcAft>
                      </a:pPr>
                      <a:endParaRPr lang="en-US" sz="1000" dirty="0">
                        <a:solidFill>
                          <a:srgbClr val="221E1F"/>
                        </a:solidFill>
                        <a:effectLst/>
                        <a:latin typeface="Times"/>
                        <a:ea typeface="Times New Roman"/>
                        <a:cs typeface="Arial"/>
                      </a:endParaRPr>
                    </a:p>
                  </a:txBody>
                  <a:tcPr marL="68580" marR="68580" marT="0" marB="0"/>
                </a:tc>
              </a:tr>
              <a:tr h="686566">
                <a:tc>
                  <a:txBody>
                    <a:bodyPr/>
                    <a:lstStyle/>
                    <a:p>
                      <a:pPr marL="0" marR="0" algn="ctr">
                        <a:lnSpc>
                          <a:spcPts val="1390"/>
                        </a:lnSpc>
                        <a:spcBef>
                          <a:spcPts val="600"/>
                        </a:spcBef>
                        <a:spcAft>
                          <a:spcPts val="0"/>
                        </a:spcAft>
                      </a:pPr>
                      <a:r>
                        <a:rPr lang="en-US" sz="1000" dirty="0" err="1">
                          <a:effectLst/>
                        </a:rPr>
                        <a:t>Equus</a:t>
                      </a:r>
                      <a:endParaRPr lang="en-US" sz="1200">
                        <a:effectLst/>
                      </a:endParaRPr>
                    </a:p>
                    <a:p>
                      <a:pPr marL="0" marR="0" algn="ctr">
                        <a:lnSpc>
                          <a:spcPts val="1390"/>
                        </a:lnSpc>
                        <a:spcBef>
                          <a:spcPts val="0"/>
                        </a:spcBef>
                        <a:spcAft>
                          <a:spcPts val="600"/>
                        </a:spcAft>
                      </a:pPr>
                      <a:r>
                        <a:rPr lang="en-US" sz="1000">
                          <a:effectLst/>
                        </a:rPr>
                        <a:t>(modern horse)</a:t>
                      </a:r>
                      <a:endParaRPr lang="en-US" sz="1200">
                        <a:solidFill>
                          <a:srgbClr val="000000"/>
                        </a:solidFill>
                        <a:effectLst/>
                        <a:latin typeface="Futura Std"/>
                        <a:ea typeface="Times New Roman"/>
                        <a:cs typeface="Futura Std"/>
                      </a:endParaRPr>
                    </a:p>
                  </a:txBody>
                  <a:tcPr marL="68580" marR="68580" marT="0" marB="0"/>
                </a:tc>
                <a:tc>
                  <a:txBody>
                    <a:bodyPr/>
                    <a:lstStyle/>
                    <a:p>
                      <a:pPr marL="0" marR="0" algn="ctr">
                        <a:lnSpc>
                          <a:spcPts val="1390"/>
                        </a:lnSpc>
                        <a:spcBef>
                          <a:spcPts val="600"/>
                        </a:spcBef>
                        <a:spcAft>
                          <a:spcPts val="600"/>
                        </a:spcAft>
                      </a:pPr>
                      <a:r>
                        <a:rPr lang="en-US" sz="1000">
                          <a:effectLst/>
                        </a:rPr>
                        <a:t>Pilohippus</a:t>
                      </a:r>
                      <a:endParaRPr lang="en-US" sz="1200">
                        <a:solidFill>
                          <a:srgbClr val="000000"/>
                        </a:solidFill>
                        <a:effectLst/>
                        <a:latin typeface="Futura Std"/>
                        <a:ea typeface="Times New Roman"/>
                        <a:cs typeface="Futura Std"/>
                      </a:endParaRPr>
                    </a:p>
                  </a:txBody>
                  <a:tcPr marL="68580" marR="68580" marT="0" marB="0"/>
                </a:tc>
                <a:tc>
                  <a:txBody>
                    <a:bodyPr/>
                    <a:lstStyle/>
                    <a:p>
                      <a:pPr marL="0" marR="0" algn="ctr">
                        <a:lnSpc>
                          <a:spcPts val="1390"/>
                        </a:lnSpc>
                        <a:spcBef>
                          <a:spcPts val="600"/>
                        </a:spcBef>
                        <a:spcAft>
                          <a:spcPts val="600"/>
                        </a:spcAft>
                      </a:pPr>
                      <a:r>
                        <a:rPr lang="en-US" sz="1000">
                          <a:effectLst/>
                        </a:rPr>
                        <a:t>Merychippus</a:t>
                      </a:r>
                      <a:endParaRPr lang="en-US" sz="1200">
                        <a:solidFill>
                          <a:srgbClr val="000000"/>
                        </a:solidFill>
                        <a:effectLst/>
                        <a:latin typeface="Futura Std"/>
                        <a:ea typeface="Times New Roman"/>
                        <a:cs typeface="Futura Std"/>
                      </a:endParaRPr>
                    </a:p>
                  </a:txBody>
                  <a:tcPr marL="68580" marR="68580" marT="0" marB="0"/>
                </a:tc>
                <a:tc>
                  <a:txBody>
                    <a:bodyPr/>
                    <a:lstStyle/>
                    <a:p>
                      <a:pPr marL="0" marR="0" algn="ctr">
                        <a:lnSpc>
                          <a:spcPts val="1390"/>
                        </a:lnSpc>
                        <a:spcBef>
                          <a:spcPts val="600"/>
                        </a:spcBef>
                        <a:spcAft>
                          <a:spcPts val="600"/>
                        </a:spcAft>
                      </a:pPr>
                      <a:r>
                        <a:rPr lang="en-US" sz="1000">
                          <a:effectLst/>
                        </a:rPr>
                        <a:t>Mesohippus</a:t>
                      </a:r>
                      <a:endParaRPr lang="en-US" sz="1200">
                        <a:solidFill>
                          <a:srgbClr val="000000"/>
                        </a:solidFill>
                        <a:effectLst/>
                        <a:latin typeface="Futura Std"/>
                        <a:ea typeface="Times New Roman"/>
                        <a:cs typeface="Futura Std"/>
                      </a:endParaRPr>
                    </a:p>
                  </a:txBody>
                  <a:tcPr marL="68580" marR="68580" marT="0" marB="0"/>
                </a:tc>
                <a:tc>
                  <a:txBody>
                    <a:bodyPr/>
                    <a:lstStyle/>
                    <a:p>
                      <a:pPr marL="0" marR="0" algn="ctr">
                        <a:lnSpc>
                          <a:spcPts val="1390"/>
                        </a:lnSpc>
                        <a:spcBef>
                          <a:spcPts val="600"/>
                        </a:spcBef>
                        <a:spcAft>
                          <a:spcPts val="600"/>
                        </a:spcAft>
                      </a:pPr>
                      <a:r>
                        <a:rPr lang="en-US" sz="1000" dirty="0">
                          <a:effectLst/>
                        </a:rPr>
                        <a:t>Eohippus</a:t>
                      </a:r>
                      <a:endParaRPr lang="en-US" sz="1200" dirty="0">
                        <a:effectLst/>
                      </a:endParaRPr>
                    </a:p>
                    <a:p>
                      <a:pPr marL="0" marR="0" algn="ctr">
                        <a:lnSpc>
                          <a:spcPts val="1390"/>
                        </a:lnSpc>
                        <a:spcBef>
                          <a:spcPts val="600"/>
                        </a:spcBef>
                        <a:spcAft>
                          <a:spcPts val="600"/>
                        </a:spcAft>
                      </a:pPr>
                      <a:r>
                        <a:rPr lang="en-US" sz="1000" dirty="0">
                          <a:effectLst/>
                        </a:rPr>
                        <a:t>(Dawn Horse)</a:t>
                      </a:r>
                      <a:endParaRPr lang="en-US" sz="1200" dirty="0">
                        <a:solidFill>
                          <a:srgbClr val="000000"/>
                        </a:solidFill>
                        <a:effectLst/>
                        <a:latin typeface="Futura Std"/>
                        <a:ea typeface="Times New Roman"/>
                        <a:cs typeface="Futura Std"/>
                      </a:endParaRPr>
                    </a:p>
                  </a:txBody>
                  <a:tcPr marL="68580" marR="68580" marT="0" marB="0"/>
                </a:tc>
              </a:tr>
            </a:tbl>
          </a:graphicData>
        </a:graphic>
      </p:graphicFrame>
      <p:pic>
        <p:nvPicPr>
          <p:cNvPr id="20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687" y="1743652"/>
            <a:ext cx="103505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1794452"/>
            <a:ext cx="9969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832552"/>
            <a:ext cx="806450" cy="444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25" y="1889702"/>
            <a:ext cx="54610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3100" y="1923039"/>
            <a:ext cx="565150" cy="263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642899"/>
            <a:ext cx="410875" cy="15777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212" y="2647373"/>
            <a:ext cx="409710" cy="15732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846098"/>
            <a:ext cx="358486" cy="10671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850573"/>
            <a:ext cx="365125" cy="10868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2263" y="2821133"/>
            <a:ext cx="390887" cy="10369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821133"/>
            <a:ext cx="387350" cy="10269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1" y="2835203"/>
            <a:ext cx="422274" cy="8677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026" y="2816867"/>
            <a:ext cx="408774" cy="86057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2881457"/>
            <a:ext cx="457200" cy="7897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2916528"/>
            <a:ext cx="486641" cy="842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5334000"/>
            <a:ext cx="7696200" cy="923330"/>
          </a:xfrm>
          <a:prstGeom prst="rect">
            <a:avLst/>
          </a:prstGeom>
          <a:noFill/>
        </p:spPr>
        <p:txBody>
          <a:bodyPr wrap="square" rtlCol="0">
            <a:spAutoFit/>
          </a:bodyPr>
          <a:lstStyle/>
          <a:p>
            <a:pPr marL="342900" indent="-342900">
              <a:buAutoNum type="arabicPeriod"/>
            </a:pPr>
            <a:r>
              <a:rPr lang="en-US" dirty="0" smtClean="0">
                <a:solidFill>
                  <a:srgbClr val="FF0000"/>
                </a:solidFill>
              </a:rPr>
              <a:t>Similar jaw shape</a:t>
            </a:r>
          </a:p>
          <a:p>
            <a:pPr marL="342900" indent="-342900">
              <a:buAutoNum type="arabicPeriod"/>
            </a:pPr>
            <a:r>
              <a:rPr lang="en-US" dirty="0" smtClean="0">
                <a:solidFill>
                  <a:srgbClr val="FF0000"/>
                </a:solidFill>
              </a:rPr>
              <a:t>Eyes on the same side of the head</a:t>
            </a:r>
          </a:p>
          <a:p>
            <a:pPr marL="342900" indent="-342900">
              <a:buAutoNum type="arabicPeriod"/>
            </a:pPr>
            <a:r>
              <a:rPr lang="en-US" dirty="0" smtClean="0">
                <a:solidFill>
                  <a:srgbClr val="FF0000"/>
                </a:solidFill>
              </a:rPr>
              <a:t>Similar shape of skull</a:t>
            </a:r>
            <a:endParaRPr lang="en-US" dirty="0">
              <a:solidFill>
                <a:srgbClr val="FF0000"/>
              </a:solidFill>
            </a:endParaRPr>
          </a:p>
        </p:txBody>
      </p:sp>
    </p:spTree>
    <p:extLst>
      <p:ext uri="{BB962C8B-B14F-4D97-AF65-F5344CB8AC3E}">
        <p14:creationId xmlns:p14="http://schemas.microsoft.com/office/powerpoint/2010/main" val="211029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202</TotalTime>
  <Words>1388</Words>
  <Application>Microsoft Office PowerPoint</Application>
  <PresentationFormat>On-screen Show (4:3)</PresentationFormat>
  <Paragraphs>217</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Apothecary</vt:lpstr>
      <vt:lpstr>REVIEW FOR EVOLUTION AND CLASSIFICATION</vt:lpstr>
      <vt:lpstr>The Basics</vt:lpstr>
      <vt:lpstr>Natural Selection</vt:lpstr>
      <vt:lpstr>Natural Selection</vt:lpstr>
      <vt:lpstr>PRACTICE QUESTION</vt:lpstr>
      <vt:lpstr>PRACTICE PROBLEMS</vt:lpstr>
      <vt:lpstr>PRACTICE PROBLEMS</vt:lpstr>
      <vt:lpstr>Evidence for Evolution</vt:lpstr>
      <vt:lpstr>Fossils Give two similarities between each of the skulls that might lead to the conclusion that these are all related species.</vt:lpstr>
      <vt:lpstr>PRACTICE QUESTION</vt:lpstr>
      <vt:lpstr>Comparative Anatomy: Let’s compare and contrast homologous structures and analogous structures</vt:lpstr>
      <vt:lpstr>PRACTICE QUESETION</vt:lpstr>
      <vt:lpstr>PRACTICE QUESTION</vt:lpstr>
      <vt:lpstr>EMBRIOLOGY</vt:lpstr>
      <vt:lpstr>PRACTICE PROBLEMS</vt:lpstr>
      <vt:lpstr>PRACTICE PROBLEMS</vt:lpstr>
      <vt:lpstr>Molecular Biology</vt:lpstr>
      <vt:lpstr>PRACTICE PROBLEMS</vt:lpstr>
      <vt:lpstr>What conditions can cause evolution to occur?</vt:lpstr>
      <vt:lpstr>CLASSIFICATION</vt:lpstr>
      <vt:lpstr>Classification</vt:lpstr>
      <vt:lpstr>PowerPoint Presentation</vt:lpstr>
      <vt:lpstr>PRACTICE QUESTION</vt:lpstr>
      <vt:lpstr>PRACTICE QUESTION</vt:lpstr>
      <vt:lpstr>PRACTICE PROBLEMS</vt:lpstr>
      <vt:lpstr>Evolution as Genetic Change in Populations</vt:lpstr>
      <vt:lpstr>PRACTICE PROBLEMS</vt:lpstr>
      <vt:lpstr>Natural Selection on Polygenetic Traits</vt:lpstr>
      <vt:lpstr>Natural Selection on Polygenetic Traits</vt:lpstr>
      <vt:lpstr>Natural Selection on Polygenetic Traits</vt:lpstr>
      <vt:lpstr>Which graph best illustrates the expected change in the finch population if the environment changes to favor small beaks?</vt:lpstr>
      <vt:lpstr>Human Evolution</vt:lpstr>
      <vt:lpstr>Human Evolution</vt:lpstr>
      <vt:lpstr>Practice problem</vt:lpstr>
      <vt:lpstr>Practice problems</vt:lpstr>
      <vt:lpstr>Human jaw and skull video, if time</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FOR EVOLUTION AND CLASSIFICATION</dc:title>
  <dc:creator>Windows User</dc:creator>
  <cp:lastModifiedBy>Windows User</cp:lastModifiedBy>
  <cp:revision>20</cp:revision>
  <dcterms:created xsi:type="dcterms:W3CDTF">2013-04-19T13:46:45Z</dcterms:created>
  <dcterms:modified xsi:type="dcterms:W3CDTF">2013-04-19T21:55:54Z</dcterms:modified>
</cp:coreProperties>
</file>