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91" r:id="rId5"/>
    <p:sldId id="259" r:id="rId6"/>
    <p:sldId id="260" r:id="rId7"/>
    <p:sldId id="262" r:id="rId8"/>
    <p:sldId id="261" r:id="rId9"/>
    <p:sldId id="263" r:id="rId10"/>
    <p:sldId id="264" r:id="rId11"/>
    <p:sldId id="265" r:id="rId12"/>
    <p:sldId id="267" r:id="rId13"/>
    <p:sldId id="266" r:id="rId14"/>
    <p:sldId id="268" r:id="rId15"/>
    <p:sldId id="269" r:id="rId16"/>
    <p:sldId id="270" r:id="rId17"/>
    <p:sldId id="272" r:id="rId18"/>
    <p:sldId id="271" r:id="rId19"/>
    <p:sldId id="292" r:id="rId20"/>
    <p:sldId id="273" r:id="rId21"/>
    <p:sldId id="274" r:id="rId22"/>
    <p:sldId id="293"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96" y="-4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AABD817-8FEB-463B-8D4B-02933EFB5881}"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5E1E42AF-554D-4782-AE1B-A1CC1AEA979E}"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ABD817-8FEB-463B-8D4B-02933EFB5881}"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1E42AF-554D-4782-AE1B-A1CC1AEA979E}" type="slidenum">
              <a:rPr lang="en-US" smtClean="0"/>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ABD817-8FEB-463B-8D4B-02933EFB5881}"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1E42AF-554D-4782-AE1B-A1CC1AEA979E}" type="slidenum">
              <a:rPr lang="en-US" smtClean="0"/>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ABD817-8FEB-463B-8D4B-02933EFB5881}"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1E42AF-554D-4782-AE1B-A1CC1AEA979E}" type="slidenum">
              <a:rPr lang="en-US" smtClean="0"/>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AABD817-8FEB-463B-8D4B-02933EFB5881}" type="datetimeFigureOut">
              <a:rPr lang="en-US" smtClean="0"/>
              <a:t>4/23/2013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1E42AF-554D-4782-AE1B-A1CC1AEA979E}"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ABD817-8FEB-463B-8D4B-02933EFB5881}" type="datetimeFigureOut">
              <a:rPr lang="en-US" smtClean="0"/>
              <a:t>4/23/2013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1E42AF-554D-4782-AE1B-A1CC1AEA979E}" type="slidenum">
              <a:rPr lang="en-US" smtClean="0"/>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ABD817-8FEB-463B-8D4B-02933EFB5881}" type="datetimeFigureOut">
              <a:rPr lang="en-US" smtClean="0"/>
              <a:t>4/23/2013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1E42AF-554D-4782-AE1B-A1CC1AEA979E}" type="slidenum">
              <a:rPr lang="en-US" smtClean="0"/>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ABD817-8FEB-463B-8D4B-02933EFB5881}" type="datetimeFigureOut">
              <a:rPr lang="en-US" smtClean="0"/>
              <a:t>4/23/2013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1E42AF-554D-4782-AE1B-A1CC1AEA979E}" type="slidenum">
              <a:rPr lang="en-US" smtClean="0"/>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AABD817-8FEB-463B-8D4B-02933EFB5881}" type="datetimeFigureOut">
              <a:rPr lang="en-US" smtClean="0"/>
              <a:t>4/23/2013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1E42AF-554D-4782-AE1B-A1CC1AEA979E}" type="slidenum">
              <a:rPr lang="en-US" smtClean="0"/>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ABD817-8FEB-463B-8D4B-02933EFB5881}" type="datetimeFigureOut">
              <a:rPr lang="en-US" smtClean="0"/>
              <a:t>4/23/2013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1E42AF-554D-4782-AE1B-A1CC1AEA979E}"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0AABD817-8FEB-463B-8D4B-02933EFB5881}" type="datetimeFigureOut">
              <a:rPr lang="en-US" smtClean="0"/>
              <a:t>4/23/2013</a:t>
            </a:fld>
            <a:endParaRPr lang="en-US"/>
          </a:p>
        </p:txBody>
      </p:sp>
      <p:sp>
        <p:nvSpPr>
          <p:cNvPr id="7" name="Slide Number Placeholder 6"/>
          <p:cNvSpPr>
            <a:spLocks noGrp="1"/>
          </p:cNvSpPr>
          <p:nvPr>
            <p:ph type="sldNum" sz="quarter" idx="12"/>
          </p:nvPr>
        </p:nvSpPr>
        <p:spPr/>
        <p:txBody>
          <a:bodyPr/>
          <a:lstStyle/>
          <a:p>
            <a:fld id="{5E1E42AF-554D-4782-AE1B-A1CC1AEA979E}"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AABD817-8FEB-463B-8D4B-02933EFB5881}" type="datetimeFigureOut">
              <a:rPr lang="en-US" smtClean="0"/>
              <a:t>4/23/2013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5E1E42AF-554D-4782-AE1B-A1CC1AEA979E}"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 xmlns:p14="http://schemas.microsoft.com/office/powerpoint/2010/main" Requires="p14">
      <p:transition spd="slow" p14:dur="2000"/>
    </mc:Choice>
    <mc:Fallback>
      <p:transition spd="slow"/>
    </mc:Fallback>
  </mc:AlternateConten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Chapter 5 &amp; 6</a:t>
            </a:r>
            <a:endParaRPr lang="en-US" dirty="0"/>
          </a:p>
        </p:txBody>
      </p:sp>
      <p:sp>
        <p:nvSpPr>
          <p:cNvPr id="2" name="Title 1"/>
          <p:cNvSpPr>
            <a:spLocks noGrp="1"/>
          </p:cNvSpPr>
          <p:nvPr>
            <p:ph type="ctrTitle"/>
          </p:nvPr>
        </p:nvSpPr>
        <p:spPr/>
        <p:txBody>
          <a:bodyPr/>
          <a:lstStyle/>
          <a:p>
            <a:r>
              <a:rPr lang="en-US" sz="2800" dirty="0" smtClean="0"/>
              <a:t>Populations &amp; Humans in the Biosphere</a:t>
            </a:r>
            <a:endParaRPr lang="en-US" sz="2800" dirty="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Limits to Growth</a:t>
            </a:r>
            <a:endParaRPr lang="en-US" dirty="0"/>
          </a:p>
        </p:txBody>
      </p:sp>
      <p:sp>
        <p:nvSpPr>
          <p:cNvPr id="7" name="Content Placeholder 6"/>
          <p:cNvSpPr>
            <a:spLocks noGrp="1"/>
          </p:cNvSpPr>
          <p:nvPr>
            <p:ph idx="1"/>
          </p:nvPr>
        </p:nvSpPr>
        <p:spPr/>
        <p:txBody>
          <a:bodyPr>
            <a:normAutofit lnSpcReduction="10000"/>
          </a:bodyPr>
          <a:lstStyle/>
          <a:p>
            <a:pPr marL="525780" indent="-457200">
              <a:buNone/>
            </a:pPr>
            <a:r>
              <a:rPr lang="en-US" dirty="0" smtClean="0"/>
              <a:t>A </a:t>
            </a:r>
            <a:r>
              <a:rPr lang="en-US" u="sng" dirty="0" smtClean="0"/>
              <a:t>limiting factor</a:t>
            </a:r>
            <a:r>
              <a:rPr lang="en-US" dirty="0" smtClean="0"/>
              <a:t> is any resource in short supply that slows population growth</a:t>
            </a:r>
          </a:p>
          <a:p>
            <a:r>
              <a:rPr lang="en-US" u="sng" dirty="0" smtClean="0">
                <a:solidFill>
                  <a:srgbClr val="C00000"/>
                </a:solidFill>
              </a:rPr>
              <a:t>Density-dependent</a:t>
            </a:r>
            <a:r>
              <a:rPr lang="en-US" dirty="0" smtClean="0">
                <a:solidFill>
                  <a:srgbClr val="C00000"/>
                </a:solidFill>
              </a:rPr>
              <a:t> – relies on population size; only work when pop density reaches a certain level</a:t>
            </a:r>
          </a:p>
          <a:p>
            <a:r>
              <a:rPr lang="en-US" dirty="0" smtClean="0">
                <a:solidFill>
                  <a:srgbClr val="C00000"/>
                </a:solidFill>
              </a:rPr>
              <a:t>Includes:</a:t>
            </a:r>
          </a:p>
          <a:p>
            <a:pPr>
              <a:buFont typeface="Wingdings" pitchFamily="2" charset="2"/>
              <a:buChar char="Ø"/>
            </a:pPr>
            <a:r>
              <a:rPr lang="en-US" dirty="0" smtClean="0">
                <a:solidFill>
                  <a:srgbClr val="C00000"/>
                </a:solidFill>
              </a:rPr>
              <a:t> </a:t>
            </a:r>
            <a:r>
              <a:rPr lang="en-US" dirty="0" err="1" smtClean="0">
                <a:solidFill>
                  <a:srgbClr val="C00000"/>
                </a:solidFill>
              </a:rPr>
              <a:t>competion</a:t>
            </a:r>
            <a:r>
              <a:rPr lang="en-US" dirty="0" smtClean="0">
                <a:solidFill>
                  <a:srgbClr val="C00000"/>
                </a:solidFill>
              </a:rPr>
              <a:t> </a:t>
            </a:r>
          </a:p>
          <a:p>
            <a:pPr>
              <a:buFont typeface="Wingdings" pitchFamily="2" charset="2"/>
              <a:buChar char="Ø"/>
            </a:pPr>
            <a:r>
              <a:rPr lang="en-US" dirty="0" smtClean="0">
                <a:solidFill>
                  <a:srgbClr val="C00000"/>
                </a:solidFill>
              </a:rPr>
              <a:t>predation</a:t>
            </a:r>
          </a:p>
          <a:p>
            <a:pPr>
              <a:buFont typeface="Wingdings" pitchFamily="2" charset="2"/>
              <a:buChar char="Ø"/>
            </a:pPr>
            <a:r>
              <a:rPr lang="en-US" dirty="0" err="1" smtClean="0">
                <a:solidFill>
                  <a:srgbClr val="C00000"/>
                </a:solidFill>
              </a:rPr>
              <a:t>herbivory</a:t>
            </a:r>
            <a:r>
              <a:rPr lang="en-US" dirty="0" smtClean="0">
                <a:solidFill>
                  <a:srgbClr val="C00000"/>
                </a:solidFill>
              </a:rPr>
              <a:t> </a:t>
            </a:r>
          </a:p>
          <a:p>
            <a:pPr>
              <a:buFont typeface="Wingdings" pitchFamily="2" charset="2"/>
              <a:buChar char="Ø"/>
            </a:pPr>
            <a:r>
              <a:rPr lang="en-US" dirty="0" smtClean="0">
                <a:solidFill>
                  <a:srgbClr val="C00000"/>
                </a:solidFill>
              </a:rPr>
              <a:t>parasitism </a:t>
            </a:r>
          </a:p>
          <a:p>
            <a:pPr>
              <a:buFont typeface="Wingdings" pitchFamily="2" charset="2"/>
              <a:buChar char="Ø"/>
            </a:pPr>
            <a:r>
              <a:rPr lang="en-US" dirty="0" smtClean="0">
                <a:solidFill>
                  <a:srgbClr val="C00000"/>
                </a:solidFill>
              </a:rPr>
              <a:t>Disease</a:t>
            </a:r>
          </a:p>
          <a:p>
            <a:pPr>
              <a:buFont typeface="Wingdings" pitchFamily="2" charset="2"/>
              <a:buChar char="Ø"/>
            </a:pPr>
            <a:r>
              <a:rPr lang="en-US" dirty="0" smtClean="0">
                <a:solidFill>
                  <a:srgbClr val="C00000"/>
                </a:solidFill>
              </a:rPr>
              <a:t>stress from overcrowding</a:t>
            </a:r>
            <a:endParaRPr lang="en-US" dirty="0" smtClean="0">
              <a:solidFill>
                <a:srgbClr val="C00000"/>
              </a:solidFill>
            </a:endParaRPr>
          </a:p>
          <a:p>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 calcmode="lin" valueType="num">
                                      <p:cBhvr additive="base">
                                        <p:cTn id="43"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xEl>
                                              <p:pRg st="7" end="7"/>
                                            </p:txEl>
                                          </p:spTgt>
                                        </p:tgtEl>
                                        <p:attrNameLst>
                                          <p:attrName>style.visibility</p:attrName>
                                        </p:attrNameLst>
                                      </p:cBhvr>
                                      <p:to>
                                        <p:strVal val="visible"/>
                                      </p:to>
                                    </p:set>
                                    <p:anim calcmode="lin" valueType="num">
                                      <p:cBhvr additive="base">
                                        <p:cTn id="49"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
                                            <p:txEl>
                                              <p:pRg st="8" end="8"/>
                                            </p:txEl>
                                          </p:spTgt>
                                        </p:tgtEl>
                                        <p:attrNameLst>
                                          <p:attrName>style.visibility</p:attrName>
                                        </p:attrNameLst>
                                      </p:cBhvr>
                                      <p:to>
                                        <p:strVal val="visible"/>
                                      </p:to>
                                    </p:set>
                                    <p:anim calcmode="lin" valueType="num">
                                      <p:cBhvr additive="base">
                                        <p:cTn id="55"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4" name="Content Placeholder 3"/>
          <p:cNvSpPr>
            <a:spLocks noGrp="1"/>
          </p:cNvSpPr>
          <p:nvPr>
            <p:ph sz="half" idx="1"/>
          </p:nvPr>
        </p:nvSpPr>
        <p:spPr/>
        <p:txBody>
          <a:bodyPr>
            <a:normAutofit fontScale="85000" lnSpcReduction="20000"/>
          </a:bodyPr>
          <a:lstStyle/>
          <a:p>
            <a:r>
              <a:rPr lang="en-US" dirty="0" smtClean="0"/>
              <a:t>Which </a:t>
            </a:r>
            <a:r>
              <a:rPr lang="en-US" dirty="0" smtClean="0"/>
              <a:t>of the following is a limiting factor in a population of organisms. </a:t>
            </a:r>
            <a:endParaRPr lang="en-US" dirty="0" smtClean="0"/>
          </a:p>
          <a:p>
            <a:pPr>
              <a:buNone/>
            </a:pPr>
            <a:endParaRPr lang="en-US" dirty="0" smtClean="0"/>
          </a:p>
          <a:p>
            <a:r>
              <a:rPr lang="en-US" dirty="0" smtClean="0"/>
              <a:t>A. reproductive replacement </a:t>
            </a:r>
          </a:p>
          <a:p>
            <a:r>
              <a:rPr lang="en-US" dirty="0" smtClean="0"/>
              <a:t>B. life spans of the members </a:t>
            </a:r>
          </a:p>
          <a:p>
            <a:r>
              <a:rPr lang="en-US" dirty="0" smtClean="0"/>
              <a:t>C. fluctuations in atmospheric temperature </a:t>
            </a:r>
          </a:p>
          <a:p>
            <a:r>
              <a:rPr lang="en-US" dirty="0" smtClean="0"/>
              <a:t>D. availability of food </a:t>
            </a:r>
            <a:endParaRPr lang="en-US" dirty="0"/>
          </a:p>
        </p:txBody>
      </p:sp>
      <p:sp>
        <p:nvSpPr>
          <p:cNvPr id="5" name="Content Placeholder 4"/>
          <p:cNvSpPr>
            <a:spLocks noGrp="1"/>
          </p:cNvSpPr>
          <p:nvPr>
            <p:ph sz="half" idx="2"/>
          </p:nvPr>
        </p:nvSpPr>
        <p:spPr/>
        <p:txBody>
          <a:bodyPr>
            <a:normAutofit fontScale="85000" lnSpcReduction="20000"/>
          </a:bodyPr>
          <a:lstStyle/>
          <a:p>
            <a:r>
              <a:rPr lang="en-US" dirty="0" smtClean="0"/>
              <a:t>Which of the following is NOT an example of a density-dependent limiting factor?</a:t>
            </a:r>
          </a:p>
          <a:p>
            <a:pPr>
              <a:buNone/>
            </a:pPr>
            <a:endParaRPr lang="en-US" dirty="0" smtClean="0"/>
          </a:p>
          <a:p>
            <a:pPr marL="628650" indent="-514350">
              <a:buAutoNum type="alphaUcPeriod"/>
            </a:pPr>
            <a:r>
              <a:rPr lang="en-US" dirty="0" smtClean="0"/>
              <a:t>Natural disaster</a:t>
            </a:r>
          </a:p>
          <a:p>
            <a:pPr marL="628650" indent="-514350">
              <a:buAutoNum type="alphaUcPeriod"/>
            </a:pPr>
            <a:r>
              <a:rPr lang="en-US" dirty="0" smtClean="0"/>
              <a:t>Predator</a:t>
            </a:r>
          </a:p>
          <a:p>
            <a:pPr marL="628650" indent="-514350">
              <a:buAutoNum type="alphaUcPeriod"/>
            </a:pPr>
            <a:r>
              <a:rPr lang="en-US" dirty="0" smtClean="0"/>
              <a:t>Competition</a:t>
            </a:r>
          </a:p>
          <a:p>
            <a:pPr marL="628650" indent="-514350">
              <a:buAutoNum type="alphaUcPeriod"/>
            </a:pPr>
            <a:r>
              <a:rPr lang="en-US" dirty="0" smtClean="0"/>
              <a:t>disease</a:t>
            </a:r>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4">
                                            <p:txEl>
                                              <p:pRg st="5" end="5"/>
                                            </p:txEl>
                                          </p:spTgt>
                                        </p:tgtEl>
                                        <p:attrNameLst>
                                          <p:attrName>style.color</p:attrName>
                                        </p:attrNameLst>
                                      </p:cBhvr>
                                      <p:to>
                                        <p:clrVal>
                                          <a:schemeClr val="accent2"/>
                                        </p:clrVal>
                                      </p:to>
                                    </p:set>
                                    <p:set>
                                      <p:cBhvr>
                                        <p:cTn id="7" dur="500" fill="hold"/>
                                        <p:tgtEl>
                                          <p:spTgt spid="4">
                                            <p:txEl>
                                              <p:pRg st="5" end="5"/>
                                            </p:txEl>
                                          </p:spTgt>
                                        </p:tgtEl>
                                        <p:attrNameLst>
                                          <p:attrName>fillcolor</p:attrName>
                                        </p:attrNameLst>
                                      </p:cBhvr>
                                      <p:to>
                                        <p:clrVal>
                                          <a:schemeClr val="accent2"/>
                                        </p:clrVal>
                                      </p:to>
                                    </p:set>
                                    <p:set>
                                      <p:cBhvr>
                                        <p:cTn id="8" dur="500" fill="hold"/>
                                        <p:tgtEl>
                                          <p:spTgt spid="4">
                                            <p:txEl>
                                              <p:pRg st="5" end="5"/>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4000"/>
                                  </p:iterate>
                                  <p:childTnLst>
                                    <p:set>
                                      <p:cBhvr override="childStyle">
                                        <p:cTn id="12" dur="500" fill="hold"/>
                                        <p:tgtEl>
                                          <p:spTgt spid="5">
                                            <p:txEl>
                                              <p:pRg st="2" end="2"/>
                                            </p:txEl>
                                          </p:spTgt>
                                        </p:tgtEl>
                                        <p:attrNameLst>
                                          <p:attrName>style.color</p:attrName>
                                        </p:attrNameLst>
                                      </p:cBhvr>
                                      <p:to>
                                        <p:clrVal>
                                          <a:schemeClr val="accent2"/>
                                        </p:clrVal>
                                      </p:to>
                                    </p:set>
                                    <p:set>
                                      <p:cBhvr>
                                        <p:cTn id="13" dur="500" fill="hold"/>
                                        <p:tgtEl>
                                          <p:spTgt spid="5">
                                            <p:txEl>
                                              <p:pRg st="2" end="2"/>
                                            </p:txEl>
                                          </p:spTgt>
                                        </p:tgtEl>
                                        <p:attrNameLst>
                                          <p:attrName>fillcolor</p:attrName>
                                        </p:attrNameLst>
                                      </p:cBhvr>
                                      <p:to>
                                        <p:clrVal>
                                          <a:schemeClr val="accent2"/>
                                        </p:clrVal>
                                      </p:to>
                                    </p:set>
                                    <p:set>
                                      <p:cBhvr>
                                        <p:cTn id="14" dur="500" fill="hold"/>
                                        <p:tgtEl>
                                          <p:spTgt spid="5">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3" name="Content Placeholder 2"/>
          <p:cNvSpPr>
            <a:spLocks noGrp="1"/>
          </p:cNvSpPr>
          <p:nvPr>
            <p:ph sz="half" idx="1"/>
          </p:nvPr>
        </p:nvSpPr>
        <p:spPr>
          <a:xfrm>
            <a:off x="426128" y="1719071"/>
            <a:ext cx="4038600" cy="4757929"/>
          </a:xfrm>
        </p:spPr>
        <p:txBody>
          <a:bodyPr>
            <a:normAutofit fontScale="32500" lnSpcReduction="20000"/>
          </a:bodyPr>
          <a:lstStyle/>
          <a:p>
            <a:endParaRPr lang="en-US" dirty="0" smtClean="0"/>
          </a:p>
          <a:p>
            <a:r>
              <a:rPr lang="en-US" sz="4200" dirty="0" smtClean="0"/>
              <a:t> </a:t>
            </a:r>
            <a:r>
              <a:rPr lang="en-US" sz="6200" dirty="0" smtClean="0"/>
              <a:t>How does the predator-prey relationship affect a population? </a:t>
            </a:r>
            <a:endParaRPr lang="en-US" sz="6200" dirty="0" smtClean="0"/>
          </a:p>
          <a:p>
            <a:endParaRPr lang="en-US" sz="6200" dirty="0" smtClean="0"/>
          </a:p>
          <a:p>
            <a:r>
              <a:rPr lang="en-US" sz="6200" dirty="0" smtClean="0"/>
              <a:t>A. The predators and prey are in competition with each other. </a:t>
            </a:r>
          </a:p>
          <a:p>
            <a:r>
              <a:rPr lang="en-US" sz="6200" dirty="0" smtClean="0"/>
              <a:t>B. Usually either the predator or the prey will become extinct. </a:t>
            </a:r>
          </a:p>
          <a:p>
            <a:r>
              <a:rPr lang="en-US" sz="6200" dirty="0" smtClean="0"/>
              <a:t>C. The predator species usually has exponential growth. </a:t>
            </a:r>
          </a:p>
          <a:p>
            <a:r>
              <a:rPr lang="en-US" sz="6200" dirty="0" smtClean="0"/>
              <a:t>D. The relationship controls the population size of both species. </a:t>
            </a:r>
            <a:endParaRPr lang="en-US" sz="6200" dirty="0"/>
          </a:p>
        </p:txBody>
      </p:sp>
      <p:sp>
        <p:nvSpPr>
          <p:cNvPr id="4" name="Content Placeholder 3"/>
          <p:cNvSpPr>
            <a:spLocks noGrp="1"/>
          </p:cNvSpPr>
          <p:nvPr>
            <p:ph sz="half" idx="2"/>
          </p:nvPr>
        </p:nvSpPr>
        <p:spPr>
          <a:xfrm>
            <a:off x="4648200" y="1752600"/>
            <a:ext cx="4038600" cy="4724399"/>
          </a:xfrm>
        </p:spPr>
        <p:txBody>
          <a:bodyPr>
            <a:normAutofit fontScale="32500" lnSpcReduction="20000"/>
          </a:bodyPr>
          <a:lstStyle/>
          <a:p>
            <a:endParaRPr lang="en-US" dirty="0" smtClean="0"/>
          </a:p>
          <a:p>
            <a:r>
              <a:rPr lang="en-US" sz="3800" dirty="0" smtClean="0"/>
              <a:t> </a:t>
            </a:r>
            <a:r>
              <a:rPr lang="en-US" sz="4500" dirty="0" smtClean="0"/>
              <a:t>The common </a:t>
            </a:r>
            <a:r>
              <a:rPr lang="en-US" sz="4500" dirty="0" err="1" smtClean="0"/>
              <a:t>brushtail</a:t>
            </a:r>
            <a:r>
              <a:rPr lang="en-US" sz="4500" dirty="0" smtClean="0"/>
              <a:t> possum is a marsupial native to Australia. This possum was introduced to New Zealand where it had no natural predators and had an abundant food supply. Which of these likely occurred a few years after the introduction of this possum to New Zealand? </a:t>
            </a:r>
            <a:endParaRPr lang="en-US" sz="4500" dirty="0" smtClean="0"/>
          </a:p>
          <a:p>
            <a:endParaRPr lang="en-US" sz="4500" dirty="0" smtClean="0"/>
          </a:p>
          <a:p>
            <a:r>
              <a:rPr lang="en-US" sz="4500" dirty="0" smtClean="0"/>
              <a:t>A. The possums became extinct. </a:t>
            </a:r>
          </a:p>
          <a:p>
            <a:r>
              <a:rPr lang="en-US" sz="4500" dirty="0" smtClean="0"/>
              <a:t>B. The possums developed shorter life spans. </a:t>
            </a:r>
          </a:p>
          <a:p>
            <a:r>
              <a:rPr lang="en-US" sz="4500" dirty="0" smtClean="0"/>
              <a:t>C. The possum population grew to a larger size</a:t>
            </a:r>
            <a:r>
              <a:rPr lang="en-US" sz="4500" b="1" dirty="0" smtClean="0"/>
              <a:t>. </a:t>
            </a:r>
          </a:p>
          <a:p>
            <a:r>
              <a:rPr lang="en-US" sz="4500" dirty="0" smtClean="0"/>
              <a:t>D. The possum population evolved into a different species. </a:t>
            </a:r>
            <a:endParaRPr lang="en-US" sz="4500"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6" end="6"/>
                                            </p:txEl>
                                          </p:spTgt>
                                        </p:tgtEl>
                                        <p:attrNameLst>
                                          <p:attrName>style.color</p:attrName>
                                        </p:attrNameLst>
                                      </p:cBhvr>
                                      <p:to>
                                        <p:clrVal>
                                          <a:schemeClr val="accent2"/>
                                        </p:clrVal>
                                      </p:to>
                                    </p:set>
                                    <p:set>
                                      <p:cBhvr>
                                        <p:cTn id="7" dur="500" fill="hold"/>
                                        <p:tgtEl>
                                          <p:spTgt spid="3">
                                            <p:txEl>
                                              <p:pRg st="6" end="6"/>
                                            </p:txEl>
                                          </p:spTgt>
                                        </p:tgtEl>
                                        <p:attrNameLst>
                                          <p:attrName>fillcolor</p:attrName>
                                        </p:attrNameLst>
                                      </p:cBhvr>
                                      <p:to>
                                        <p:clrVal>
                                          <a:schemeClr val="accent2"/>
                                        </p:clrVal>
                                      </p:to>
                                    </p:set>
                                    <p:set>
                                      <p:cBhvr>
                                        <p:cTn id="8" dur="500" fill="hold"/>
                                        <p:tgtEl>
                                          <p:spTgt spid="3">
                                            <p:txEl>
                                              <p:pRg st="6" end="6"/>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4000"/>
                                  </p:iterate>
                                  <p:childTnLst>
                                    <p:set>
                                      <p:cBhvr override="childStyle">
                                        <p:cTn id="12" dur="500" fill="hold"/>
                                        <p:tgtEl>
                                          <p:spTgt spid="4">
                                            <p:txEl>
                                              <p:pRg st="5" end="5"/>
                                            </p:txEl>
                                          </p:spTgt>
                                        </p:tgtEl>
                                        <p:attrNameLst>
                                          <p:attrName>style.color</p:attrName>
                                        </p:attrNameLst>
                                      </p:cBhvr>
                                      <p:to>
                                        <p:clrVal>
                                          <a:schemeClr val="accent2"/>
                                        </p:clrVal>
                                      </p:to>
                                    </p:set>
                                    <p:set>
                                      <p:cBhvr>
                                        <p:cTn id="13" dur="500" fill="hold"/>
                                        <p:tgtEl>
                                          <p:spTgt spid="4">
                                            <p:txEl>
                                              <p:pRg st="5" end="5"/>
                                            </p:txEl>
                                          </p:spTgt>
                                        </p:tgtEl>
                                        <p:attrNameLst>
                                          <p:attrName>fillcolor</p:attrName>
                                        </p:attrNameLst>
                                      </p:cBhvr>
                                      <p:to>
                                        <p:clrVal>
                                          <a:schemeClr val="accent2"/>
                                        </p:clrVal>
                                      </p:to>
                                    </p:set>
                                    <p:set>
                                      <p:cBhvr>
                                        <p:cTn id="14" dur="500" fill="hold"/>
                                        <p:tgtEl>
                                          <p:spTgt spid="4">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Limits to growth</a:t>
            </a:r>
            <a:endParaRPr lang="en-US" dirty="0"/>
          </a:p>
        </p:txBody>
      </p:sp>
      <p:sp>
        <p:nvSpPr>
          <p:cNvPr id="6" name="Content Placeholder 5"/>
          <p:cNvSpPr>
            <a:spLocks noGrp="1"/>
          </p:cNvSpPr>
          <p:nvPr>
            <p:ph idx="1"/>
          </p:nvPr>
        </p:nvSpPr>
        <p:spPr/>
        <p:txBody>
          <a:bodyPr/>
          <a:lstStyle/>
          <a:p>
            <a:r>
              <a:rPr lang="en-US" b="1" u="sng" dirty="0" smtClean="0"/>
              <a:t>Density independent </a:t>
            </a:r>
            <a:r>
              <a:rPr lang="en-US" dirty="0" smtClean="0"/>
              <a:t>– does not rely on Population size</a:t>
            </a:r>
          </a:p>
          <a:p>
            <a:pPr>
              <a:buFont typeface="Wingdings" pitchFamily="2" charset="2"/>
              <a:buChar char="Ø"/>
            </a:pPr>
            <a:r>
              <a:rPr lang="en-US" dirty="0" smtClean="0">
                <a:solidFill>
                  <a:srgbClr val="C00000"/>
                </a:solidFill>
              </a:rPr>
              <a:t>Natural disasters</a:t>
            </a:r>
          </a:p>
          <a:p>
            <a:pPr>
              <a:buFont typeface="Wingdings" pitchFamily="2" charset="2"/>
              <a:buChar char="Ø"/>
            </a:pPr>
            <a:r>
              <a:rPr lang="en-US" dirty="0" smtClean="0">
                <a:solidFill>
                  <a:srgbClr val="C00000"/>
                </a:solidFill>
              </a:rPr>
              <a:t> Human activities; damming rivers; clearing forests</a:t>
            </a:r>
          </a:p>
          <a:p>
            <a:pPr>
              <a:buFont typeface="Wingdings" pitchFamily="2" charset="2"/>
              <a:buChar char="Ø"/>
            </a:pPr>
            <a:r>
              <a:rPr lang="en-US" dirty="0" smtClean="0">
                <a:solidFill>
                  <a:srgbClr val="C00000"/>
                </a:solidFill>
              </a:rPr>
              <a:t> Results in rapid drop in population size</a:t>
            </a:r>
          </a:p>
          <a:p>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changing landscape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How do our daily activities affect the environment?</a:t>
            </a:r>
          </a:p>
          <a:p>
            <a:r>
              <a:rPr lang="en-US" sz="1800" dirty="0" smtClean="0">
                <a:solidFill>
                  <a:srgbClr val="C00000"/>
                </a:solidFill>
              </a:rPr>
              <a:t>Humans affect regional and global environments through agriculture, development, and industry in ways that have an impact on the quality of Earth’s natural resources, including soil, water and the atmosphere</a:t>
            </a:r>
          </a:p>
          <a:p>
            <a:endParaRPr lang="en-US" sz="1800" dirty="0" smtClean="0">
              <a:solidFill>
                <a:srgbClr val="C00000"/>
              </a:solidFill>
            </a:endParaRPr>
          </a:p>
          <a:p>
            <a:r>
              <a:rPr lang="en-US" sz="2200" dirty="0" smtClean="0"/>
              <a:t>Some of the human activities that affect the biosphere are:</a:t>
            </a:r>
          </a:p>
          <a:p>
            <a:pPr>
              <a:buNone/>
            </a:pPr>
            <a:r>
              <a:rPr lang="en-US" sz="1800" b="1" u="sng" dirty="0" smtClean="0">
                <a:solidFill>
                  <a:srgbClr val="C00000"/>
                </a:solidFill>
              </a:rPr>
              <a:t>Agriculture –</a:t>
            </a:r>
            <a:r>
              <a:rPr lang="en-US" sz="1800" dirty="0" smtClean="0">
                <a:solidFill>
                  <a:srgbClr val="C00000"/>
                </a:solidFill>
              </a:rPr>
              <a:t> farming increased the amount of food produced. This allowed cities to develop. People in cities produced wastes.</a:t>
            </a:r>
          </a:p>
          <a:p>
            <a:pPr>
              <a:buFont typeface="Wingdings" pitchFamily="2" charset="2"/>
              <a:buChar char="Ø"/>
            </a:pPr>
            <a:r>
              <a:rPr lang="en-US" sz="1800" dirty="0" smtClean="0">
                <a:solidFill>
                  <a:srgbClr val="C00000"/>
                </a:solidFill>
              </a:rPr>
              <a:t>Pesticides were developed – which pollute the ecosystem</a:t>
            </a:r>
          </a:p>
          <a:p>
            <a:pPr>
              <a:buFont typeface="Wingdings" pitchFamily="2" charset="2"/>
              <a:buChar char="Ø"/>
            </a:pPr>
            <a:r>
              <a:rPr lang="en-US" sz="1800" dirty="0" smtClean="0">
                <a:solidFill>
                  <a:srgbClr val="C00000"/>
                </a:solidFill>
              </a:rPr>
              <a:t> Farms used monoculture – planting fields with the same crop year after year</a:t>
            </a:r>
          </a:p>
          <a:p>
            <a:r>
              <a:rPr lang="en-US" sz="1800" b="1" u="sng" dirty="0" smtClean="0">
                <a:solidFill>
                  <a:srgbClr val="C00000"/>
                </a:solidFill>
              </a:rPr>
              <a:t>Industry</a:t>
            </a:r>
          </a:p>
          <a:p>
            <a:pPr>
              <a:buFont typeface="Wingdings" pitchFamily="2" charset="2"/>
              <a:buChar char="Ø"/>
            </a:pPr>
            <a:r>
              <a:rPr lang="en-US" sz="1800" dirty="0" smtClean="0">
                <a:solidFill>
                  <a:srgbClr val="C00000"/>
                </a:solidFill>
              </a:rPr>
              <a:t> After the Industrial Revolution, human impact on the biosphere grew</a:t>
            </a:r>
          </a:p>
          <a:p>
            <a:pPr>
              <a:buFont typeface="Wingdings" pitchFamily="2" charset="2"/>
              <a:buChar char="Ø"/>
            </a:pPr>
            <a:r>
              <a:rPr lang="en-US" sz="1800" dirty="0" smtClean="0">
                <a:solidFill>
                  <a:srgbClr val="C00000"/>
                </a:solidFill>
              </a:rPr>
              <a:t> Industry used more resources and produced more pollution than ever before</a:t>
            </a:r>
          </a:p>
          <a:p>
            <a:pPr>
              <a:buNone/>
            </a:pPr>
            <a:r>
              <a:rPr lang="en-US" sz="1800" b="1" u="sng" dirty="0" smtClean="0">
                <a:solidFill>
                  <a:srgbClr val="C00000"/>
                </a:solidFill>
              </a:rPr>
              <a:t>Urban development </a:t>
            </a:r>
            <a:r>
              <a:rPr lang="en-US" sz="1800" dirty="0" smtClean="0">
                <a:solidFill>
                  <a:srgbClr val="C00000"/>
                </a:solidFill>
              </a:rPr>
              <a:t>– the spread of cities uses up ecological resources like habitat space, food, &amp; water and creates more waste &amp; pollution</a:t>
            </a:r>
          </a:p>
          <a:p>
            <a:pPr>
              <a:buNone/>
            </a:pPr>
            <a:endParaRPr lang="en-US" sz="1800" dirty="0" smtClean="0"/>
          </a:p>
          <a:p>
            <a:endParaRPr lang="en-US" sz="1800" dirty="0">
              <a:solidFill>
                <a:srgbClr val="C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Practice Problems</a:t>
            </a:r>
            <a:endParaRPr lang="en-US" dirty="0"/>
          </a:p>
        </p:txBody>
      </p:sp>
      <p:sp>
        <p:nvSpPr>
          <p:cNvPr id="5" name="Content Placeholder 4"/>
          <p:cNvSpPr>
            <a:spLocks noGrp="1"/>
          </p:cNvSpPr>
          <p:nvPr>
            <p:ph sz="half" idx="1"/>
          </p:nvPr>
        </p:nvSpPr>
        <p:spPr>
          <a:xfrm>
            <a:off x="426128" y="1752600"/>
            <a:ext cx="4038600" cy="4952999"/>
          </a:xfrm>
        </p:spPr>
        <p:txBody>
          <a:bodyPr>
            <a:normAutofit fontScale="47500" lnSpcReduction="20000"/>
          </a:bodyPr>
          <a:lstStyle/>
          <a:p>
            <a:endParaRPr lang="en-US" dirty="0" smtClean="0"/>
          </a:p>
          <a:p>
            <a:r>
              <a:rPr lang="en-US" dirty="0" smtClean="0"/>
              <a:t> DDT and other pesticides used over 50 years ago are still affecting the environment today. Scientists have found these substances in recent glacier runoff. Glacier runoff occurs during the summer, when precipitation that has fallen on glaciers during the winter is released. Ice layers from existing glaciers have been analyzed. The results of this analysis show that the concentrations of DDT and other pesticides were highest about 10 years after the use of these substances was banned. </a:t>
            </a:r>
          </a:p>
          <a:p>
            <a:r>
              <a:rPr lang="en-US" dirty="0" smtClean="0"/>
              <a:t>This information shows that </a:t>
            </a:r>
            <a:endParaRPr lang="en-US" dirty="0" smtClean="0"/>
          </a:p>
          <a:p>
            <a:endParaRPr lang="en-US" dirty="0" smtClean="0"/>
          </a:p>
          <a:p>
            <a:r>
              <a:rPr lang="en-US" dirty="0" smtClean="0"/>
              <a:t>A. DDT and other pesticides cause glacier runoff during the summer. </a:t>
            </a:r>
          </a:p>
          <a:p>
            <a:r>
              <a:rPr lang="en-US" dirty="0" smtClean="0"/>
              <a:t>B. it takes humans over 50 years to analyze a glacier. </a:t>
            </a:r>
          </a:p>
          <a:p>
            <a:r>
              <a:rPr lang="en-US" dirty="0" smtClean="0"/>
              <a:t>C. precipitation helps to break down pesticides.</a:t>
            </a:r>
            <a:r>
              <a:rPr lang="en-US" b="1" dirty="0" smtClean="0"/>
              <a:t> </a:t>
            </a:r>
          </a:p>
          <a:p>
            <a:r>
              <a:rPr lang="en-US" dirty="0" smtClean="0"/>
              <a:t>D. the decision of one human generation may have an impact on future generations</a:t>
            </a:r>
            <a:r>
              <a:rPr lang="en-US" b="1" dirty="0" smtClean="0"/>
              <a:t>. </a:t>
            </a:r>
            <a:endParaRPr lang="en-US" dirty="0"/>
          </a:p>
        </p:txBody>
      </p:sp>
      <p:sp>
        <p:nvSpPr>
          <p:cNvPr id="6" name="Content Placeholder 5"/>
          <p:cNvSpPr>
            <a:spLocks noGrp="1"/>
          </p:cNvSpPr>
          <p:nvPr>
            <p:ph sz="half" idx="2"/>
          </p:nvPr>
        </p:nvSpPr>
        <p:spPr/>
        <p:txBody>
          <a:bodyPr>
            <a:normAutofit fontScale="47500" lnSpcReduction="20000"/>
          </a:bodyPr>
          <a:lstStyle/>
          <a:p>
            <a:endParaRPr lang="en-US" dirty="0" smtClean="0"/>
          </a:p>
          <a:p>
            <a:r>
              <a:rPr lang="en-US" sz="3800" dirty="0" smtClean="0"/>
              <a:t> A community is concerned about the water quality of a nearby lake. Increased sedimentation in the lake is endangering the native habitat. The increased sedimentation is most likely caused by which of the following? </a:t>
            </a:r>
            <a:endParaRPr lang="en-US" sz="3800" dirty="0" smtClean="0"/>
          </a:p>
          <a:p>
            <a:pPr>
              <a:buNone/>
            </a:pPr>
            <a:endParaRPr lang="en-US" sz="3800" dirty="0" smtClean="0"/>
          </a:p>
          <a:p>
            <a:r>
              <a:rPr lang="en-US" sz="3800" dirty="0" smtClean="0"/>
              <a:t>A. trees planted along the shore of the lake </a:t>
            </a:r>
          </a:p>
          <a:p>
            <a:r>
              <a:rPr lang="en-US" sz="3800" dirty="0" smtClean="0"/>
              <a:t>B. construction of homes along the lake </a:t>
            </a:r>
          </a:p>
          <a:p>
            <a:r>
              <a:rPr lang="en-US" sz="3800" dirty="0" smtClean="0"/>
              <a:t>C. the amount of sunlight on the lake </a:t>
            </a:r>
          </a:p>
          <a:p>
            <a:r>
              <a:rPr lang="en-US" sz="3800" dirty="0" smtClean="0"/>
              <a:t>D. the amount of fish in the lake </a:t>
            </a:r>
            <a:endParaRPr lang="en-US" sz="3800"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5">
                                            <p:txEl>
                                              <p:pRg st="7" end="7"/>
                                            </p:txEl>
                                          </p:spTgt>
                                        </p:tgtEl>
                                        <p:attrNameLst>
                                          <p:attrName>style.color</p:attrName>
                                        </p:attrNameLst>
                                      </p:cBhvr>
                                      <p:to>
                                        <p:clrVal>
                                          <a:schemeClr val="accent2"/>
                                        </p:clrVal>
                                      </p:to>
                                    </p:set>
                                    <p:set>
                                      <p:cBhvr>
                                        <p:cTn id="7" dur="500" fill="hold"/>
                                        <p:tgtEl>
                                          <p:spTgt spid="5">
                                            <p:txEl>
                                              <p:pRg st="7" end="7"/>
                                            </p:txEl>
                                          </p:spTgt>
                                        </p:tgtEl>
                                        <p:attrNameLst>
                                          <p:attrName>fillcolor</p:attrName>
                                        </p:attrNameLst>
                                      </p:cBhvr>
                                      <p:to>
                                        <p:clrVal>
                                          <a:schemeClr val="accent2"/>
                                        </p:clrVal>
                                      </p:to>
                                    </p:set>
                                    <p:set>
                                      <p:cBhvr>
                                        <p:cTn id="8" dur="500" fill="hold"/>
                                        <p:tgtEl>
                                          <p:spTgt spid="5">
                                            <p:txEl>
                                              <p:pRg st="7" end="7"/>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4000"/>
                                  </p:iterate>
                                  <p:childTnLst>
                                    <p:set>
                                      <p:cBhvr override="childStyle">
                                        <p:cTn id="12" dur="500" fill="hold"/>
                                        <p:tgtEl>
                                          <p:spTgt spid="6">
                                            <p:txEl>
                                              <p:pRg st="4" end="4"/>
                                            </p:txEl>
                                          </p:spTgt>
                                        </p:tgtEl>
                                        <p:attrNameLst>
                                          <p:attrName>style.color</p:attrName>
                                        </p:attrNameLst>
                                      </p:cBhvr>
                                      <p:to>
                                        <p:clrVal>
                                          <a:schemeClr val="accent2"/>
                                        </p:clrVal>
                                      </p:to>
                                    </p:set>
                                    <p:set>
                                      <p:cBhvr>
                                        <p:cTn id="13" dur="500" fill="hold"/>
                                        <p:tgtEl>
                                          <p:spTgt spid="6">
                                            <p:txEl>
                                              <p:pRg st="4" end="4"/>
                                            </p:txEl>
                                          </p:spTgt>
                                        </p:tgtEl>
                                        <p:attrNameLst>
                                          <p:attrName>fillcolor</p:attrName>
                                        </p:attrNameLst>
                                      </p:cBhvr>
                                      <p:to>
                                        <p:clrVal>
                                          <a:schemeClr val="accent2"/>
                                        </p:clrVal>
                                      </p:to>
                                    </p:set>
                                    <p:set>
                                      <p:cBhvr>
                                        <p:cTn id="14" dur="500" fill="hold"/>
                                        <p:tgtEl>
                                          <p:spTgt spid="6">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Sustainable development</a:t>
            </a:r>
            <a:endParaRPr lang="en-US" dirty="0"/>
          </a:p>
        </p:txBody>
      </p:sp>
      <p:sp>
        <p:nvSpPr>
          <p:cNvPr id="6" name="Content Placeholder 5"/>
          <p:cNvSpPr>
            <a:spLocks noGrp="1"/>
          </p:cNvSpPr>
          <p:nvPr>
            <p:ph idx="1"/>
          </p:nvPr>
        </p:nvSpPr>
        <p:spPr/>
        <p:txBody>
          <a:bodyPr>
            <a:normAutofit/>
          </a:bodyPr>
          <a:lstStyle/>
          <a:p>
            <a:r>
              <a:rPr lang="en-US" dirty="0" smtClean="0"/>
              <a:t>What is the relationship between resource use and sustainable development?</a:t>
            </a:r>
          </a:p>
          <a:p>
            <a:r>
              <a:rPr lang="en-US" sz="1800" dirty="0" smtClean="0">
                <a:solidFill>
                  <a:srgbClr val="C00000"/>
                </a:solidFill>
              </a:rPr>
              <a:t>Sustainable development provides for human needs while preserving the ecosystem that produce natural resources</a:t>
            </a:r>
          </a:p>
          <a:p>
            <a:endParaRPr lang="en-US" sz="1800" dirty="0" smtClean="0">
              <a:solidFill>
                <a:srgbClr val="C00000"/>
              </a:solidFill>
            </a:endParaRPr>
          </a:p>
          <a:p>
            <a:r>
              <a:rPr lang="en-US" dirty="0" smtClean="0">
                <a:solidFill>
                  <a:schemeClr val="bg1">
                    <a:lumMod val="50000"/>
                  </a:schemeClr>
                </a:solidFill>
              </a:rPr>
              <a:t>What is the difference between renewable and nonrenewable resources?</a:t>
            </a:r>
          </a:p>
          <a:p>
            <a:pPr>
              <a:buNone/>
            </a:pPr>
            <a:endParaRPr lang="en-US" dirty="0" smtClean="0">
              <a:solidFill>
                <a:schemeClr val="bg1">
                  <a:lumMod val="50000"/>
                </a:schemeClr>
              </a:solidFill>
            </a:endParaRPr>
          </a:p>
          <a:p>
            <a:r>
              <a:rPr lang="en-US" sz="1800" dirty="0" smtClean="0">
                <a:solidFill>
                  <a:srgbClr val="C00000"/>
                </a:solidFill>
              </a:rPr>
              <a:t>Renewable: can be produced or replaced by a healthy ecosystem</a:t>
            </a:r>
          </a:p>
          <a:p>
            <a:r>
              <a:rPr lang="en-US" sz="1800" dirty="0" smtClean="0">
                <a:solidFill>
                  <a:srgbClr val="C00000"/>
                </a:solidFill>
              </a:rPr>
              <a:t>Nonrenewable: natural processes cannot replenish them within a reasonable amount of time. Ex. Fossil fuels like coal, oil and natural gas</a:t>
            </a:r>
            <a:endParaRPr lang="en-US" sz="1800" dirty="0">
              <a:solidFill>
                <a:srgbClr val="C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anim calcmode="lin" valueType="num">
                                      <p:cBhvr additive="base">
                                        <p:cTn id="2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4" name="Content Placeholder 3"/>
          <p:cNvSpPr>
            <a:spLocks noGrp="1"/>
          </p:cNvSpPr>
          <p:nvPr>
            <p:ph sz="half" idx="1"/>
          </p:nvPr>
        </p:nvSpPr>
        <p:spPr/>
        <p:txBody>
          <a:bodyPr>
            <a:normAutofit fontScale="55000" lnSpcReduction="20000"/>
          </a:bodyPr>
          <a:lstStyle/>
          <a:p>
            <a:r>
              <a:rPr lang="en-US" dirty="0" smtClean="0"/>
              <a:t>The choices that humans make every day affect the environment.  Sometimes, our lifestyles can harm the environment rather than protect it.  Which of the following would be most helpful in protecting the environment and achieving sustainability?</a:t>
            </a:r>
          </a:p>
          <a:p>
            <a:pPr>
              <a:buNone/>
            </a:pPr>
            <a:endParaRPr lang="en-US" dirty="0" smtClean="0"/>
          </a:p>
          <a:p>
            <a:r>
              <a:rPr lang="en-US" dirty="0" smtClean="0"/>
              <a:t>A. buying paper products made from harvested trees</a:t>
            </a:r>
          </a:p>
          <a:p>
            <a:r>
              <a:rPr lang="en-US" dirty="0" smtClean="0"/>
              <a:t>B. buying fewer mass produced products</a:t>
            </a:r>
          </a:p>
          <a:p>
            <a:r>
              <a:rPr lang="en-US" dirty="0" smtClean="0"/>
              <a:t>C. using natural gas as a fuel source instead of petroleum</a:t>
            </a:r>
          </a:p>
          <a:p>
            <a:r>
              <a:rPr lang="en-US" dirty="0" smtClean="0"/>
              <a:t>D. using solar power to generate electricity</a:t>
            </a:r>
            <a:endParaRPr lang="en-US" dirty="0"/>
          </a:p>
        </p:txBody>
      </p:sp>
      <p:sp>
        <p:nvSpPr>
          <p:cNvPr id="5" name="Content Placeholder 4"/>
          <p:cNvSpPr>
            <a:spLocks noGrp="1"/>
          </p:cNvSpPr>
          <p:nvPr>
            <p:ph sz="half" idx="2"/>
          </p:nvPr>
        </p:nvSpPr>
        <p:spPr/>
        <p:txBody>
          <a:bodyPr>
            <a:normAutofit fontScale="55000" lnSpcReduction="20000"/>
          </a:bodyPr>
          <a:lstStyle/>
          <a:p>
            <a:r>
              <a:rPr lang="en-US" dirty="0" smtClean="0"/>
              <a:t>The activities that take place to meet human needs can often be harmful to ecosystems.  By developing sustainable practices, however, we can help protect our environment. Which one of the following changes would be most helpful in reaching sustainability?</a:t>
            </a:r>
          </a:p>
          <a:p>
            <a:endParaRPr lang="en-US" dirty="0" smtClean="0"/>
          </a:p>
          <a:p>
            <a:r>
              <a:rPr lang="en-US" dirty="0" smtClean="0"/>
              <a:t>A. Building more water treatment facilities</a:t>
            </a:r>
          </a:p>
          <a:p>
            <a:r>
              <a:rPr lang="en-US" dirty="0" smtClean="0"/>
              <a:t>B. planting trees to replace those that are cut down by logging</a:t>
            </a:r>
          </a:p>
          <a:p>
            <a:r>
              <a:rPr lang="en-US" dirty="0" smtClean="0"/>
              <a:t>C. tiling soil to improve soil fertility and increase crop production</a:t>
            </a:r>
          </a:p>
          <a:p>
            <a:r>
              <a:rPr lang="en-US" dirty="0" smtClean="0"/>
              <a:t>D. using natural gas for fuel instead of burring petroleum</a:t>
            </a:r>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4">
                                            <p:txEl>
                                              <p:pRg st="5" end="5"/>
                                            </p:txEl>
                                          </p:spTgt>
                                        </p:tgtEl>
                                        <p:attrNameLst>
                                          <p:attrName>style.color</p:attrName>
                                        </p:attrNameLst>
                                      </p:cBhvr>
                                      <p:to>
                                        <p:clrVal>
                                          <a:schemeClr val="accent2"/>
                                        </p:clrVal>
                                      </p:to>
                                    </p:set>
                                    <p:set>
                                      <p:cBhvr>
                                        <p:cTn id="7" dur="500" fill="hold"/>
                                        <p:tgtEl>
                                          <p:spTgt spid="4">
                                            <p:txEl>
                                              <p:pRg st="5" end="5"/>
                                            </p:txEl>
                                          </p:spTgt>
                                        </p:tgtEl>
                                        <p:attrNameLst>
                                          <p:attrName>fillcolor</p:attrName>
                                        </p:attrNameLst>
                                      </p:cBhvr>
                                      <p:to>
                                        <p:clrVal>
                                          <a:schemeClr val="accent2"/>
                                        </p:clrVal>
                                      </p:to>
                                    </p:set>
                                    <p:set>
                                      <p:cBhvr>
                                        <p:cTn id="8" dur="500" fill="hold"/>
                                        <p:tgtEl>
                                          <p:spTgt spid="4">
                                            <p:txEl>
                                              <p:pRg st="5" end="5"/>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4000"/>
                                  </p:iterate>
                                  <p:childTnLst>
                                    <p:set>
                                      <p:cBhvr override="childStyle">
                                        <p:cTn id="12" dur="500" fill="hold"/>
                                        <p:tgtEl>
                                          <p:spTgt spid="5">
                                            <p:txEl>
                                              <p:pRg st="3" end="3"/>
                                            </p:txEl>
                                          </p:spTgt>
                                        </p:tgtEl>
                                        <p:attrNameLst>
                                          <p:attrName>style.color</p:attrName>
                                        </p:attrNameLst>
                                      </p:cBhvr>
                                      <p:to>
                                        <p:clrVal>
                                          <a:schemeClr val="accent2"/>
                                        </p:clrVal>
                                      </p:to>
                                    </p:set>
                                    <p:set>
                                      <p:cBhvr>
                                        <p:cTn id="13" dur="500" fill="hold"/>
                                        <p:tgtEl>
                                          <p:spTgt spid="5">
                                            <p:txEl>
                                              <p:pRg st="3" end="3"/>
                                            </p:txEl>
                                          </p:spTgt>
                                        </p:tgtEl>
                                        <p:attrNameLst>
                                          <p:attrName>fillcolor</p:attrName>
                                        </p:attrNameLst>
                                      </p:cBhvr>
                                      <p:to>
                                        <p:clrVal>
                                          <a:schemeClr val="accent2"/>
                                        </p:clrVal>
                                      </p:to>
                                    </p:set>
                                    <p:set>
                                      <p:cBhvr>
                                        <p:cTn id="14" dur="500" fill="hold"/>
                                        <p:tgtEl>
                                          <p:spTgt spid="5">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resources wisely </a:t>
            </a:r>
            <a:br>
              <a:rPr lang="en-US" dirty="0" smtClean="0"/>
            </a:br>
            <a:r>
              <a:rPr lang="en-US" dirty="0" smtClean="0"/>
              <a:t>Soil resources</a:t>
            </a:r>
            <a:endParaRPr lang="en-US" dirty="0"/>
          </a:p>
        </p:txBody>
      </p:sp>
      <p:sp>
        <p:nvSpPr>
          <p:cNvPr id="3" name="Content Placeholder 2"/>
          <p:cNvSpPr>
            <a:spLocks noGrp="1"/>
          </p:cNvSpPr>
          <p:nvPr>
            <p:ph idx="1"/>
          </p:nvPr>
        </p:nvSpPr>
        <p:spPr/>
        <p:txBody>
          <a:bodyPr>
            <a:normAutofit/>
          </a:bodyPr>
          <a:lstStyle/>
          <a:p>
            <a:r>
              <a:rPr lang="en-US" dirty="0" smtClean="0"/>
              <a:t>Why is soil important and how do we protect it?</a:t>
            </a:r>
          </a:p>
          <a:p>
            <a:r>
              <a:rPr lang="en-US" sz="1800" dirty="0" smtClean="0">
                <a:solidFill>
                  <a:srgbClr val="C00000"/>
                </a:solidFill>
              </a:rPr>
              <a:t>Healthy soil supports both agriculture and forestry</a:t>
            </a:r>
          </a:p>
          <a:p>
            <a:r>
              <a:rPr lang="en-US" sz="1800" dirty="0" smtClean="0">
                <a:solidFill>
                  <a:srgbClr val="C00000"/>
                </a:solidFill>
              </a:rPr>
              <a:t>It is possible to minimize soil erosion through careful management of both agriculture and forestry</a:t>
            </a:r>
          </a:p>
          <a:p>
            <a:endParaRPr lang="en-US" dirty="0" smtClean="0">
              <a:solidFill>
                <a:srgbClr val="C00000"/>
              </a:solidFill>
            </a:endParaRPr>
          </a:p>
          <a:p>
            <a:pPr marL="525780" indent="-457200"/>
            <a:r>
              <a:rPr lang="en-US" dirty="0" smtClean="0"/>
              <a:t>Soil is a renewable resource, but it must be managed properly</a:t>
            </a:r>
          </a:p>
          <a:p>
            <a:pPr marL="525780" indent="-457200"/>
            <a:r>
              <a:rPr lang="en-US" sz="1800" b="1" u="sng" dirty="0" smtClean="0">
                <a:solidFill>
                  <a:srgbClr val="C00000"/>
                </a:solidFill>
              </a:rPr>
              <a:t>Soil erosion </a:t>
            </a:r>
            <a:r>
              <a:rPr lang="en-US" sz="1800" dirty="0" smtClean="0">
                <a:solidFill>
                  <a:srgbClr val="C00000"/>
                </a:solidFill>
              </a:rPr>
              <a:t>is the wearing away of surface soil by water and wind</a:t>
            </a:r>
          </a:p>
          <a:p>
            <a:pPr marL="525780" indent="-457200"/>
            <a:r>
              <a:rPr lang="en-US" sz="1800" dirty="0" smtClean="0">
                <a:solidFill>
                  <a:srgbClr val="C00000"/>
                </a:solidFill>
              </a:rPr>
              <a:t>In dry climates, farming and overgrazing change farmland into deserts, a process called </a:t>
            </a:r>
            <a:r>
              <a:rPr lang="en-US" sz="1800" b="1" u="sng" dirty="0" smtClean="0">
                <a:solidFill>
                  <a:srgbClr val="C00000"/>
                </a:solidFill>
              </a:rPr>
              <a:t>desertification</a:t>
            </a:r>
          </a:p>
          <a:p>
            <a:pPr marL="525780" indent="-457200"/>
            <a:r>
              <a:rPr lang="en-US" sz="1800" b="1" u="sng" dirty="0" smtClean="0">
                <a:solidFill>
                  <a:srgbClr val="C00000"/>
                </a:solidFill>
              </a:rPr>
              <a:t>Deforestation </a:t>
            </a:r>
            <a:r>
              <a:rPr lang="en-US" sz="1800" dirty="0" smtClean="0">
                <a:solidFill>
                  <a:srgbClr val="C00000"/>
                </a:solidFill>
              </a:rPr>
              <a:t>is the loss of forests.  </a:t>
            </a:r>
          </a:p>
          <a:p>
            <a:endParaRPr lang="en-US" dirty="0" smtClean="0">
              <a:solidFill>
                <a:srgbClr val="C00000"/>
              </a:solidFill>
            </a:endParaRPr>
          </a:p>
          <a:p>
            <a:endParaRPr lang="en-US" sz="1800" dirty="0">
              <a:solidFill>
                <a:srgbClr val="C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smtClean="0"/>
              <a:t>What factors put a region at risk for desertification?</a:t>
            </a:r>
          </a:p>
          <a:p>
            <a:r>
              <a:rPr lang="en-US" dirty="0" smtClean="0">
                <a:solidFill>
                  <a:srgbClr val="C00000"/>
                </a:solidFill>
              </a:rPr>
              <a:t>A dry climate combined with farming, overgrazing, seasonal drought, or climate change. </a:t>
            </a:r>
          </a:p>
          <a:p>
            <a:endParaRPr lang="en-US" dirty="0" smtClean="0">
              <a:solidFill>
                <a:srgbClr val="C00000"/>
              </a:solidFill>
            </a:endParaRPr>
          </a:p>
          <a:p>
            <a:pPr>
              <a:buNone/>
            </a:pPr>
            <a:endParaRPr lang="en-US" dirty="0" smtClean="0">
              <a:solidFill>
                <a:srgbClr val="C00000"/>
              </a:solidFill>
            </a:endParaRPr>
          </a:p>
          <a:p>
            <a:r>
              <a:rPr lang="en-US" dirty="0" smtClean="0"/>
              <a:t>Why isn’t the eastern United States at risk for desertification?</a:t>
            </a:r>
          </a:p>
          <a:p>
            <a:r>
              <a:rPr lang="en-US" dirty="0" smtClean="0">
                <a:solidFill>
                  <a:srgbClr val="C00000"/>
                </a:solidFill>
              </a:rPr>
              <a:t>That region of the United States doesn’t have a dry climate</a:t>
            </a:r>
            <a:endParaRPr lang="en-US" dirty="0">
              <a:solidFill>
                <a:srgbClr val="C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Populations Grow</a:t>
            </a:r>
            <a:endParaRPr lang="en-US" dirty="0"/>
          </a:p>
        </p:txBody>
      </p:sp>
      <p:sp>
        <p:nvSpPr>
          <p:cNvPr id="3" name="Content Placeholder 2"/>
          <p:cNvSpPr>
            <a:spLocks noGrp="1"/>
          </p:cNvSpPr>
          <p:nvPr>
            <p:ph idx="1"/>
          </p:nvPr>
        </p:nvSpPr>
        <p:spPr/>
        <p:txBody>
          <a:bodyPr/>
          <a:lstStyle/>
          <a:p>
            <a:r>
              <a:rPr lang="en-US" dirty="0" smtClean="0"/>
              <a:t>How do ecologists study populations?</a:t>
            </a:r>
          </a:p>
          <a:p>
            <a:pPr>
              <a:buNone/>
            </a:pPr>
            <a:endParaRPr lang="en-US" dirty="0" smtClean="0"/>
          </a:p>
          <a:p>
            <a:pPr>
              <a:buFont typeface="Wingdings" pitchFamily="2" charset="2"/>
              <a:buChar char="Ø"/>
            </a:pPr>
            <a:r>
              <a:rPr lang="en-US" sz="1800" dirty="0" smtClean="0">
                <a:solidFill>
                  <a:srgbClr val="C00000"/>
                </a:solidFill>
              </a:rPr>
              <a:t> </a:t>
            </a:r>
            <a:r>
              <a:rPr lang="en-US" sz="1800" u="sng" dirty="0" smtClean="0">
                <a:solidFill>
                  <a:srgbClr val="C00000"/>
                </a:solidFill>
              </a:rPr>
              <a:t>geographic range </a:t>
            </a:r>
            <a:r>
              <a:rPr lang="en-US" sz="1800" dirty="0" smtClean="0">
                <a:solidFill>
                  <a:srgbClr val="C00000"/>
                </a:solidFill>
              </a:rPr>
              <a:t>- </a:t>
            </a:r>
            <a:r>
              <a:rPr lang="en-US" sz="1800" dirty="0" smtClean="0">
                <a:solidFill>
                  <a:srgbClr val="C00000"/>
                </a:solidFill>
              </a:rPr>
              <a:t>is the area in which a population lives</a:t>
            </a:r>
            <a:endParaRPr lang="en-US" sz="1800" dirty="0" smtClean="0">
              <a:solidFill>
                <a:srgbClr val="C00000"/>
              </a:solidFill>
            </a:endParaRPr>
          </a:p>
          <a:p>
            <a:pPr>
              <a:buFont typeface="Wingdings" pitchFamily="2" charset="2"/>
              <a:buChar char="Ø"/>
            </a:pPr>
            <a:r>
              <a:rPr lang="en-US" sz="1800" u="sng" dirty="0" smtClean="0">
                <a:solidFill>
                  <a:srgbClr val="C00000"/>
                </a:solidFill>
              </a:rPr>
              <a:t>density and distribution</a:t>
            </a:r>
            <a:r>
              <a:rPr lang="en-US" sz="1800" dirty="0" smtClean="0">
                <a:solidFill>
                  <a:srgbClr val="C00000"/>
                </a:solidFill>
              </a:rPr>
              <a:t>- Population </a:t>
            </a:r>
            <a:r>
              <a:rPr lang="en-US" sz="1800" dirty="0" smtClean="0">
                <a:solidFill>
                  <a:srgbClr val="C00000"/>
                </a:solidFill>
              </a:rPr>
              <a:t>density is the number of individuals per unit area</a:t>
            </a:r>
            <a:endParaRPr lang="en-US" sz="1800" dirty="0" smtClean="0">
              <a:solidFill>
                <a:srgbClr val="C00000"/>
              </a:solidFill>
            </a:endParaRPr>
          </a:p>
          <a:p>
            <a:pPr>
              <a:buFont typeface="Wingdings" pitchFamily="2" charset="2"/>
              <a:buChar char="Ø"/>
            </a:pPr>
            <a:r>
              <a:rPr lang="en-US" sz="1800" dirty="0" smtClean="0">
                <a:solidFill>
                  <a:srgbClr val="C00000"/>
                </a:solidFill>
              </a:rPr>
              <a:t> </a:t>
            </a:r>
            <a:r>
              <a:rPr lang="en-US" sz="1800" u="sng" dirty="0" smtClean="0">
                <a:solidFill>
                  <a:srgbClr val="C00000"/>
                </a:solidFill>
              </a:rPr>
              <a:t>growth rate</a:t>
            </a:r>
            <a:r>
              <a:rPr lang="en-US" sz="1800" dirty="0" smtClean="0">
                <a:solidFill>
                  <a:srgbClr val="C00000"/>
                </a:solidFill>
              </a:rPr>
              <a:t>- </a:t>
            </a:r>
            <a:r>
              <a:rPr lang="en-US" sz="1800" dirty="0" smtClean="0">
                <a:solidFill>
                  <a:srgbClr val="C00000"/>
                </a:solidFill>
              </a:rPr>
              <a:t>how quickly a population increases or decreases in </a:t>
            </a:r>
            <a:r>
              <a:rPr lang="en-US" sz="1800" dirty="0" smtClean="0">
                <a:solidFill>
                  <a:srgbClr val="C00000"/>
                </a:solidFill>
              </a:rPr>
              <a:t>size</a:t>
            </a:r>
          </a:p>
          <a:p>
            <a:pPr>
              <a:buFont typeface="Wingdings" pitchFamily="2" charset="2"/>
              <a:buChar char="Ø"/>
            </a:pPr>
            <a:r>
              <a:rPr lang="en-US" sz="1800" u="sng" dirty="0" smtClean="0">
                <a:solidFill>
                  <a:srgbClr val="C00000"/>
                </a:solidFill>
              </a:rPr>
              <a:t>age structure</a:t>
            </a:r>
            <a:r>
              <a:rPr lang="en-US" sz="1800" dirty="0" smtClean="0">
                <a:solidFill>
                  <a:srgbClr val="C00000"/>
                </a:solidFill>
              </a:rPr>
              <a:t>- the number of males and females of each age a population contains</a:t>
            </a:r>
          </a:p>
          <a:p>
            <a:pPr>
              <a:buFont typeface="Wingdings" pitchFamily="2" charset="2"/>
              <a:buChar char="Ø"/>
            </a:pPr>
            <a:endParaRPr lang="en-US" sz="1800" dirty="0" smtClean="0">
              <a:solidFill>
                <a:srgbClr val="C00000"/>
              </a:solidFill>
            </a:endParaRPr>
          </a:p>
          <a:p>
            <a:pPr>
              <a:buFont typeface="Wingdings" pitchFamily="2" charset="2"/>
              <a:buChar char="Ø"/>
            </a:pPr>
            <a:endParaRPr lang="en-US" sz="1800" dirty="0" smtClean="0">
              <a:solidFill>
                <a:srgbClr val="C00000"/>
              </a:solidFill>
            </a:endParaRPr>
          </a:p>
          <a:p>
            <a:pPr>
              <a:buFont typeface="Wingdings" pitchFamily="2" charset="2"/>
              <a:buChar char="Ø"/>
            </a:pPr>
            <a:endParaRPr lang="en-US" sz="1800" dirty="0" smtClean="0">
              <a:solidFill>
                <a:srgbClr val="C00000"/>
              </a:solidFill>
            </a:endParaRPr>
          </a:p>
          <a:p>
            <a:endParaRPr lang="en-US" dirty="0">
              <a:solidFill>
                <a:srgbClr val="C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resources wisely</a:t>
            </a:r>
            <a:br>
              <a:rPr lang="en-US" dirty="0" smtClean="0"/>
            </a:br>
            <a:r>
              <a:rPr lang="en-US" dirty="0" smtClean="0"/>
              <a:t>freshwater resource</a:t>
            </a:r>
            <a:endParaRPr lang="en-US" dirty="0"/>
          </a:p>
        </p:txBody>
      </p:sp>
      <p:sp>
        <p:nvSpPr>
          <p:cNvPr id="3" name="Content Placeholder 2"/>
          <p:cNvSpPr>
            <a:spLocks noGrp="1"/>
          </p:cNvSpPr>
          <p:nvPr>
            <p:ph idx="1"/>
          </p:nvPr>
        </p:nvSpPr>
        <p:spPr/>
        <p:txBody>
          <a:bodyPr/>
          <a:lstStyle/>
          <a:p>
            <a:r>
              <a:rPr lang="en-US" dirty="0" smtClean="0"/>
              <a:t>What are the primary sources of water pollution?</a:t>
            </a:r>
          </a:p>
          <a:p>
            <a:r>
              <a:rPr lang="en-US" sz="1800" dirty="0" smtClean="0">
                <a:solidFill>
                  <a:srgbClr val="C00000"/>
                </a:solidFill>
              </a:rPr>
              <a:t>Industrial and agricultural chemicals</a:t>
            </a:r>
          </a:p>
          <a:p>
            <a:r>
              <a:rPr lang="en-US" sz="1800" dirty="0" smtClean="0">
                <a:solidFill>
                  <a:srgbClr val="C00000"/>
                </a:solidFill>
              </a:rPr>
              <a:t>Residential sewage </a:t>
            </a:r>
          </a:p>
          <a:p>
            <a:r>
              <a:rPr lang="en-US" sz="1800" dirty="0" smtClean="0">
                <a:solidFill>
                  <a:srgbClr val="C00000"/>
                </a:solidFill>
              </a:rPr>
              <a:t>Nonpoint resources</a:t>
            </a:r>
          </a:p>
          <a:p>
            <a:pPr marL="525780" indent="-457200">
              <a:buNone/>
            </a:pPr>
            <a:endParaRPr lang="en-US" sz="1800" dirty="0" smtClean="0"/>
          </a:p>
          <a:p>
            <a:pPr marL="525780" indent="-457200"/>
            <a:r>
              <a:rPr lang="en-US" dirty="0" smtClean="0"/>
              <a:t>The </a:t>
            </a:r>
            <a:r>
              <a:rPr lang="en-US" dirty="0" smtClean="0"/>
              <a:t>amount of fresh water is limited, and some sources cannot be replaced</a:t>
            </a:r>
          </a:p>
          <a:p>
            <a:pPr marL="525780" indent="-457200"/>
            <a:r>
              <a:rPr lang="en-US" sz="1800" dirty="0" smtClean="0">
                <a:solidFill>
                  <a:srgbClr val="C00000"/>
                </a:solidFill>
              </a:rPr>
              <a:t>A </a:t>
            </a:r>
            <a:r>
              <a:rPr lang="en-US" sz="1800" b="1" u="sng" dirty="0" smtClean="0">
                <a:solidFill>
                  <a:srgbClr val="C00000"/>
                </a:solidFill>
              </a:rPr>
              <a:t>pollutant</a:t>
            </a:r>
            <a:r>
              <a:rPr lang="en-US" sz="1800" dirty="0" smtClean="0">
                <a:solidFill>
                  <a:srgbClr val="C00000"/>
                </a:solidFill>
              </a:rPr>
              <a:t> is a harmful material that can enter the biosphere.  </a:t>
            </a:r>
          </a:p>
          <a:p>
            <a:r>
              <a:rPr lang="en-US" sz="1800" dirty="0" smtClean="0">
                <a:solidFill>
                  <a:srgbClr val="C00000"/>
                </a:solidFill>
              </a:rPr>
              <a:t>Many chemical pollutants become concentrated in organisms at higher </a:t>
            </a:r>
            <a:r>
              <a:rPr lang="en-US" sz="1800" dirty="0" err="1" smtClean="0">
                <a:solidFill>
                  <a:srgbClr val="C00000"/>
                </a:solidFill>
              </a:rPr>
              <a:t>trophic</a:t>
            </a:r>
            <a:r>
              <a:rPr lang="en-US" sz="1800" dirty="0" smtClean="0">
                <a:solidFill>
                  <a:srgbClr val="C00000"/>
                </a:solidFill>
              </a:rPr>
              <a:t> levels of the food chain through </a:t>
            </a:r>
            <a:r>
              <a:rPr lang="en-US" sz="1800" b="1" u="sng" dirty="0" smtClean="0">
                <a:solidFill>
                  <a:srgbClr val="C00000"/>
                </a:solidFill>
              </a:rPr>
              <a:t>biological magnification</a:t>
            </a:r>
          </a:p>
          <a:p>
            <a:endParaRPr lang="en-US" sz="1800" dirty="0">
              <a:solidFill>
                <a:srgbClr val="C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4" name="Content Placeholder 3"/>
          <p:cNvSpPr>
            <a:spLocks noGrp="1"/>
          </p:cNvSpPr>
          <p:nvPr>
            <p:ph sz="half" idx="1"/>
          </p:nvPr>
        </p:nvSpPr>
        <p:spPr>
          <a:xfrm>
            <a:off x="426128" y="1719070"/>
            <a:ext cx="4038600" cy="4910329"/>
          </a:xfrm>
        </p:spPr>
        <p:txBody>
          <a:bodyPr>
            <a:normAutofit fontScale="55000" lnSpcReduction="20000"/>
          </a:bodyPr>
          <a:lstStyle/>
          <a:p>
            <a:endParaRPr lang="en-US" dirty="0" smtClean="0"/>
          </a:p>
          <a:p>
            <a:r>
              <a:rPr lang="en-US" dirty="0" smtClean="0"/>
              <a:t> When fertilizers run off farmland into streams and ponds, the nitrogen content of the water increases. This can lead to rapid growth of algae in a process called </a:t>
            </a:r>
            <a:r>
              <a:rPr lang="en-US" dirty="0" err="1" smtClean="0"/>
              <a:t>eutrophication</a:t>
            </a:r>
            <a:r>
              <a:rPr lang="en-US" dirty="0" smtClean="0"/>
              <a:t>. How can this process affect other organisms in the water? </a:t>
            </a:r>
            <a:endParaRPr lang="en-US" dirty="0" smtClean="0"/>
          </a:p>
          <a:p>
            <a:pPr>
              <a:buNone/>
            </a:pPr>
            <a:endParaRPr lang="en-US" dirty="0" smtClean="0"/>
          </a:p>
          <a:p>
            <a:r>
              <a:rPr lang="en-US" dirty="0" smtClean="0"/>
              <a:t>A. Oxygen is used up as algae is decomposed, reducing the amount available to other organisms. </a:t>
            </a:r>
          </a:p>
          <a:p>
            <a:r>
              <a:rPr lang="en-US" dirty="0" smtClean="0"/>
              <a:t>B. The water becomes better able to support aerobic organisms. </a:t>
            </a:r>
          </a:p>
          <a:p>
            <a:r>
              <a:rPr lang="en-US" dirty="0" smtClean="0"/>
              <a:t>C. The algae provide food for fishes and other organisms, leading to decreased algae populations. </a:t>
            </a:r>
          </a:p>
          <a:p>
            <a:r>
              <a:rPr lang="en-US" dirty="0" smtClean="0"/>
              <a:t>D. The extra nitrogen provides additional food for the other organisms, increasing their population. </a:t>
            </a:r>
            <a:endParaRPr lang="en-US" dirty="0"/>
          </a:p>
        </p:txBody>
      </p:sp>
      <p:sp>
        <p:nvSpPr>
          <p:cNvPr id="5" name="Content Placeholder 4"/>
          <p:cNvSpPr>
            <a:spLocks noGrp="1"/>
          </p:cNvSpPr>
          <p:nvPr>
            <p:ph sz="half" idx="2"/>
          </p:nvPr>
        </p:nvSpPr>
        <p:spPr/>
        <p:txBody>
          <a:bodyPr>
            <a:normAutofit fontScale="55000" lnSpcReduction="20000"/>
          </a:bodyPr>
          <a:lstStyle/>
          <a:p>
            <a:endParaRPr lang="en-US" dirty="0" smtClean="0"/>
          </a:p>
          <a:p>
            <a:r>
              <a:rPr lang="en-US" dirty="0" smtClean="0"/>
              <a:t> A community is concerned about the water quality of a nearby lake. Increased sedimentation in the lake is endangering the native habitat. The increased sedimentation is most likely caused by which of the following? </a:t>
            </a:r>
            <a:endParaRPr lang="en-US" dirty="0" smtClean="0"/>
          </a:p>
          <a:p>
            <a:endParaRPr lang="en-US" dirty="0" smtClean="0"/>
          </a:p>
          <a:p>
            <a:endParaRPr lang="en-US" dirty="0" smtClean="0"/>
          </a:p>
          <a:p>
            <a:r>
              <a:rPr lang="en-US" dirty="0" smtClean="0"/>
              <a:t>A. trees planted along the shore of the lake </a:t>
            </a:r>
          </a:p>
          <a:p>
            <a:r>
              <a:rPr lang="en-US" dirty="0" smtClean="0"/>
              <a:t>B. construction of homes along the lake </a:t>
            </a:r>
          </a:p>
          <a:p>
            <a:r>
              <a:rPr lang="en-US" dirty="0" smtClean="0"/>
              <a:t>C. the amount of sunlight on the lake </a:t>
            </a:r>
          </a:p>
          <a:p>
            <a:r>
              <a:rPr lang="en-US" dirty="0" smtClean="0"/>
              <a:t>D. the amount of fish in the lake </a:t>
            </a:r>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4">
                                            <p:txEl>
                                              <p:pRg st="3" end="3"/>
                                            </p:txEl>
                                          </p:spTgt>
                                        </p:tgtEl>
                                        <p:attrNameLst>
                                          <p:attrName>style.color</p:attrName>
                                        </p:attrNameLst>
                                      </p:cBhvr>
                                      <p:to>
                                        <p:clrVal>
                                          <a:schemeClr val="accent2"/>
                                        </p:clrVal>
                                      </p:to>
                                    </p:set>
                                    <p:set>
                                      <p:cBhvr>
                                        <p:cTn id="7" dur="500" fill="hold"/>
                                        <p:tgtEl>
                                          <p:spTgt spid="4">
                                            <p:txEl>
                                              <p:pRg st="3" end="3"/>
                                            </p:txEl>
                                          </p:spTgt>
                                        </p:tgtEl>
                                        <p:attrNameLst>
                                          <p:attrName>fillcolor</p:attrName>
                                        </p:attrNameLst>
                                      </p:cBhvr>
                                      <p:to>
                                        <p:clrVal>
                                          <a:schemeClr val="accent2"/>
                                        </p:clrVal>
                                      </p:to>
                                    </p:set>
                                    <p:set>
                                      <p:cBhvr>
                                        <p:cTn id="8" dur="500" fill="hold"/>
                                        <p:tgtEl>
                                          <p:spTgt spid="4">
                                            <p:txEl>
                                              <p:pRg st="3" end="3"/>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4000"/>
                                  </p:iterate>
                                  <p:childTnLst>
                                    <p:set>
                                      <p:cBhvr override="childStyle">
                                        <p:cTn id="12" dur="500" fill="hold"/>
                                        <p:tgtEl>
                                          <p:spTgt spid="5">
                                            <p:txEl>
                                              <p:pRg st="5" end="5"/>
                                            </p:txEl>
                                          </p:spTgt>
                                        </p:tgtEl>
                                        <p:attrNameLst>
                                          <p:attrName>style.color</p:attrName>
                                        </p:attrNameLst>
                                      </p:cBhvr>
                                      <p:to>
                                        <p:clrVal>
                                          <a:schemeClr val="accent2"/>
                                        </p:clrVal>
                                      </p:to>
                                    </p:set>
                                    <p:set>
                                      <p:cBhvr>
                                        <p:cTn id="13" dur="500" fill="hold"/>
                                        <p:tgtEl>
                                          <p:spTgt spid="5">
                                            <p:txEl>
                                              <p:pRg st="5" end="5"/>
                                            </p:txEl>
                                          </p:spTgt>
                                        </p:tgtEl>
                                        <p:attrNameLst>
                                          <p:attrName>fillcolor</p:attrName>
                                        </p:attrNameLst>
                                      </p:cBhvr>
                                      <p:to>
                                        <p:clrVal>
                                          <a:schemeClr val="accent2"/>
                                        </p:clrVal>
                                      </p:to>
                                    </p:set>
                                    <p:set>
                                      <p:cBhvr>
                                        <p:cTn id="14" dur="500" fill="hold"/>
                                        <p:tgtEl>
                                          <p:spTgt spid="5">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5" name="Content Placeholder 4"/>
          <p:cNvSpPr>
            <a:spLocks noGrp="1"/>
          </p:cNvSpPr>
          <p:nvPr>
            <p:ph idx="1"/>
          </p:nvPr>
        </p:nvSpPr>
        <p:spPr/>
        <p:txBody>
          <a:bodyPr/>
          <a:lstStyle/>
          <a:p>
            <a:r>
              <a:rPr lang="en-US" dirty="0" smtClean="0"/>
              <a:t>What human activities produce the nitrogen and sulfur compounds that result in acid rain?</a:t>
            </a:r>
          </a:p>
          <a:p>
            <a:r>
              <a:rPr lang="en-US" dirty="0" smtClean="0">
                <a:solidFill>
                  <a:srgbClr val="C00000"/>
                </a:solidFill>
              </a:rPr>
              <a:t>The burning of fossil fuels</a:t>
            </a:r>
            <a:endParaRPr lang="en-US" dirty="0" smtClean="0">
              <a:solidFill>
                <a:srgbClr val="C00000"/>
              </a:solidFill>
            </a:endParaRPr>
          </a:p>
          <a:p>
            <a:endParaRPr lang="en-US" dirty="0" smtClean="0"/>
          </a:p>
          <a:p>
            <a:r>
              <a:rPr lang="en-US" dirty="0" smtClean="0"/>
              <a:t>What do most Americans use in their homes that ultimately is derived from the burning of fossil fuels?</a:t>
            </a:r>
          </a:p>
          <a:p>
            <a:r>
              <a:rPr lang="en-US" dirty="0" smtClean="0">
                <a:solidFill>
                  <a:srgbClr val="C00000"/>
                </a:solidFill>
              </a:rPr>
              <a:t>They use electricity, which is often produced in coal-fired or oil-fired power plants.  Home heating is also usually generated by either oil or natural gas. </a:t>
            </a:r>
            <a:endParaRPr lang="en-US" dirty="0">
              <a:solidFill>
                <a:srgbClr val="C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Using resources wisely</a:t>
            </a:r>
            <a:br>
              <a:rPr lang="en-US" dirty="0" smtClean="0"/>
            </a:br>
            <a:r>
              <a:rPr lang="en-US" dirty="0" smtClean="0"/>
              <a:t>atmospheric resources</a:t>
            </a:r>
            <a:endParaRPr lang="en-US" dirty="0"/>
          </a:p>
        </p:txBody>
      </p:sp>
      <p:sp>
        <p:nvSpPr>
          <p:cNvPr id="6" name="Content Placeholder 5"/>
          <p:cNvSpPr>
            <a:spLocks noGrp="1"/>
          </p:cNvSpPr>
          <p:nvPr>
            <p:ph sz="half" idx="1"/>
          </p:nvPr>
        </p:nvSpPr>
        <p:spPr>
          <a:xfrm>
            <a:off x="457200" y="1600200"/>
            <a:ext cx="4038600" cy="4407408"/>
          </a:xfrm>
        </p:spPr>
        <p:txBody>
          <a:bodyPr>
            <a:noAutofit/>
          </a:bodyPr>
          <a:lstStyle/>
          <a:p>
            <a:r>
              <a:rPr lang="en-US" sz="2000" dirty="0" smtClean="0"/>
              <a:t>What are the major forms of air pollution?</a:t>
            </a:r>
            <a:endParaRPr lang="en-US" sz="2000" dirty="0" smtClean="0">
              <a:solidFill>
                <a:srgbClr val="C00000"/>
              </a:solidFill>
            </a:endParaRPr>
          </a:p>
          <a:p>
            <a:r>
              <a:rPr lang="en-US" sz="2000" b="1" u="sng" dirty="0" smtClean="0">
                <a:solidFill>
                  <a:srgbClr val="C00000"/>
                </a:solidFill>
              </a:rPr>
              <a:t>smog</a:t>
            </a:r>
            <a:r>
              <a:rPr lang="en-US" sz="2000" b="1" u="sng" dirty="0" smtClean="0">
                <a:solidFill>
                  <a:srgbClr val="C00000"/>
                </a:solidFill>
              </a:rPr>
              <a:t> </a:t>
            </a:r>
            <a:r>
              <a:rPr lang="en-US" sz="2000" dirty="0" smtClean="0">
                <a:solidFill>
                  <a:srgbClr val="C00000"/>
                </a:solidFill>
              </a:rPr>
              <a:t>is a mixture of chemicals formed from emissions from cars and industry</a:t>
            </a:r>
            <a:endParaRPr lang="en-US" sz="2000" dirty="0" smtClean="0">
              <a:solidFill>
                <a:srgbClr val="C00000"/>
              </a:solidFill>
            </a:endParaRPr>
          </a:p>
          <a:p>
            <a:r>
              <a:rPr lang="en-US" sz="2000" b="1" u="sng" dirty="0" smtClean="0">
                <a:solidFill>
                  <a:srgbClr val="C00000"/>
                </a:solidFill>
              </a:rPr>
              <a:t>Acid rain- </a:t>
            </a:r>
            <a:r>
              <a:rPr lang="en-US" sz="2000" dirty="0" smtClean="0">
                <a:solidFill>
                  <a:srgbClr val="C00000"/>
                </a:solidFill>
              </a:rPr>
              <a:t>Burning of fossil fuels releases compounds that join with water in air</a:t>
            </a:r>
            <a:endParaRPr lang="en-US" sz="2000" dirty="0" smtClean="0">
              <a:solidFill>
                <a:srgbClr val="C00000"/>
              </a:solidFill>
            </a:endParaRPr>
          </a:p>
          <a:p>
            <a:r>
              <a:rPr lang="en-US" sz="2000" b="1" u="sng" dirty="0" smtClean="0">
                <a:solidFill>
                  <a:srgbClr val="C00000"/>
                </a:solidFill>
              </a:rPr>
              <a:t>Greenhouse gases </a:t>
            </a:r>
            <a:r>
              <a:rPr lang="en-US" sz="2000" dirty="0" smtClean="0">
                <a:solidFill>
                  <a:srgbClr val="C00000"/>
                </a:solidFill>
              </a:rPr>
              <a:t>such as carbon dioxide and methane, can cause global warming</a:t>
            </a:r>
            <a:endParaRPr lang="en-US" sz="2000" dirty="0" smtClean="0">
              <a:solidFill>
                <a:srgbClr val="C00000"/>
              </a:solidFill>
            </a:endParaRPr>
          </a:p>
          <a:p>
            <a:r>
              <a:rPr lang="en-US" sz="2000" b="1" u="sng" dirty="0" smtClean="0">
                <a:solidFill>
                  <a:srgbClr val="C00000"/>
                </a:solidFill>
              </a:rPr>
              <a:t>particulates</a:t>
            </a:r>
            <a:r>
              <a:rPr lang="en-US" sz="2000" dirty="0" smtClean="0">
                <a:solidFill>
                  <a:srgbClr val="C00000"/>
                </a:solidFill>
              </a:rPr>
              <a:t> are microscopic particles that cause health problems.</a:t>
            </a:r>
            <a:endParaRPr lang="en-US" sz="2000" dirty="0" smtClean="0">
              <a:solidFill>
                <a:srgbClr val="C00000"/>
              </a:solidFill>
            </a:endParaRPr>
          </a:p>
        </p:txBody>
      </p:sp>
      <p:sp>
        <p:nvSpPr>
          <p:cNvPr id="7" name="Content Placeholder 6"/>
          <p:cNvSpPr>
            <a:spLocks noGrp="1"/>
          </p:cNvSpPr>
          <p:nvPr>
            <p:ph sz="half" idx="2"/>
          </p:nvPr>
        </p:nvSpPr>
        <p:spPr/>
        <p:txBody>
          <a:bodyPr>
            <a:normAutofit fontScale="62500" lnSpcReduction="20000"/>
          </a:bodyPr>
          <a:lstStyle/>
          <a:p>
            <a:r>
              <a:rPr lang="en-US" dirty="0" smtClean="0"/>
              <a:t>Carbon Dioxide is important in our atmosphere because it is required for photosynthesis and traps some heat, keeping the Earth warm.  However, human produced carbon dioxide is a problem because it </a:t>
            </a:r>
          </a:p>
          <a:p>
            <a:endParaRPr lang="en-US" dirty="0" smtClean="0"/>
          </a:p>
          <a:p>
            <a:r>
              <a:rPr lang="en-US" dirty="0" smtClean="0"/>
              <a:t>A. leads to higher global temperatures</a:t>
            </a:r>
          </a:p>
          <a:p>
            <a:r>
              <a:rPr lang="en-US" dirty="0" smtClean="0"/>
              <a:t>B. disrupts the natural cycling of other greenhouse gases</a:t>
            </a:r>
          </a:p>
          <a:p>
            <a:r>
              <a:rPr lang="en-US" dirty="0" smtClean="0"/>
              <a:t>C. add too much carbon dioxide to the oceans</a:t>
            </a:r>
          </a:p>
          <a:p>
            <a:r>
              <a:rPr lang="en-US" dirty="0" smtClean="0"/>
              <a:t>Causes uncontrolled photosynthesis</a:t>
            </a:r>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mph" presetSubtype="0" fill="hold" nodeType="clickEffect">
                                  <p:stCondLst>
                                    <p:cond delay="0"/>
                                  </p:stCondLst>
                                  <p:iterate type="lt">
                                    <p:tmPct val="4000"/>
                                  </p:iterate>
                                  <p:childTnLst>
                                    <p:set>
                                      <p:cBhvr override="childStyle">
                                        <p:cTn id="36" dur="500" fill="hold"/>
                                        <p:tgtEl>
                                          <p:spTgt spid="7">
                                            <p:txEl>
                                              <p:pRg st="2" end="2"/>
                                            </p:txEl>
                                          </p:spTgt>
                                        </p:tgtEl>
                                        <p:attrNameLst>
                                          <p:attrName>style.color</p:attrName>
                                        </p:attrNameLst>
                                      </p:cBhvr>
                                      <p:to>
                                        <p:clrVal>
                                          <a:schemeClr val="accent2"/>
                                        </p:clrVal>
                                      </p:to>
                                    </p:set>
                                    <p:set>
                                      <p:cBhvr>
                                        <p:cTn id="37" dur="500" fill="hold"/>
                                        <p:tgtEl>
                                          <p:spTgt spid="7">
                                            <p:txEl>
                                              <p:pRg st="2" end="2"/>
                                            </p:txEl>
                                          </p:spTgt>
                                        </p:tgtEl>
                                        <p:attrNameLst>
                                          <p:attrName>fillcolor</p:attrName>
                                        </p:attrNameLst>
                                      </p:cBhvr>
                                      <p:to>
                                        <p:clrVal>
                                          <a:schemeClr val="accent2"/>
                                        </p:clrVal>
                                      </p:to>
                                    </p:set>
                                    <p:set>
                                      <p:cBhvr>
                                        <p:cTn id="38" dur="500" fill="hold"/>
                                        <p:tgtEl>
                                          <p:spTgt spid="7">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Biodiversity</a:t>
            </a:r>
            <a:endParaRPr lang="en-US" dirty="0"/>
          </a:p>
        </p:txBody>
      </p:sp>
      <p:sp>
        <p:nvSpPr>
          <p:cNvPr id="6" name="Content Placeholder 5"/>
          <p:cNvSpPr>
            <a:spLocks noGrp="1"/>
          </p:cNvSpPr>
          <p:nvPr>
            <p:ph idx="1"/>
          </p:nvPr>
        </p:nvSpPr>
        <p:spPr/>
        <p:txBody>
          <a:bodyPr>
            <a:normAutofit lnSpcReduction="10000"/>
          </a:bodyPr>
          <a:lstStyle/>
          <a:p>
            <a:r>
              <a:rPr lang="en-US" dirty="0" smtClean="0"/>
              <a:t>What is biodiversity?</a:t>
            </a:r>
          </a:p>
          <a:p>
            <a:r>
              <a:rPr lang="en-US" sz="1800" dirty="0" smtClean="0">
                <a:solidFill>
                  <a:srgbClr val="C00000"/>
                </a:solidFill>
              </a:rPr>
              <a:t>The total of all the genetically based variation in all organisms in the biosphere</a:t>
            </a:r>
          </a:p>
          <a:p>
            <a:endParaRPr lang="en-US" sz="1800" dirty="0" smtClean="0">
              <a:solidFill>
                <a:srgbClr val="C00000"/>
              </a:solidFill>
            </a:endParaRPr>
          </a:p>
          <a:p>
            <a:r>
              <a:rPr lang="en-US" dirty="0" smtClean="0"/>
              <a:t>Why is biodiversity important</a:t>
            </a:r>
            <a:r>
              <a:rPr lang="en-US" dirty="0" smtClean="0"/>
              <a:t>?</a:t>
            </a:r>
          </a:p>
          <a:p>
            <a:r>
              <a:rPr lang="en-US" sz="1800" dirty="0" smtClean="0">
                <a:solidFill>
                  <a:srgbClr val="C00000"/>
                </a:solidFill>
              </a:rPr>
              <a:t>Benefits to society include contribution to medicine and agriculture, and the provision of ecosystem goods and services</a:t>
            </a:r>
          </a:p>
          <a:p>
            <a:pPr>
              <a:buNone/>
            </a:pPr>
            <a:endParaRPr lang="en-US" sz="1800" dirty="0" smtClean="0">
              <a:solidFill>
                <a:srgbClr val="C00000"/>
              </a:solidFill>
            </a:endParaRPr>
          </a:p>
          <a:p>
            <a:r>
              <a:rPr lang="en-US" dirty="0" smtClean="0"/>
              <a:t>Types of biodiversity:</a:t>
            </a:r>
          </a:p>
          <a:p>
            <a:r>
              <a:rPr lang="en-US" sz="1800" b="1" u="sng" dirty="0" smtClean="0">
                <a:solidFill>
                  <a:srgbClr val="C00000"/>
                </a:solidFill>
              </a:rPr>
              <a:t>Ecosystem diversity </a:t>
            </a:r>
            <a:r>
              <a:rPr lang="en-US" sz="1800" dirty="0" smtClean="0">
                <a:solidFill>
                  <a:srgbClr val="C00000"/>
                </a:solidFill>
              </a:rPr>
              <a:t>– all the habitats, communities, and ecological processes in ecosystems</a:t>
            </a:r>
          </a:p>
          <a:p>
            <a:r>
              <a:rPr lang="en-US" sz="1800" dirty="0" smtClean="0">
                <a:solidFill>
                  <a:srgbClr val="C00000"/>
                </a:solidFill>
              </a:rPr>
              <a:t> </a:t>
            </a:r>
            <a:r>
              <a:rPr lang="en-US" sz="1800" b="1" u="sng" dirty="0" smtClean="0">
                <a:solidFill>
                  <a:srgbClr val="C00000"/>
                </a:solidFill>
              </a:rPr>
              <a:t>Species diversity </a:t>
            </a:r>
            <a:r>
              <a:rPr lang="en-US" sz="1800" dirty="0" smtClean="0">
                <a:solidFill>
                  <a:srgbClr val="C00000"/>
                </a:solidFill>
              </a:rPr>
              <a:t>– the number of different species in the biosphere</a:t>
            </a:r>
          </a:p>
          <a:p>
            <a:r>
              <a:rPr lang="en-US" sz="1800" dirty="0" smtClean="0">
                <a:solidFill>
                  <a:srgbClr val="C00000"/>
                </a:solidFill>
              </a:rPr>
              <a:t> </a:t>
            </a:r>
            <a:r>
              <a:rPr lang="en-US" sz="1800" b="1" u="sng" dirty="0" smtClean="0">
                <a:solidFill>
                  <a:srgbClr val="C00000"/>
                </a:solidFill>
              </a:rPr>
              <a:t>Genetic diversity </a:t>
            </a:r>
            <a:r>
              <a:rPr lang="en-US" sz="1800" dirty="0" smtClean="0">
                <a:solidFill>
                  <a:srgbClr val="C00000"/>
                </a:solidFill>
              </a:rPr>
              <a:t>– the genetic information carried in all living things on Earth</a:t>
            </a:r>
          </a:p>
          <a:p>
            <a:pPr>
              <a:buNone/>
            </a:pPr>
            <a:endParaRPr lang="en-US" sz="1800" dirty="0">
              <a:solidFill>
                <a:srgbClr val="C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 calcmode="lin" valueType="num">
                                      <p:cBhvr additive="base">
                                        <p:cTn id="3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anim calcmode="lin" valueType="num">
                                      <p:cBhvr additive="base">
                                        <p:cTn id="43"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9" end="9"/>
                                            </p:txEl>
                                          </p:spTgt>
                                        </p:tgtEl>
                                        <p:attrNameLst>
                                          <p:attrName>style.visibility</p:attrName>
                                        </p:attrNameLst>
                                      </p:cBhvr>
                                      <p:to>
                                        <p:strVal val="visible"/>
                                      </p:to>
                                    </p:set>
                                    <p:anim calcmode="lin" valueType="num">
                                      <p:cBhvr additive="base">
                                        <p:cTn id="49"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 to biodiversity</a:t>
            </a:r>
            <a:endParaRPr lang="en-US" dirty="0"/>
          </a:p>
        </p:txBody>
      </p:sp>
      <p:sp>
        <p:nvSpPr>
          <p:cNvPr id="3" name="Content Placeholder 2"/>
          <p:cNvSpPr>
            <a:spLocks noGrp="1"/>
          </p:cNvSpPr>
          <p:nvPr>
            <p:ph idx="1"/>
          </p:nvPr>
        </p:nvSpPr>
        <p:spPr/>
        <p:txBody>
          <a:bodyPr>
            <a:normAutofit/>
          </a:bodyPr>
          <a:lstStyle/>
          <a:p>
            <a:r>
              <a:rPr lang="en-US" dirty="0" smtClean="0"/>
              <a:t>What are the most significant threats to biodiversity?</a:t>
            </a:r>
          </a:p>
          <a:p>
            <a:r>
              <a:rPr lang="en-US" sz="1800" dirty="0" smtClean="0">
                <a:solidFill>
                  <a:srgbClr val="C00000"/>
                </a:solidFill>
              </a:rPr>
              <a:t>Altering habitats</a:t>
            </a:r>
          </a:p>
          <a:p>
            <a:r>
              <a:rPr lang="en-US" sz="1800" dirty="0" smtClean="0">
                <a:solidFill>
                  <a:srgbClr val="C00000"/>
                </a:solidFill>
              </a:rPr>
              <a:t>Hunting</a:t>
            </a:r>
          </a:p>
          <a:p>
            <a:r>
              <a:rPr lang="en-US" sz="1800" dirty="0" smtClean="0">
                <a:solidFill>
                  <a:srgbClr val="C00000"/>
                </a:solidFill>
              </a:rPr>
              <a:t>Introducing invasive species</a:t>
            </a:r>
          </a:p>
          <a:p>
            <a:r>
              <a:rPr lang="en-US" sz="1800" dirty="0" smtClean="0">
                <a:solidFill>
                  <a:srgbClr val="C00000"/>
                </a:solidFill>
              </a:rPr>
              <a:t>Releasing pollution into food webs</a:t>
            </a:r>
          </a:p>
          <a:p>
            <a:r>
              <a:rPr lang="en-US" sz="1800" dirty="0" smtClean="0">
                <a:solidFill>
                  <a:srgbClr val="C00000"/>
                </a:solidFill>
              </a:rPr>
              <a:t>Contributi</a:t>
            </a:r>
            <a:r>
              <a:rPr lang="en-US" sz="1800" dirty="0" smtClean="0">
                <a:solidFill>
                  <a:srgbClr val="C00000"/>
                </a:solidFill>
              </a:rPr>
              <a:t>ng to climate change</a:t>
            </a:r>
          </a:p>
          <a:p>
            <a:endParaRPr lang="en-US" sz="1800" dirty="0" smtClean="0">
              <a:solidFill>
                <a:srgbClr val="C00000"/>
              </a:solidFill>
            </a:endParaRPr>
          </a:p>
          <a:p>
            <a:r>
              <a:rPr lang="en-US" dirty="0" smtClean="0"/>
              <a:t>Plants and animals brought into an area from other places can become </a:t>
            </a:r>
            <a:r>
              <a:rPr lang="en-US" b="1" u="sng" dirty="0" smtClean="0"/>
              <a:t>invasive species</a:t>
            </a:r>
          </a:p>
          <a:p>
            <a:pPr>
              <a:buFont typeface="Wingdings" pitchFamily="2" charset="2"/>
              <a:buChar char="Ø"/>
            </a:pPr>
            <a:r>
              <a:rPr lang="en-US" sz="1800" dirty="0" smtClean="0">
                <a:solidFill>
                  <a:srgbClr val="C00000"/>
                </a:solidFill>
              </a:rPr>
              <a:t>Can multiply quickly if their new habitats lacks predators or parasites to control their numbers</a:t>
            </a:r>
          </a:p>
          <a:p>
            <a:endParaRPr lang="en-US" sz="1800" dirty="0" smtClean="0">
              <a:solidFill>
                <a:srgbClr val="C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 to biodiversity</a:t>
            </a:r>
            <a:endParaRPr lang="en-US" dirty="0"/>
          </a:p>
        </p:txBody>
      </p:sp>
      <p:sp>
        <p:nvSpPr>
          <p:cNvPr id="3" name="Content Placeholder 2"/>
          <p:cNvSpPr>
            <a:spLocks noGrp="1"/>
          </p:cNvSpPr>
          <p:nvPr>
            <p:ph idx="1"/>
          </p:nvPr>
        </p:nvSpPr>
        <p:spPr/>
        <p:txBody>
          <a:bodyPr>
            <a:normAutofit/>
          </a:bodyPr>
          <a:lstStyle/>
          <a:p>
            <a:r>
              <a:rPr lang="en-US" dirty="0" smtClean="0"/>
              <a:t>As humans destroy habitats, the species living in those habitats may die </a:t>
            </a:r>
            <a:r>
              <a:rPr lang="en-US" dirty="0" smtClean="0"/>
              <a:t>out</a:t>
            </a:r>
          </a:p>
          <a:p>
            <a:pPr>
              <a:buNone/>
            </a:pPr>
            <a:endParaRPr lang="en-US" dirty="0" smtClean="0"/>
          </a:p>
          <a:p>
            <a:pPr>
              <a:buFont typeface="Wingdings" pitchFamily="2" charset="2"/>
              <a:buChar char="Ø"/>
            </a:pPr>
            <a:r>
              <a:rPr lang="en-US" sz="1800" dirty="0" smtClean="0">
                <a:solidFill>
                  <a:srgbClr val="C00000"/>
                </a:solidFill>
              </a:rPr>
              <a:t>Human development can split habitats – </a:t>
            </a:r>
            <a:r>
              <a:rPr lang="en-US" sz="1800" b="1" u="sng" dirty="0" smtClean="0">
                <a:solidFill>
                  <a:srgbClr val="C00000"/>
                </a:solidFill>
              </a:rPr>
              <a:t>habitat fragmentation</a:t>
            </a:r>
          </a:p>
          <a:p>
            <a:pPr>
              <a:buFont typeface="Wingdings" pitchFamily="2" charset="2"/>
              <a:buChar char="Ø"/>
            </a:pPr>
            <a:r>
              <a:rPr lang="en-US" sz="1800" dirty="0" smtClean="0">
                <a:solidFill>
                  <a:srgbClr val="C00000"/>
                </a:solidFill>
              </a:rPr>
              <a:t> The smaller pieces of habitat, the less likely its species can </a:t>
            </a:r>
            <a:r>
              <a:rPr lang="en-US" sz="1800" dirty="0" smtClean="0">
                <a:solidFill>
                  <a:srgbClr val="C00000"/>
                </a:solidFill>
              </a:rPr>
              <a:t>survive</a:t>
            </a:r>
          </a:p>
          <a:p>
            <a:pPr>
              <a:buNone/>
            </a:pPr>
            <a:endParaRPr lang="en-US" sz="1800" dirty="0" smtClean="0">
              <a:solidFill>
                <a:srgbClr val="C00000"/>
              </a:solidFill>
            </a:endParaRPr>
          </a:p>
          <a:p>
            <a:r>
              <a:rPr lang="en-US" dirty="0" smtClean="0"/>
              <a:t>Extinction is the disappearance of a species from all or part of its range</a:t>
            </a:r>
          </a:p>
          <a:p>
            <a:pPr>
              <a:buFont typeface="Wingdings" pitchFamily="2" charset="2"/>
              <a:buChar char="Ø"/>
            </a:pPr>
            <a:r>
              <a:rPr lang="en-US" sz="1800" b="1" u="sng" dirty="0" smtClean="0">
                <a:solidFill>
                  <a:srgbClr val="C00000"/>
                </a:solidFill>
              </a:rPr>
              <a:t>Endangered species </a:t>
            </a:r>
            <a:r>
              <a:rPr lang="en-US" sz="1800" dirty="0" smtClean="0">
                <a:solidFill>
                  <a:srgbClr val="C00000"/>
                </a:solidFill>
              </a:rPr>
              <a:t>– one whose population size is declining in a way that places it in danger of extinction</a:t>
            </a:r>
          </a:p>
          <a:p>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Conserving biodiversity</a:t>
            </a:r>
            <a:endParaRPr lang="en-US" dirty="0"/>
          </a:p>
        </p:txBody>
      </p:sp>
      <p:sp>
        <p:nvSpPr>
          <p:cNvPr id="3" name="Content Placeholder 2"/>
          <p:cNvSpPr>
            <a:spLocks noGrp="1"/>
          </p:cNvSpPr>
          <p:nvPr>
            <p:ph idx="1"/>
          </p:nvPr>
        </p:nvSpPr>
        <p:spPr/>
        <p:txBody>
          <a:bodyPr/>
          <a:lstStyle/>
          <a:p>
            <a:r>
              <a:rPr lang="en-US" dirty="0" smtClean="0"/>
              <a:t>How do we preserve biodiversity?</a:t>
            </a:r>
          </a:p>
          <a:p>
            <a:pPr>
              <a:buNone/>
            </a:pPr>
            <a:endParaRPr lang="en-US" dirty="0" smtClean="0"/>
          </a:p>
          <a:p>
            <a:r>
              <a:rPr lang="en-US" sz="1800" dirty="0" smtClean="0">
                <a:solidFill>
                  <a:srgbClr val="C00000"/>
                </a:solidFill>
              </a:rPr>
              <a:t>We must protect individual species</a:t>
            </a:r>
          </a:p>
          <a:p>
            <a:r>
              <a:rPr lang="en-US" sz="1800" dirty="0" smtClean="0">
                <a:solidFill>
                  <a:srgbClr val="C00000"/>
                </a:solidFill>
              </a:rPr>
              <a:t>Preserve habitats and ecosystems</a:t>
            </a:r>
          </a:p>
          <a:p>
            <a:r>
              <a:rPr lang="en-US" sz="1800" dirty="0" smtClean="0">
                <a:solidFill>
                  <a:srgbClr val="C00000"/>
                </a:solidFill>
              </a:rPr>
              <a:t>Participate in conservation efforts</a:t>
            </a:r>
          </a:p>
          <a:p>
            <a:pPr>
              <a:buNone/>
            </a:pPr>
            <a:endParaRPr lang="en-US" sz="1800" dirty="0" smtClean="0">
              <a:solidFill>
                <a:srgbClr val="C00000"/>
              </a:solidFill>
            </a:endParaRPr>
          </a:p>
          <a:p>
            <a:r>
              <a:rPr lang="en-US" dirty="0" smtClean="0"/>
              <a:t>Protecting an ecosystem will ensure that the natural habitats and the interactions of many different species are preserved at the same time</a:t>
            </a:r>
            <a:endParaRPr lang="en-US" dirty="0">
              <a:solidFill>
                <a:srgbClr val="C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4" name="Content Placeholder 3"/>
          <p:cNvSpPr>
            <a:spLocks noGrp="1"/>
          </p:cNvSpPr>
          <p:nvPr>
            <p:ph idx="1"/>
          </p:nvPr>
        </p:nvSpPr>
        <p:spPr/>
        <p:txBody>
          <a:bodyPr>
            <a:normAutofit/>
          </a:bodyPr>
          <a:lstStyle/>
          <a:p>
            <a:r>
              <a:rPr lang="en-US" sz="1800" b="1" dirty="0" smtClean="0"/>
              <a:t>Mullet </a:t>
            </a:r>
            <a:r>
              <a:rPr lang="en-US" sz="1800" b="1" dirty="0" smtClean="0"/>
              <a:t>are local estuarine fish that move in schools and feed on plankton and plant matter. Natural predators of the mullet include spotted sea trout, sharks, pelicans and dolphins. The graph below shows how the number of mullet in an area has changed </a:t>
            </a:r>
            <a:r>
              <a:rPr lang="en-US" sz="1800" b="1" dirty="0" smtClean="0"/>
              <a:t>over </a:t>
            </a:r>
            <a:r>
              <a:rPr lang="en-US" sz="1800" b="1" dirty="0" smtClean="0"/>
              <a:t>time</a:t>
            </a:r>
            <a:r>
              <a:rPr lang="en-US" sz="1800" b="1" dirty="0" smtClean="0"/>
              <a:t>.</a:t>
            </a:r>
          </a:p>
          <a:p>
            <a:endParaRPr lang="en-US" sz="1600" dirty="0"/>
          </a:p>
        </p:txBody>
      </p:sp>
      <p:pic>
        <p:nvPicPr>
          <p:cNvPr id="2051" name="Picture 3"/>
          <p:cNvPicPr>
            <a:picLocks noChangeAspect="1" noChangeArrowheads="1"/>
          </p:cNvPicPr>
          <p:nvPr/>
        </p:nvPicPr>
        <p:blipFill>
          <a:blip r:embed="rId2" cstate="print"/>
          <a:srcRect/>
          <a:stretch>
            <a:fillRect/>
          </a:stretch>
        </p:blipFill>
        <p:spPr bwMode="auto">
          <a:xfrm>
            <a:off x="4724400" y="3124200"/>
            <a:ext cx="4286250" cy="2619375"/>
          </a:xfrm>
          <a:prstGeom prst="rect">
            <a:avLst/>
          </a:prstGeom>
          <a:noFill/>
          <a:ln w="9525">
            <a:noFill/>
            <a:miter lim="800000"/>
            <a:headEnd/>
            <a:tailEnd/>
          </a:ln>
        </p:spPr>
      </p:pic>
      <p:sp>
        <p:nvSpPr>
          <p:cNvPr id="8" name="Rectangle 7"/>
          <p:cNvSpPr/>
          <p:nvPr/>
        </p:nvSpPr>
        <p:spPr>
          <a:xfrm>
            <a:off x="152400" y="2819400"/>
            <a:ext cx="4572000" cy="3970318"/>
          </a:xfrm>
          <a:prstGeom prst="rect">
            <a:avLst/>
          </a:prstGeom>
        </p:spPr>
        <p:txBody>
          <a:bodyPr wrap="square">
            <a:spAutoFit/>
          </a:bodyPr>
          <a:lstStyle/>
          <a:p>
            <a:endParaRPr lang="en-US" dirty="0"/>
          </a:p>
          <a:p>
            <a:r>
              <a:rPr lang="en-US" dirty="0"/>
              <a:t> Based on the data, one student concludes that a new predator was introduced into the area during this time period. Which of the following is a likely alternate explanation for the change in the mullet population? </a:t>
            </a:r>
          </a:p>
          <a:p>
            <a:r>
              <a:rPr lang="en-US" dirty="0"/>
              <a:t>A. mullet prey increased in the area </a:t>
            </a:r>
          </a:p>
          <a:p>
            <a:r>
              <a:rPr lang="en-US" dirty="0"/>
              <a:t>B. mullet parasites decreased in the area </a:t>
            </a:r>
          </a:p>
          <a:p>
            <a:r>
              <a:rPr lang="en-US" dirty="0"/>
              <a:t>C. the temperature of the area increased </a:t>
            </a:r>
          </a:p>
          <a:p>
            <a:r>
              <a:rPr lang="en-US" dirty="0"/>
              <a:t>D. the amount of aquatic plants in the area decreased </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8">
                                            <p:txEl>
                                              <p:pRg st="5" end="5"/>
                                            </p:txEl>
                                          </p:spTgt>
                                        </p:tgtEl>
                                        <p:attrNameLst>
                                          <p:attrName>style.color</p:attrName>
                                        </p:attrNameLst>
                                      </p:cBhvr>
                                      <p:to>
                                        <p:clrVal>
                                          <a:schemeClr val="accent2"/>
                                        </p:clrVal>
                                      </p:to>
                                    </p:set>
                                    <p:set>
                                      <p:cBhvr>
                                        <p:cTn id="7" dur="500" fill="hold"/>
                                        <p:tgtEl>
                                          <p:spTgt spid="8">
                                            <p:txEl>
                                              <p:pRg st="5" end="5"/>
                                            </p:txEl>
                                          </p:spTgt>
                                        </p:tgtEl>
                                        <p:attrNameLst>
                                          <p:attrName>fillcolor</p:attrName>
                                        </p:attrNameLst>
                                      </p:cBhvr>
                                      <p:to>
                                        <p:clrVal>
                                          <a:schemeClr val="accent2"/>
                                        </p:clrVal>
                                      </p:to>
                                    </p:set>
                                    <p:set>
                                      <p:cBhvr>
                                        <p:cTn id="8" dur="500" fill="hold"/>
                                        <p:tgtEl>
                                          <p:spTgt spid="8">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4" name="Content Placeholder 3"/>
          <p:cNvSpPr>
            <a:spLocks noGrp="1"/>
          </p:cNvSpPr>
          <p:nvPr>
            <p:ph sz="half" idx="1"/>
          </p:nvPr>
        </p:nvSpPr>
        <p:spPr/>
        <p:txBody>
          <a:bodyPr>
            <a:normAutofit fontScale="47500" lnSpcReduction="20000"/>
          </a:bodyPr>
          <a:lstStyle/>
          <a:p>
            <a:endParaRPr lang="en-US" dirty="0" smtClean="0"/>
          </a:p>
          <a:p>
            <a:r>
              <a:rPr lang="en-US" sz="3800" dirty="0" smtClean="0"/>
              <a:t> The pH of the water in several lakes in Norway and Sweden had decreased to below 5.0 due to an increase in acid rain. Which of the following is most likely to happen in these lakes</a:t>
            </a:r>
            <a:r>
              <a:rPr lang="en-US" sz="3800" dirty="0" smtClean="0"/>
              <a:t>?</a:t>
            </a:r>
          </a:p>
          <a:p>
            <a:pPr>
              <a:buNone/>
            </a:pPr>
            <a:r>
              <a:rPr lang="en-US" sz="3800" dirty="0" smtClean="0"/>
              <a:t> </a:t>
            </a:r>
            <a:endParaRPr lang="en-US" sz="3800" dirty="0" smtClean="0"/>
          </a:p>
          <a:p>
            <a:r>
              <a:rPr lang="en-US" sz="3800" dirty="0" smtClean="0"/>
              <a:t>A. the decline of several fish populations </a:t>
            </a:r>
          </a:p>
          <a:p>
            <a:r>
              <a:rPr lang="en-US" sz="3800" dirty="0" smtClean="0"/>
              <a:t>B. an increase in numbers of fish </a:t>
            </a:r>
          </a:p>
          <a:p>
            <a:r>
              <a:rPr lang="en-US" sz="3800" dirty="0" smtClean="0"/>
              <a:t>C. an increase in the amount of primary producers </a:t>
            </a:r>
          </a:p>
          <a:p>
            <a:r>
              <a:rPr lang="en-US" sz="3800" dirty="0" smtClean="0"/>
              <a:t>D. increased predator-prey relationships </a:t>
            </a:r>
            <a:endParaRPr lang="en-US" sz="3800" dirty="0"/>
          </a:p>
        </p:txBody>
      </p:sp>
      <p:sp>
        <p:nvSpPr>
          <p:cNvPr id="5" name="Content Placeholder 4"/>
          <p:cNvSpPr>
            <a:spLocks noGrp="1"/>
          </p:cNvSpPr>
          <p:nvPr>
            <p:ph sz="half" idx="2"/>
          </p:nvPr>
        </p:nvSpPr>
        <p:spPr/>
        <p:txBody>
          <a:bodyPr>
            <a:normAutofit fontScale="47500" lnSpcReduction="20000"/>
          </a:bodyPr>
          <a:lstStyle/>
          <a:p>
            <a:endParaRPr lang="en-US" dirty="0" smtClean="0"/>
          </a:p>
          <a:p>
            <a:r>
              <a:rPr lang="en-US" dirty="0" smtClean="0"/>
              <a:t> The number of pythons found throughout Everglades National Park has increased in recent years. These huge snakes are not native to Florida and are believed to have been released into the wild by pet owners. Wildlife biologists have initiated attempts to capture and remove these pythons. Which statement best explains the biologists' reasons for removing these pythons from the Everglades? </a:t>
            </a:r>
            <a:endParaRPr lang="en-US" dirty="0" smtClean="0"/>
          </a:p>
          <a:p>
            <a:pPr>
              <a:buNone/>
            </a:pPr>
            <a:endParaRPr lang="en-US" dirty="0" smtClean="0"/>
          </a:p>
          <a:p>
            <a:r>
              <a:rPr lang="en-US" dirty="0" smtClean="0"/>
              <a:t>A. The pythons could upset the territorial boundaries of native organisms. </a:t>
            </a:r>
          </a:p>
          <a:p>
            <a:r>
              <a:rPr lang="en-US" dirty="0" smtClean="0"/>
              <a:t>B. The pythons could adapt to overcome diseases common to native snakes. </a:t>
            </a:r>
          </a:p>
          <a:p>
            <a:r>
              <a:rPr lang="en-US" dirty="0" smtClean="0"/>
              <a:t>C. The pythons could prey on native organisms and cause native population to decline. </a:t>
            </a:r>
          </a:p>
          <a:p>
            <a:r>
              <a:rPr lang="en-US" dirty="0" smtClean="0"/>
              <a:t>D. The pythons could begin to interbreed with native snakes and produce a more successful species. </a:t>
            </a:r>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4">
                                            <p:txEl>
                                              <p:pRg st="3" end="3"/>
                                            </p:txEl>
                                          </p:spTgt>
                                        </p:tgtEl>
                                        <p:attrNameLst>
                                          <p:attrName>style.color</p:attrName>
                                        </p:attrNameLst>
                                      </p:cBhvr>
                                      <p:to>
                                        <p:clrVal>
                                          <a:schemeClr val="accent2"/>
                                        </p:clrVal>
                                      </p:to>
                                    </p:set>
                                    <p:set>
                                      <p:cBhvr>
                                        <p:cTn id="7" dur="500" fill="hold"/>
                                        <p:tgtEl>
                                          <p:spTgt spid="4">
                                            <p:txEl>
                                              <p:pRg st="3" end="3"/>
                                            </p:txEl>
                                          </p:spTgt>
                                        </p:tgtEl>
                                        <p:attrNameLst>
                                          <p:attrName>fillcolor</p:attrName>
                                        </p:attrNameLst>
                                      </p:cBhvr>
                                      <p:to>
                                        <p:clrVal>
                                          <a:schemeClr val="accent2"/>
                                        </p:clrVal>
                                      </p:to>
                                    </p:set>
                                    <p:set>
                                      <p:cBhvr>
                                        <p:cTn id="8" dur="500" fill="hold"/>
                                        <p:tgtEl>
                                          <p:spTgt spid="4">
                                            <p:txEl>
                                              <p:pRg st="3" end="3"/>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4000"/>
                                  </p:iterate>
                                  <p:childTnLst>
                                    <p:set>
                                      <p:cBhvr override="childStyle">
                                        <p:cTn id="12" dur="500" fill="hold"/>
                                        <p:tgtEl>
                                          <p:spTgt spid="5">
                                            <p:txEl>
                                              <p:pRg st="5" end="5"/>
                                            </p:txEl>
                                          </p:spTgt>
                                        </p:tgtEl>
                                        <p:attrNameLst>
                                          <p:attrName>style.color</p:attrName>
                                        </p:attrNameLst>
                                      </p:cBhvr>
                                      <p:to>
                                        <p:clrVal>
                                          <a:schemeClr val="accent2"/>
                                        </p:clrVal>
                                      </p:to>
                                    </p:set>
                                    <p:set>
                                      <p:cBhvr>
                                        <p:cTn id="13" dur="500" fill="hold"/>
                                        <p:tgtEl>
                                          <p:spTgt spid="5">
                                            <p:txEl>
                                              <p:pRg st="5" end="5"/>
                                            </p:txEl>
                                          </p:spTgt>
                                        </p:tgtEl>
                                        <p:attrNameLst>
                                          <p:attrName>fillcolor</p:attrName>
                                        </p:attrNameLst>
                                      </p:cBhvr>
                                      <p:to>
                                        <p:clrVal>
                                          <a:schemeClr val="accent2"/>
                                        </p:clrVal>
                                      </p:to>
                                    </p:set>
                                    <p:set>
                                      <p:cBhvr>
                                        <p:cTn id="14" dur="500" fill="hold"/>
                                        <p:tgtEl>
                                          <p:spTgt spid="5">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 factors affect population size</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pPr marL="525780" indent="-457200">
              <a:buNone/>
            </a:pPr>
            <a:r>
              <a:rPr lang="en-US" dirty="0" smtClean="0">
                <a:solidFill>
                  <a:srgbClr val="C00000"/>
                </a:solidFill>
              </a:rPr>
              <a:t>1. </a:t>
            </a:r>
            <a:r>
              <a:rPr lang="en-US" b="1" u="sng" dirty="0" smtClean="0">
                <a:solidFill>
                  <a:srgbClr val="C00000"/>
                </a:solidFill>
              </a:rPr>
              <a:t>Birth rate </a:t>
            </a:r>
            <a:r>
              <a:rPr lang="en-US" dirty="0" smtClean="0">
                <a:solidFill>
                  <a:srgbClr val="C00000"/>
                </a:solidFill>
              </a:rPr>
              <a:t>– how many new individuals are born; ↑ Pop</a:t>
            </a:r>
          </a:p>
          <a:p>
            <a:pPr marL="525780" indent="-457200">
              <a:buNone/>
            </a:pPr>
            <a:endParaRPr lang="en-US" dirty="0" smtClean="0">
              <a:solidFill>
                <a:srgbClr val="C00000"/>
              </a:solidFill>
            </a:endParaRPr>
          </a:p>
          <a:p>
            <a:pPr>
              <a:buNone/>
            </a:pPr>
            <a:r>
              <a:rPr lang="en-US" dirty="0" smtClean="0">
                <a:solidFill>
                  <a:srgbClr val="C00000"/>
                </a:solidFill>
              </a:rPr>
              <a:t>2. </a:t>
            </a:r>
            <a:r>
              <a:rPr lang="en-US" b="1" u="sng" dirty="0" smtClean="0">
                <a:solidFill>
                  <a:srgbClr val="C00000"/>
                </a:solidFill>
              </a:rPr>
              <a:t>Death rate </a:t>
            </a:r>
            <a:r>
              <a:rPr lang="en-US" dirty="0" smtClean="0">
                <a:solidFill>
                  <a:srgbClr val="C00000"/>
                </a:solidFill>
              </a:rPr>
              <a:t>– how many individuals die; ↓ pop</a:t>
            </a:r>
          </a:p>
          <a:p>
            <a:pPr>
              <a:buNone/>
            </a:pPr>
            <a:endParaRPr lang="en-US" dirty="0" smtClean="0">
              <a:solidFill>
                <a:srgbClr val="C00000"/>
              </a:solidFill>
            </a:endParaRPr>
          </a:p>
          <a:p>
            <a:pPr>
              <a:buNone/>
            </a:pPr>
            <a:r>
              <a:rPr lang="en-US" dirty="0" smtClean="0">
                <a:solidFill>
                  <a:srgbClr val="C00000"/>
                </a:solidFill>
              </a:rPr>
              <a:t>3. </a:t>
            </a:r>
            <a:r>
              <a:rPr lang="en-US" b="1" u="sng" dirty="0" smtClean="0">
                <a:solidFill>
                  <a:srgbClr val="C00000"/>
                </a:solidFill>
              </a:rPr>
              <a:t>Immigration</a:t>
            </a:r>
            <a:r>
              <a:rPr lang="en-US" dirty="0" smtClean="0">
                <a:solidFill>
                  <a:srgbClr val="C00000"/>
                </a:solidFill>
              </a:rPr>
              <a:t> – the movement of individuals into an area; ↑ pop</a:t>
            </a:r>
          </a:p>
          <a:p>
            <a:pPr>
              <a:buNone/>
            </a:pPr>
            <a:endParaRPr lang="en-US" dirty="0" smtClean="0">
              <a:solidFill>
                <a:srgbClr val="C00000"/>
              </a:solidFill>
            </a:endParaRPr>
          </a:p>
          <a:p>
            <a:pPr>
              <a:buNone/>
            </a:pPr>
            <a:r>
              <a:rPr lang="en-US" dirty="0" smtClean="0">
                <a:solidFill>
                  <a:srgbClr val="C00000"/>
                </a:solidFill>
              </a:rPr>
              <a:t>4. </a:t>
            </a:r>
            <a:r>
              <a:rPr lang="en-US" b="1" u="sng" dirty="0" smtClean="0">
                <a:solidFill>
                  <a:srgbClr val="C00000"/>
                </a:solidFill>
              </a:rPr>
              <a:t>Emigration</a:t>
            </a:r>
            <a:r>
              <a:rPr lang="en-US" dirty="0" smtClean="0">
                <a:solidFill>
                  <a:srgbClr val="C00000"/>
                </a:solidFill>
              </a:rPr>
              <a:t> – the movement of individuals out of an area; ↓ pop</a:t>
            </a:r>
          </a:p>
          <a:p>
            <a:pPr>
              <a:buNone/>
            </a:pPr>
            <a:endParaRPr lang="en-US" dirty="0" smtClean="0">
              <a:solidFill>
                <a:srgbClr val="C00000"/>
              </a:solidFill>
            </a:endParaRPr>
          </a:p>
          <a:p>
            <a:r>
              <a:rPr lang="en-US" dirty="0" smtClean="0">
                <a:solidFill>
                  <a:srgbClr val="C00000"/>
                </a:solidFill>
              </a:rPr>
              <a:t> Growth rate = birth – death + </a:t>
            </a:r>
            <a:r>
              <a:rPr lang="en-US" dirty="0" err="1" smtClean="0">
                <a:solidFill>
                  <a:srgbClr val="C00000"/>
                </a:solidFill>
              </a:rPr>
              <a:t>immig</a:t>
            </a:r>
            <a:r>
              <a:rPr lang="en-US" dirty="0" smtClean="0">
                <a:solidFill>
                  <a:srgbClr val="C00000"/>
                </a:solidFill>
              </a:rPr>
              <a:t> - </a:t>
            </a:r>
            <a:r>
              <a:rPr lang="en-US" dirty="0" err="1" smtClean="0">
                <a:solidFill>
                  <a:srgbClr val="C00000"/>
                </a:solidFill>
              </a:rPr>
              <a:t>emig</a:t>
            </a:r>
            <a:endParaRPr lang="en-US" dirty="0" smtClean="0">
              <a:solidFill>
                <a:srgbClr val="C00000"/>
              </a:solidFill>
            </a:endParaRPr>
          </a:p>
          <a:p>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3" name="Content Placeholder 2"/>
          <p:cNvSpPr>
            <a:spLocks noGrp="1"/>
          </p:cNvSpPr>
          <p:nvPr>
            <p:ph sz="half" idx="1"/>
          </p:nvPr>
        </p:nvSpPr>
        <p:spPr/>
        <p:txBody>
          <a:bodyPr>
            <a:normAutofit fontScale="47500" lnSpcReduction="20000"/>
          </a:bodyPr>
          <a:lstStyle/>
          <a:p>
            <a:endParaRPr lang="en-US" dirty="0" smtClean="0"/>
          </a:p>
          <a:p>
            <a:r>
              <a:rPr lang="en-US" dirty="0" smtClean="0"/>
              <a:t> </a:t>
            </a:r>
            <a:r>
              <a:rPr lang="en-US" sz="4400" dirty="0" smtClean="0"/>
              <a:t>The presence of wastes, such as plastic bags and motor oil, in lakes and streams miles away from developed areas suggests that </a:t>
            </a:r>
            <a:endParaRPr lang="en-US" sz="4400" dirty="0" smtClean="0"/>
          </a:p>
          <a:p>
            <a:pPr>
              <a:buNone/>
            </a:pPr>
            <a:endParaRPr lang="en-US" dirty="0" smtClean="0"/>
          </a:p>
          <a:p>
            <a:r>
              <a:rPr lang="en-US" dirty="0" smtClean="0"/>
              <a:t>A. ecosystems are interconnected and human action can alter ecosystem equilibrium. </a:t>
            </a:r>
          </a:p>
          <a:p>
            <a:r>
              <a:rPr lang="en-US" dirty="0" smtClean="0"/>
              <a:t>B. recycling programs have failed to conserve biotic resources. </a:t>
            </a:r>
          </a:p>
          <a:p>
            <a:r>
              <a:rPr lang="en-US" dirty="0" smtClean="0"/>
              <a:t>C. natural processes can alter ecosystem stability. </a:t>
            </a:r>
          </a:p>
          <a:p>
            <a:r>
              <a:rPr lang="en-US" dirty="0" smtClean="0"/>
              <a:t>D. direct harvesting practices have led to irreversible destruction of ecosystems. </a:t>
            </a:r>
            <a:endParaRPr lang="en-US" dirty="0"/>
          </a:p>
        </p:txBody>
      </p:sp>
      <p:sp>
        <p:nvSpPr>
          <p:cNvPr id="4" name="Content Placeholder 3"/>
          <p:cNvSpPr>
            <a:spLocks noGrp="1"/>
          </p:cNvSpPr>
          <p:nvPr>
            <p:ph sz="half" idx="2"/>
          </p:nvPr>
        </p:nvSpPr>
        <p:spPr/>
        <p:txBody>
          <a:bodyPr>
            <a:normAutofit fontScale="47500" lnSpcReduction="20000"/>
          </a:bodyPr>
          <a:lstStyle/>
          <a:p>
            <a:endParaRPr lang="en-US" dirty="0" smtClean="0"/>
          </a:p>
          <a:p>
            <a:r>
              <a:rPr lang="en-US" dirty="0" smtClean="0"/>
              <a:t> </a:t>
            </a:r>
            <a:r>
              <a:rPr lang="en-US" sz="3600" dirty="0" smtClean="0"/>
              <a:t>The northern elephant seal was almost hunted to extinction in the 1800s. By the late 1890s, approximately one hundred seals were left, reducing the gene pool of the population. What will be the consequence of this reduction? </a:t>
            </a:r>
            <a:endParaRPr lang="en-US" sz="3600" dirty="0" smtClean="0"/>
          </a:p>
          <a:p>
            <a:pPr>
              <a:buNone/>
            </a:pPr>
            <a:endParaRPr lang="en-US" sz="3600" dirty="0" smtClean="0"/>
          </a:p>
          <a:p>
            <a:r>
              <a:rPr lang="en-US" dirty="0" smtClean="0"/>
              <a:t>A. Competition within the population will increase. </a:t>
            </a:r>
          </a:p>
          <a:p>
            <a:r>
              <a:rPr lang="en-US" dirty="0" smtClean="0"/>
              <a:t>B. The surviving elephant seals will be better able to adapt. </a:t>
            </a:r>
          </a:p>
          <a:p>
            <a:r>
              <a:rPr lang="en-US" dirty="0" smtClean="0"/>
              <a:t>C. Inbreeding will be less frequent among the remaining population. </a:t>
            </a:r>
          </a:p>
          <a:p>
            <a:r>
              <a:rPr lang="en-US" dirty="0" smtClean="0"/>
              <a:t>D. The elephant seals will be more vulnerable to environmental change. </a:t>
            </a:r>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3" end="3"/>
                                            </p:txEl>
                                          </p:spTgt>
                                        </p:tgtEl>
                                        <p:attrNameLst>
                                          <p:attrName>style.color</p:attrName>
                                        </p:attrNameLst>
                                      </p:cBhvr>
                                      <p:to>
                                        <p:clrVal>
                                          <a:schemeClr val="accent2"/>
                                        </p:clrVal>
                                      </p:to>
                                    </p:set>
                                    <p:set>
                                      <p:cBhvr>
                                        <p:cTn id="7" dur="500" fill="hold"/>
                                        <p:tgtEl>
                                          <p:spTgt spid="3">
                                            <p:txEl>
                                              <p:pRg st="3" end="3"/>
                                            </p:txEl>
                                          </p:spTgt>
                                        </p:tgtEl>
                                        <p:attrNameLst>
                                          <p:attrName>fillcolor</p:attrName>
                                        </p:attrNameLst>
                                      </p:cBhvr>
                                      <p:to>
                                        <p:clrVal>
                                          <a:schemeClr val="accent2"/>
                                        </p:clrVal>
                                      </p:to>
                                    </p:set>
                                    <p:set>
                                      <p:cBhvr>
                                        <p:cTn id="8" dur="500" fill="hold"/>
                                        <p:tgtEl>
                                          <p:spTgt spid="3">
                                            <p:txEl>
                                              <p:pRg st="3" end="3"/>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4000"/>
                                  </p:iterate>
                                  <p:childTnLst>
                                    <p:set>
                                      <p:cBhvr override="childStyle">
                                        <p:cTn id="12" dur="500" fill="hold"/>
                                        <p:tgtEl>
                                          <p:spTgt spid="4">
                                            <p:txEl>
                                              <p:pRg st="6" end="6"/>
                                            </p:txEl>
                                          </p:spTgt>
                                        </p:tgtEl>
                                        <p:attrNameLst>
                                          <p:attrName>style.color</p:attrName>
                                        </p:attrNameLst>
                                      </p:cBhvr>
                                      <p:to>
                                        <p:clrVal>
                                          <a:schemeClr val="accent2"/>
                                        </p:clrVal>
                                      </p:to>
                                    </p:set>
                                    <p:set>
                                      <p:cBhvr>
                                        <p:cTn id="13" dur="500" fill="hold"/>
                                        <p:tgtEl>
                                          <p:spTgt spid="4">
                                            <p:txEl>
                                              <p:pRg st="6" end="6"/>
                                            </p:txEl>
                                          </p:spTgt>
                                        </p:tgtEl>
                                        <p:attrNameLst>
                                          <p:attrName>fillcolor</p:attrName>
                                        </p:attrNameLst>
                                      </p:cBhvr>
                                      <p:to>
                                        <p:clrVal>
                                          <a:schemeClr val="accent2"/>
                                        </p:clrVal>
                                      </p:to>
                                    </p:set>
                                    <p:set>
                                      <p:cBhvr>
                                        <p:cTn id="14" dur="500" fill="hold"/>
                                        <p:tgtEl>
                                          <p:spTgt spid="4">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3" name="Content Placeholder 2"/>
          <p:cNvSpPr>
            <a:spLocks noGrp="1"/>
          </p:cNvSpPr>
          <p:nvPr>
            <p:ph sz="half" idx="1"/>
          </p:nvPr>
        </p:nvSpPr>
        <p:spPr/>
        <p:txBody>
          <a:bodyPr>
            <a:normAutofit fontScale="47500" lnSpcReduction="20000"/>
          </a:bodyPr>
          <a:lstStyle/>
          <a:p>
            <a:endParaRPr lang="en-US" dirty="0" smtClean="0"/>
          </a:p>
          <a:p>
            <a:r>
              <a:rPr lang="en-US" dirty="0" smtClean="0"/>
              <a:t> Salt water is an abundant resource but unusable for irrigation and drinking. As demands on freshwater sources increase, the use of desalination processes to remove salt from ocean water is increasing. A concern of desalinating water is the large amounts of recovered salts that are returned to the ocean. Which of the following describes the most likely impact of desalination on the surrounding ocean environment? </a:t>
            </a:r>
            <a:endParaRPr lang="en-US" dirty="0" smtClean="0"/>
          </a:p>
          <a:p>
            <a:endParaRPr lang="en-US" dirty="0" smtClean="0"/>
          </a:p>
          <a:p>
            <a:r>
              <a:rPr lang="en-US" dirty="0" smtClean="0"/>
              <a:t>A. Methane gas would pollute the ocean environment as shoreline organisms begin to die and decay. </a:t>
            </a:r>
          </a:p>
          <a:p>
            <a:r>
              <a:rPr lang="en-US" dirty="0" smtClean="0"/>
              <a:t>B. Alteration in ocean salt levels would cause loss of species and unbalanced populations in marine food webs. </a:t>
            </a:r>
          </a:p>
          <a:p>
            <a:r>
              <a:rPr lang="en-US" dirty="0" smtClean="0"/>
              <a:t>C. Nonrenewable resources in the ocean environment would become depleted and upset the ecosystem's balance. </a:t>
            </a:r>
          </a:p>
          <a:p>
            <a:r>
              <a:rPr lang="en-US" dirty="0" smtClean="0"/>
              <a:t>D. Increased levels of salts and minerals in the ocean would result in overpopulation of marine bivalves due to strengthened shells</a:t>
            </a:r>
            <a:r>
              <a:rPr lang="en-US" b="1" dirty="0" smtClean="0"/>
              <a:t>. </a:t>
            </a:r>
            <a:endParaRPr lang="en-US" dirty="0"/>
          </a:p>
        </p:txBody>
      </p:sp>
      <p:sp>
        <p:nvSpPr>
          <p:cNvPr id="4" name="Content Placeholder 3"/>
          <p:cNvSpPr>
            <a:spLocks noGrp="1"/>
          </p:cNvSpPr>
          <p:nvPr>
            <p:ph sz="half" idx="2"/>
          </p:nvPr>
        </p:nvSpPr>
        <p:spPr/>
        <p:txBody>
          <a:bodyPr>
            <a:normAutofit fontScale="47500" lnSpcReduction="20000"/>
          </a:bodyPr>
          <a:lstStyle/>
          <a:p>
            <a:r>
              <a:rPr lang="en-US" dirty="0" smtClean="0"/>
              <a:t>Many insects, such as mosquitoes and dragonflies, spend their juvenile stage as aquatic larvae before becoming winged and airborne adults.  Most years, these insects are extremely abundant in the Arctic tundra in summer.  What might account for this?</a:t>
            </a:r>
          </a:p>
          <a:p>
            <a:endParaRPr lang="en-US" dirty="0" smtClean="0"/>
          </a:p>
          <a:p>
            <a:endParaRPr lang="en-US" dirty="0" smtClean="0"/>
          </a:p>
          <a:p>
            <a:endParaRPr lang="en-US" dirty="0" smtClean="0"/>
          </a:p>
          <a:p>
            <a:r>
              <a:rPr lang="en-US" dirty="0" smtClean="0"/>
              <a:t>A. adult insects spend the long Arctic winter laying thousands of eggs under the ice of frozen ponds.  </a:t>
            </a:r>
          </a:p>
          <a:p>
            <a:r>
              <a:rPr lang="en-US" dirty="0" smtClean="0"/>
              <a:t>B. Many insects  migrate long distances to take advantage of good breeding areas in the tundra</a:t>
            </a:r>
          </a:p>
          <a:p>
            <a:r>
              <a:rPr lang="en-US" dirty="0" smtClean="0"/>
              <a:t>C. pools of water which make good breeding areas are plentiful in summer as the permafrost melts</a:t>
            </a:r>
          </a:p>
          <a:p>
            <a:r>
              <a:rPr lang="en-US" dirty="0" smtClean="0"/>
              <a:t>D. summer rains in the Arctic tundra replenish breeding ponds that dried up during the winter</a:t>
            </a:r>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4" end="4"/>
                                            </p:txEl>
                                          </p:spTgt>
                                        </p:tgtEl>
                                        <p:attrNameLst>
                                          <p:attrName>style.color</p:attrName>
                                        </p:attrNameLst>
                                      </p:cBhvr>
                                      <p:to>
                                        <p:clrVal>
                                          <a:schemeClr val="accent2"/>
                                        </p:clrVal>
                                      </p:to>
                                    </p:set>
                                    <p:set>
                                      <p:cBhvr>
                                        <p:cTn id="7" dur="500" fill="hold"/>
                                        <p:tgtEl>
                                          <p:spTgt spid="3">
                                            <p:txEl>
                                              <p:pRg st="4" end="4"/>
                                            </p:txEl>
                                          </p:spTgt>
                                        </p:tgtEl>
                                        <p:attrNameLst>
                                          <p:attrName>fillcolor</p:attrName>
                                        </p:attrNameLst>
                                      </p:cBhvr>
                                      <p:to>
                                        <p:clrVal>
                                          <a:schemeClr val="accent2"/>
                                        </p:clrVal>
                                      </p:to>
                                    </p:set>
                                    <p:set>
                                      <p:cBhvr>
                                        <p:cTn id="8" dur="500" fill="hold"/>
                                        <p:tgtEl>
                                          <p:spTgt spid="3">
                                            <p:txEl>
                                              <p:pRg st="4" end="4"/>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4000"/>
                                  </p:iterate>
                                  <p:childTnLst>
                                    <p:set>
                                      <p:cBhvr override="childStyle">
                                        <p:cTn id="12" dur="500" fill="hold"/>
                                        <p:tgtEl>
                                          <p:spTgt spid="4">
                                            <p:txEl>
                                              <p:pRg st="6" end="6"/>
                                            </p:txEl>
                                          </p:spTgt>
                                        </p:tgtEl>
                                        <p:attrNameLst>
                                          <p:attrName>style.color</p:attrName>
                                        </p:attrNameLst>
                                      </p:cBhvr>
                                      <p:to>
                                        <p:clrVal>
                                          <a:schemeClr val="accent2"/>
                                        </p:clrVal>
                                      </p:to>
                                    </p:set>
                                    <p:set>
                                      <p:cBhvr>
                                        <p:cTn id="13" dur="500" fill="hold"/>
                                        <p:tgtEl>
                                          <p:spTgt spid="4">
                                            <p:txEl>
                                              <p:pRg st="6" end="6"/>
                                            </p:txEl>
                                          </p:spTgt>
                                        </p:tgtEl>
                                        <p:attrNameLst>
                                          <p:attrName>fillcolor</p:attrName>
                                        </p:attrNameLst>
                                      </p:cBhvr>
                                      <p:to>
                                        <p:clrVal>
                                          <a:schemeClr val="accent2"/>
                                        </p:clrVal>
                                      </p:to>
                                    </p:set>
                                    <p:set>
                                      <p:cBhvr>
                                        <p:cTn id="14" dur="500" fill="hold"/>
                                        <p:tgtEl>
                                          <p:spTgt spid="4">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3" name="Content Placeholder 2"/>
          <p:cNvSpPr>
            <a:spLocks noGrp="1"/>
          </p:cNvSpPr>
          <p:nvPr>
            <p:ph sz="half" idx="1"/>
          </p:nvPr>
        </p:nvSpPr>
        <p:spPr/>
        <p:txBody>
          <a:bodyPr>
            <a:normAutofit fontScale="55000" lnSpcReduction="20000"/>
          </a:bodyPr>
          <a:lstStyle/>
          <a:p>
            <a:r>
              <a:rPr lang="en-US" dirty="0" smtClean="0"/>
              <a:t>Which of the following describes how an </a:t>
            </a:r>
            <a:r>
              <a:rPr lang="en-US" dirty="0" err="1" smtClean="0"/>
              <a:t>abiotic</a:t>
            </a:r>
            <a:r>
              <a:rPr lang="en-US" dirty="0" smtClean="0"/>
              <a:t> factor can impact the population dynamics in an ecosystem?</a:t>
            </a:r>
          </a:p>
          <a:p>
            <a:endParaRPr lang="en-US" dirty="0" smtClean="0"/>
          </a:p>
          <a:p>
            <a:endParaRPr lang="en-US" dirty="0" smtClean="0"/>
          </a:p>
          <a:p>
            <a:pPr>
              <a:buNone/>
            </a:pPr>
            <a:endParaRPr lang="en-US" dirty="0" smtClean="0"/>
          </a:p>
          <a:p>
            <a:r>
              <a:rPr lang="en-US" dirty="0" smtClean="0"/>
              <a:t>A. a parasite that invades a host can reproduce and cause a decline in the host species population</a:t>
            </a:r>
          </a:p>
          <a:p>
            <a:r>
              <a:rPr lang="en-US" dirty="0" smtClean="0"/>
              <a:t>B. organisms that compete for the same resources will keep each other from overpopulating</a:t>
            </a:r>
          </a:p>
          <a:p>
            <a:r>
              <a:rPr lang="en-US" dirty="0" smtClean="0"/>
              <a:t>C. predators will prevent herbivores from depleting the plants and other resources in an ecosystem</a:t>
            </a:r>
          </a:p>
          <a:p>
            <a:r>
              <a:rPr lang="en-US" dirty="0" smtClean="0"/>
              <a:t>D. Seasonal variations in temperature can cause some of the individuals in a population to die</a:t>
            </a:r>
            <a:endParaRPr lang="en-US" dirty="0"/>
          </a:p>
        </p:txBody>
      </p:sp>
      <p:sp>
        <p:nvSpPr>
          <p:cNvPr id="4" name="Content Placeholder 3"/>
          <p:cNvSpPr>
            <a:spLocks noGrp="1"/>
          </p:cNvSpPr>
          <p:nvPr>
            <p:ph sz="half" idx="2"/>
          </p:nvPr>
        </p:nvSpPr>
        <p:spPr>
          <a:xfrm>
            <a:off x="4648200" y="1719070"/>
            <a:ext cx="4038600" cy="4757929"/>
          </a:xfrm>
        </p:spPr>
        <p:txBody>
          <a:bodyPr>
            <a:normAutofit fontScale="55000" lnSpcReduction="20000"/>
          </a:bodyPr>
          <a:lstStyle/>
          <a:p>
            <a:r>
              <a:rPr lang="en-US" dirty="0" smtClean="0"/>
              <a:t>If a snake species were introduced to an ecosystem where it had no natural predators, what long-term effect do you predict the snakes would have on the population dynamics of the ecosystem?</a:t>
            </a:r>
          </a:p>
          <a:p>
            <a:endParaRPr lang="en-US" dirty="0" smtClean="0"/>
          </a:p>
          <a:p>
            <a:r>
              <a:rPr lang="en-US" dirty="0" smtClean="0"/>
              <a:t>A. they would breed with native snake species, resulting in an increase in biodiversity in the ecosystem.</a:t>
            </a:r>
          </a:p>
          <a:p>
            <a:r>
              <a:rPr lang="en-US" dirty="0" smtClean="0"/>
              <a:t>B. they would compete with native snake species for resources, causing a decline in native snake populations and possible extinction.</a:t>
            </a:r>
          </a:p>
          <a:p>
            <a:r>
              <a:rPr lang="en-US" dirty="0" smtClean="0"/>
              <a:t>C. they would form </a:t>
            </a:r>
            <a:r>
              <a:rPr lang="en-US" dirty="0" err="1" smtClean="0"/>
              <a:t>mutalistic</a:t>
            </a:r>
            <a:r>
              <a:rPr lang="en-US" dirty="0" smtClean="0"/>
              <a:t> relationships with native snakes, since they would occupy the same niche in the ecosystem.</a:t>
            </a:r>
          </a:p>
          <a:p>
            <a:r>
              <a:rPr lang="en-US" dirty="0" smtClean="0"/>
              <a:t>D. they would serve as a food source for predators of native snakes, causing an increase in native snake populations. </a:t>
            </a:r>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7" end="7"/>
                                            </p:txEl>
                                          </p:spTgt>
                                        </p:tgtEl>
                                        <p:attrNameLst>
                                          <p:attrName>style.color</p:attrName>
                                        </p:attrNameLst>
                                      </p:cBhvr>
                                      <p:to>
                                        <p:clrVal>
                                          <a:schemeClr val="accent2"/>
                                        </p:clrVal>
                                      </p:to>
                                    </p:set>
                                    <p:set>
                                      <p:cBhvr>
                                        <p:cTn id="7" dur="500" fill="hold"/>
                                        <p:tgtEl>
                                          <p:spTgt spid="3">
                                            <p:txEl>
                                              <p:pRg st="7" end="7"/>
                                            </p:txEl>
                                          </p:spTgt>
                                        </p:tgtEl>
                                        <p:attrNameLst>
                                          <p:attrName>fillcolor</p:attrName>
                                        </p:attrNameLst>
                                      </p:cBhvr>
                                      <p:to>
                                        <p:clrVal>
                                          <a:schemeClr val="accent2"/>
                                        </p:clrVal>
                                      </p:to>
                                    </p:set>
                                    <p:set>
                                      <p:cBhvr>
                                        <p:cTn id="8" dur="500" fill="hold"/>
                                        <p:tgtEl>
                                          <p:spTgt spid="3">
                                            <p:txEl>
                                              <p:pRg st="7" end="7"/>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4000"/>
                                  </p:iterate>
                                  <p:childTnLst>
                                    <p:set>
                                      <p:cBhvr override="childStyle">
                                        <p:cTn id="12" dur="500" fill="hold"/>
                                        <p:tgtEl>
                                          <p:spTgt spid="4">
                                            <p:txEl>
                                              <p:pRg st="3" end="3"/>
                                            </p:txEl>
                                          </p:spTgt>
                                        </p:tgtEl>
                                        <p:attrNameLst>
                                          <p:attrName>style.color</p:attrName>
                                        </p:attrNameLst>
                                      </p:cBhvr>
                                      <p:to>
                                        <p:clrVal>
                                          <a:schemeClr val="accent2"/>
                                        </p:clrVal>
                                      </p:to>
                                    </p:set>
                                    <p:set>
                                      <p:cBhvr>
                                        <p:cTn id="13" dur="500" fill="hold"/>
                                        <p:tgtEl>
                                          <p:spTgt spid="4">
                                            <p:txEl>
                                              <p:pRg st="3" end="3"/>
                                            </p:txEl>
                                          </p:spTgt>
                                        </p:tgtEl>
                                        <p:attrNameLst>
                                          <p:attrName>fillcolor</p:attrName>
                                        </p:attrNameLst>
                                      </p:cBhvr>
                                      <p:to>
                                        <p:clrVal>
                                          <a:schemeClr val="accent2"/>
                                        </p:clrVal>
                                      </p:to>
                                    </p:set>
                                    <p:set>
                                      <p:cBhvr>
                                        <p:cTn id="14" dur="500" fill="hold"/>
                                        <p:tgtEl>
                                          <p:spTgt spid="4">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Rainbow trout need at least 6.0mg/L of dissolved oxygen to survive. Biologists are trying to reestablish rainbow trout in a mountain stream but the stream only has 5.5 mg/L of dissolved oxygen.  Which of the following would be the most useful to encourage the development of the rainbow trout population?</a:t>
            </a:r>
          </a:p>
          <a:p>
            <a:pPr>
              <a:buNone/>
            </a:pPr>
            <a:endParaRPr lang="en-US" dirty="0" smtClean="0"/>
          </a:p>
          <a:p>
            <a:r>
              <a:rPr lang="en-US" dirty="0" smtClean="0"/>
              <a:t>A. create more bends in the stream to allow the water to slow down</a:t>
            </a:r>
          </a:p>
          <a:p>
            <a:r>
              <a:rPr lang="en-US" dirty="0" smtClean="0"/>
              <a:t>B. cut down trees along the stream to allow more sunlight to warm the water</a:t>
            </a:r>
          </a:p>
          <a:p>
            <a:r>
              <a:rPr lang="en-US" dirty="0" smtClean="0"/>
              <a:t>C. pull out aquatic plants growing in the stream to allow oxygen to accumulate</a:t>
            </a:r>
          </a:p>
          <a:p>
            <a:r>
              <a:rPr lang="en-US" dirty="0" smtClean="0"/>
              <a:t>D. remove dams along the stream to allow the water to flow faster</a:t>
            </a:r>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5" end="5"/>
                                            </p:txEl>
                                          </p:spTgt>
                                        </p:tgtEl>
                                        <p:attrNameLst>
                                          <p:attrName>style.color</p:attrName>
                                        </p:attrNameLst>
                                      </p:cBhvr>
                                      <p:to>
                                        <p:clrVal>
                                          <a:schemeClr val="accent2"/>
                                        </p:clrVal>
                                      </p:to>
                                    </p:set>
                                    <p:set>
                                      <p:cBhvr>
                                        <p:cTn id="7" dur="500" fill="hold"/>
                                        <p:tgtEl>
                                          <p:spTgt spid="3">
                                            <p:txEl>
                                              <p:pRg st="5" end="5"/>
                                            </p:txEl>
                                          </p:spTgt>
                                        </p:tgtEl>
                                        <p:attrNameLst>
                                          <p:attrName>fillcolor</p:attrName>
                                        </p:attrNameLst>
                                      </p:cBhvr>
                                      <p:to>
                                        <p:clrVal>
                                          <a:schemeClr val="accent2"/>
                                        </p:clrVal>
                                      </p:to>
                                    </p:set>
                                    <p:set>
                                      <p:cBhvr>
                                        <p:cTn id="8" dur="500" fill="hold"/>
                                        <p:tgtEl>
                                          <p:spTgt spid="3">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Practice problems</a:t>
            </a:r>
            <a:endParaRPr lang="en-US" dirty="0"/>
          </a:p>
        </p:txBody>
      </p:sp>
      <p:sp>
        <p:nvSpPr>
          <p:cNvPr id="5" name="Content Placeholder 4"/>
          <p:cNvSpPr>
            <a:spLocks noGrp="1"/>
          </p:cNvSpPr>
          <p:nvPr>
            <p:ph sz="half" idx="1"/>
          </p:nvPr>
        </p:nvSpPr>
        <p:spPr/>
        <p:txBody>
          <a:bodyPr>
            <a:normAutofit fontScale="70000" lnSpcReduction="20000"/>
          </a:bodyPr>
          <a:lstStyle/>
          <a:p>
            <a:r>
              <a:rPr lang="en-US" dirty="0" smtClean="0"/>
              <a:t>Researchers have found that a local squirrel population fluctuates from year to </a:t>
            </a:r>
            <a:r>
              <a:rPr lang="en-US" dirty="0" smtClean="0"/>
              <a:t>year, increasing </a:t>
            </a:r>
            <a:r>
              <a:rPr lang="en-US" dirty="0" smtClean="0"/>
              <a:t>one year and decreasing the next. Which of the following factors </a:t>
            </a:r>
            <a:r>
              <a:rPr lang="en-US" dirty="0" smtClean="0"/>
              <a:t>would cause </a:t>
            </a:r>
            <a:r>
              <a:rPr lang="en-US" dirty="0" smtClean="0"/>
              <a:t>the squirrel population to grow?</a:t>
            </a:r>
          </a:p>
          <a:p>
            <a:r>
              <a:rPr lang="en-US" dirty="0" smtClean="0"/>
              <a:t>A. the birth rate is equal to the death rate</a:t>
            </a:r>
          </a:p>
          <a:p>
            <a:r>
              <a:rPr lang="en-US" dirty="0" smtClean="0"/>
              <a:t>B. emigration is greater than immigration</a:t>
            </a:r>
          </a:p>
          <a:p>
            <a:r>
              <a:rPr lang="en-US" dirty="0" smtClean="0"/>
              <a:t>C. the death rate is higher than the birth rate</a:t>
            </a:r>
          </a:p>
          <a:p>
            <a:r>
              <a:rPr lang="en-US" dirty="0" smtClean="0"/>
              <a:t>D. the birth rate is greater than the death rate</a:t>
            </a:r>
          </a:p>
          <a:p>
            <a:pPr>
              <a:buNone/>
            </a:pPr>
            <a:endParaRPr lang="en-US" dirty="0"/>
          </a:p>
        </p:txBody>
      </p:sp>
      <p:sp>
        <p:nvSpPr>
          <p:cNvPr id="6" name="Content Placeholder 5"/>
          <p:cNvSpPr>
            <a:spLocks noGrp="1"/>
          </p:cNvSpPr>
          <p:nvPr>
            <p:ph sz="half" idx="2"/>
          </p:nvPr>
        </p:nvSpPr>
        <p:spPr/>
        <p:txBody>
          <a:bodyPr>
            <a:normAutofit fontScale="70000" lnSpcReduction="20000"/>
          </a:bodyPr>
          <a:lstStyle/>
          <a:p>
            <a:r>
              <a:rPr lang="en-US" dirty="0" smtClean="0"/>
              <a:t>All populations fluctuate in size. Which of the following is a </a:t>
            </a:r>
            <a:r>
              <a:rPr lang="en-US" dirty="0" err="1" smtClean="0"/>
              <a:t>nonenvironmental</a:t>
            </a:r>
            <a:r>
              <a:rPr lang="en-US" dirty="0" smtClean="0"/>
              <a:t> </a:t>
            </a:r>
            <a:r>
              <a:rPr lang="en-US" dirty="0" smtClean="0"/>
              <a:t>factor that </a:t>
            </a:r>
            <a:r>
              <a:rPr lang="en-US" dirty="0" smtClean="0"/>
              <a:t>might cause a population to be reduced in size?</a:t>
            </a:r>
          </a:p>
          <a:p>
            <a:r>
              <a:rPr lang="en-US" dirty="0" smtClean="0"/>
              <a:t>F. decreased predation</a:t>
            </a:r>
          </a:p>
          <a:p>
            <a:r>
              <a:rPr lang="en-US" dirty="0" smtClean="0"/>
              <a:t>G. increased competition</a:t>
            </a:r>
          </a:p>
          <a:p>
            <a:r>
              <a:rPr lang="en-US" dirty="0" smtClean="0"/>
              <a:t>H. emergence of disease resistance</a:t>
            </a:r>
          </a:p>
          <a:p>
            <a:r>
              <a:rPr lang="en-US" dirty="0" smtClean="0"/>
              <a:t>I. increased availability of a food source</a:t>
            </a:r>
            <a:r>
              <a:rPr lang="en-US" dirty="0" smtClean="0"/>
              <a:t> </a:t>
            </a:r>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5">
                                            <p:txEl>
                                              <p:pRg st="4" end="4"/>
                                            </p:txEl>
                                          </p:spTgt>
                                        </p:tgtEl>
                                        <p:attrNameLst>
                                          <p:attrName>style.color</p:attrName>
                                        </p:attrNameLst>
                                      </p:cBhvr>
                                      <p:to>
                                        <p:clrVal>
                                          <a:schemeClr val="accent2"/>
                                        </p:clrVal>
                                      </p:to>
                                    </p:set>
                                    <p:set>
                                      <p:cBhvr>
                                        <p:cTn id="7" dur="500" fill="hold"/>
                                        <p:tgtEl>
                                          <p:spTgt spid="5">
                                            <p:txEl>
                                              <p:pRg st="4" end="4"/>
                                            </p:txEl>
                                          </p:spTgt>
                                        </p:tgtEl>
                                        <p:attrNameLst>
                                          <p:attrName>fillcolor</p:attrName>
                                        </p:attrNameLst>
                                      </p:cBhvr>
                                      <p:to>
                                        <p:clrVal>
                                          <a:schemeClr val="accent2"/>
                                        </p:clrVal>
                                      </p:to>
                                    </p:set>
                                    <p:set>
                                      <p:cBhvr>
                                        <p:cTn id="8" dur="500" fill="hold"/>
                                        <p:tgtEl>
                                          <p:spTgt spid="5">
                                            <p:txEl>
                                              <p:pRg st="4" end="4"/>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4000"/>
                                  </p:iterate>
                                  <p:childTnLst>
                                    <p:set>
                                      <p:cBhvr override="childStyle">
                                        <p:cTn id="12" dur="500" fill="hold"/>
                                        <p:tgtEl>
                                          <p:spTgt spid="6">
                                            <p:txEl>
                                              <p:pRg st="2" end="2"/>
                                            </p:txEl>
                                          </p:spTgt>
                                        </p:tgtEl>
                                        <p:attrNameLst>
                                          <p:attrName>style.color</p:attrName>
                                        </p:attrNameLst>
                                      </p:cBhvr>
                                      <p:to>
                                        <p:clrVal>
                                          <a:schemeClr val="accent2"/>
                                        </p:clrVal>
                                      </p:to>
                                    </p:set>
                                    <p:set>
                                      <p:cBhvr>
                                        <p:cTn id="13" dur="500" fill="hold"/>
                                        <p:tgtEl>
                                          <p:spTgt spid="6">
                                            <p:txEl>
                                              <p:pRg st="2" end="2"/>
                                            </p:txEl>
                                          </p:spTgt>
                                        </p:tgtEl>
                                        <p:attrNameLst>
                                          <p:attrName>fillcolor</p:attrName>
                                        </p:attrNameLst>
                                      </p:cBhvr>
                                      <p:to>
                                        <p:clrVal>
                                          <a:schemeClr val="accent2"/>
                                        </p:clrVal>
                                      </p:to>
                                    </p:set>
                                    <p:set>
                                      <p:cBhvr>
                                        <p:cTn id="14" dur="500" fill="hold"/>
                                        <p:tgtEl>
                                          <p:spTgt spid="6">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3" name="Content Placeholder 2"/>
          <p:cNvSpPr>
            <a:spLocks noGrp="1"/>
          </p:cNvSpPr>
          <p:nvPr>
            <p:ph sz="half" idx="1"/>
          </p:nvPr>
        </p:nvSpPr>
        <p:spPr/>
        <p:txBody>
          <a:bodyPr>
            <a:noAutofit/>
          </a:bodyPr>
          <a:lstStyle/>
          <a:p>
            <a:r>
              <a:rPr lang="en-US" sz="2000" dirty="0" smtClean="0"/>
              <a:t>The population size that an environment can sustain is called the carrying </a:t>
            </a:r>
            <a:r>
              <a:rPr lang="en-US" sz="2000" dirty="0" smtClean="0"/>
              <a:t>capacity. Which </a:t>
            </a:r>
            <a:r>
              <a:rPr lang="en-US" sz="2000" dirty="0" smtClean="0"/>
              <a:t>of the following factors would </a:t>
            </a:r>
            <a:r>
              <a:rPr lang="en-US" sz="2000" b="1" dirty="0" smtClean="0"/>
              <a:t>not decrease the carrying capacity of a </a:t>
            </a:r>
            <a:r>
              <a:rPr lang="en-US" sz="2000" b="1" dirty="0" smtClean="0"/>
              <a:t>pond </a:t>
            </a:r>
            <a:r>
              <a:rPr lang="en-US" sz="2000" dirty="0" smtClean="0"/>
              <a:t>environment?</a:t>
            </a:r>
          </a:p>
          <a:p>
            <a:pPr>
              <a:buNone/>
            </a:pPr>
            <a:endParaRPr lang="en-US" sz="2000" dirty="0" smtClean="0"/>
          </a:p>
          <a:p>
            <a:r>
              <a:rPr lang="en-US" sz="2000" dirty="0" smtClean="0"/>
              <a:t>F. drought</a:t>
            </a:r>
          </a:p>
          <a:p>
            <a:r>
              <a:rPr lang="en-US" sz="2000" dirty="0" smtClean="0"/>
              <a:t>G. flooding</a:t>
            </a:r>
          </a:p>
          <a:p>
            <a:r>
              <a:rPr lang="en-US" sz="2000" dirty="0" smtClean="0"/>
              <a:t>H. food shortages</a:t>
            </a:r>
          </a:p>
          <a:p>
            <a:r>
              <a:rPr lang="en-US" sz="2000" dirty="0" smtClean="0"/>
              <a:t>I. unusually low </a:t>
            </a:r>
            <a:r>
              <a:rPr lang="en-US" sz="2000" dirty="0" smtClean="0"/>
              <a:t>  temperatures</a:t>
            </a:r>
            <a:endParaRPr lang="en-US" sz="2000" dirty="0"/>
          </a:p>
        </p:txBody>
      </p:sp>
      <p:sp>
        <p:nvSpPr>
          <p:cNvPr id="4" name="Content Placeholder 3"/>
          <p:cNvSpPr>
            <a:spLocks noGrp="1"/>
          </p:cNvSpPr>
          <p:nvPr>
            <p:ph sz="half" idx="2"/>
          </p:nvPr>
        </p:nvSpPr>
        <p:spPr>
          <a:xfrm>
            <a:off x="4648200" y="1143000"/>
            <a:ext cx="4038600" cy="5562600"/>
          </a:xfrm>
        </p:spPr>
        <p:txBody>
          <a:bodyPr>
            <a:normAutofit fontScale="47500" lnSpcReduction="20000"/>
          </a:bodyPr>
          <a:lstStyle/>
          <a:p>
            <a:endParaRPr lang="en-US" dirty="0" smtClean="0"/>
          </a:p>
          <a:p>
            <a:endParaRPr lang="en-US" dirty="0" smtClean="0"/>
          </a:p>
          <a:p>
            <a:endParaRPr lang="en-US" dirty="0" smtClean="0"/>
          </a:p>
          <a:p>
            <a:r>
              <a:rPr lang="en-US" dirty="0" smtClean="0"/>
              <a:t>Imagine </a:t>
            </a:r>
            <a:r>
              <a:rPr lang="en-US" dirty="0" smtClean="0"/>
              <a:t>that a city located in a desert environment has grown significantly over </a:t>
            </a:r>
            <a:r>
              <a:rPr lang="en-US" dirty="0" smtClean="0"/>
              <a:t>the last </a:t>
            </a:r>
            <a:r>
              <a:rPr lang="en-US" dirty="0" smtClean="0"/>
              <a:t>few decades. Which statement </a:t>
            </a:r>
            <a:r>
              <a:rPr lang="en-US" b="1" dirty="0" smtClean="0"/>
              <a:t>best describes how the growth of the </a:t>
            </a:r>
            <a:r>
              <a:rPr lang="en-US" b="1" dirty="0" smtClean="0"/>
              <a:t>metropolitan </a:t>
            </a:r>
            <a:r>
              <a:rPr lang="en-US" dirty="0" smtClean="0"/>
              <a:t>city </a:t>
            </a:r>
            <a:r>
              <a:rPr lang="en-US" dirty="0" smtClean="0"/>
              <a:t>would impact the desert environment in the area</a:t>
            </a:r>
            <a:r>
              <a:rPr lang="en-US" dirty="0" smtClean="0"/>
              <a:t>?</a:t>
            </a:r>
          </a:p>
          <a:p>
            <a:endParaRPr lang="en-US" dirty="0" smtClean="0"/>
          </a:p>
          <a:p>
            <a:endParaRPr lang="en-US" dirty="0" smtClean="0"/>
          </a:p>
          <a:p>
            <a:pPr>
              <a:buNone/>
            </a:pPr>
            <a:endParaRPr lang="en-US" dirty="0" smtClean="0"/>
          </a:p>
          <a:p>
            <a:r>
              <a:rPr lang="en-US" sz="3400" dirty="0" smtClean="0"/>
              <a:t>A. Biodiversity would decrease in the area but increase in the desert beyond the city.</a:t>
            </a:r>
          </a:p>
          <a:p>
            <a:r>
              <a:rPr lang="en-US" sz="3400" dirty="0" smtClean="0"/>
              <a:t>B. By destroying habitat to build homes and highways, the growth of the city </a:t>
            </a:r>
            <a:r>
              <a:rPr lang="en-US" sz="3400" dirty="0" smtClean="0"/>
              <a:t>would decrease </a:t>
            </a:r>
            <a:r>
              <a:rPr lang="en-US" sz="3400" dirty="0" smtClean="0"/>
              <a:t>the biodiversity in the desert.</a:t>
            </a:r>
          </a:p>
          <a:p>
            <a:r>
              <a:rPr lang="en-US" sz="3400" dirty="0" smtClean="0"/>
              <a:t>C. The growth of the city would have little impact on the environment, because </a:t>
            </a:r>
            <a:r>
              <a:rPr lang="en-US" sz="3400" dirty="0" smtClean="0"/>
              <a:t>few animals </a:t>
            </a:r>
            <a:r>
              <a:rPr lang="en-US" sz="3400" dirty="0" smtClean="0"/>
              <a:t>likely lived there before growth happened.</a:t>
            </a:r>
          </a:p>
          <a:p>
            <a:r>
              <a:rPr lang="en-US" sz="3400" dirty="0" smtClean="0"/>
              <a:t>D. By bringing in water, the growth of the city would improve the entire desert </a:t>
            </a:r>
            <a:r>
              <a:rPr lang="en-US" sz="3400" dirty="0" smtClean="0"/>
              <a:t>environment and </a:t>
            </a:r>
            <a:r>
              <a:rPr lang="en-US" sz="3400" dirty="0" smtClean="0"/>
              <a:t>increase the biodiversity.</a:t>
            </a:r>
            <a:endParaRPr lang="en-US" sz="3400"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5" end="5"/>
                                            </p:txEl>
                                          </p:spTgt>
                                        </p:tgtEl>
                                        <p:attrNameLst>
                                          <p:attrName>style.color</p:attrName>
                                        </p:attrNameLst>
                                      </p:cBhvr>
                                      <p:to>
                                        <p:clrVal>
                                          <a:schemeClr val="accent2"/>
                                        </p:clrVal>
                                      </p:to>
                                    </p:set>
                                    <p:set>
                                      <p:cBhvr>
                                        <p:cTn id="7" dur="500" fill="hold"/>
                                        <p:tgtEl>
                                          <p:spTgt spid="3">
                                            <p:txEl>
                                              <p:pRg st="5" end="5"/>
                                            </p:txEl>
                                          </p:spTgt>
                                        </p:tgtEl>
                                        <p:attrNameLst>
                                          <p:attrName>fillcolor</p:attrName>
                                        </p:attrNameLst>
                                      </p:cBhvr>
                                      <p:to>
                                        <p:clrVal>
                                          <a:schemeClr val="accent2"/>
                                        </p:clrVal>
                                      </p:to>
                                    </p:set>
                                    <p:set>
                                      <p:cBhvr>
                                        <p:cTn id="8" dur="500" fill="hold"/>
                                        <p:tgtEl>
                                          <p:spTgt spid="3">
                                            <p:txEl>
                                              <p:pRg st="5" end="5"/>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4000"/>
                                  </p:iterate>
                                  <p:childTnLst>
                                    <p:set>
                                      <p:cBhvr override="childStyle">
                                        <p:cTn id="12" dur="500" fill="hold"/>
                                        <p:tgtEl>
                                          <p:spTgt spid="4">
                                            <p:txEl>
                                              <p:pRg st="8" end="8"/>
                                            </p:txEl>
                                          </p:spTgt>
                                        </p:tgtEl>
                                        <p:attrNameLst>
                                          <p:attrName>style.color</p:attrName>
                                        </p:attrNameLst>
                                      </p:cBhvr>
                                      <p:to>
                                        <p:clrVal>
                                          <a:schemeClr val="accent2"/>
                                        </p:clrVal>
                                      </p:to>
                                    </p:set>
                                    <p:set>
                                      <p:cBhvr>
                                        <p:cTn id="13" dur="500" fill="hold"/>
                                        <p:tgtEl>
                                          <p:spTgt spid="4">
                                            <p:txEl>
                                              <p:pRg st="8" end="8"/>
                                            </p:txEl>
                                          </p:spTgt>
                                        </p:tgtEl>
                                        <p:attrNameLst>
                                          <p:attrName>fillcolor</p:attrName>
                                        </p:attrNameLst>
                                      </p:cBhvr>
                                      <p:to>
                                        <p:clrVal>
                                          <a:schemeClr val="accent2"/>
                                        </p:clrVal>
                                      </p:to>
                                    </p:set>
                                    <p:set>
                                      <p:cBhvr>
                                        <p:cTn id="14" dur="500" fill="hold"/>
                                        <p:tgtEl>
                                          <p:spTgt spid="4">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3" name="Content Placeholder 2"/>
          <p:cNvSpPr>
            <a:spLocks noGrp="1"/>
          </p:cNvSpPr>
          <p:nvPr>
            <p:ph sz="half" idx="1"/>
          </p:nvPr>
        </p:nvSpPr>
        <p:spPr/>
        <p:txBody>
          <a:bodyPr>
            <a:normAutofit fontScale="55000" lnSpcReduction="20000"/>
          </a:bodyPr>
          <a:lstStyle/>
          <a:p>
            <a:r>
              <a:rPr lang="en-US" dirty="0" smtClean="0"/>
              <a:t>Imagine that a nonnative bird species appears in an ecosystem. Which of </a:t>
            </a:r>
            <a:r>
              <a:rPr lang="en-US" dirty="0" smtClean="0"/>
              <a:t>the following </a:t>
            </a:r>
            <a:r>
              <a:rPr lang="en-US" dirty="0" smtClean="0"/>
              <a:t>will </a:t>
            </a:r>
            <a:r>
              <a:rPr lang="en-US" b="1" dirty="0" smtClean="0"/>
              <a:t>not be a likely change in the ecosystem</a:t>
            </a:r>
            <a:r>
              <a:rPr lang="en-US" b="1" dirty="0" smtClean="0"/>
              <a:t>?</a:t>
            </a:r>
          </a:p>
          <a:p>
            <a:endParaRPr lang="en-US" b="1" dirty="0" smtClean="0"/>
          </a:p>
          <a:p>
            <a:pPr>
              <a:buNone/>
            </a:pPr>
            <a:endParaRPr lang="en-US" b="1" dirty="0" smtClean="0"/>
          </a:p>
          <a:p>
            <a:r>
              <a:rPr lang="en-US" dirty="0" smtClean="0"/>
              <a:t>F. Native bird species will immediately migrate to another area.</a:t>
            </a:r>
          </a:p>
          <a:p>
            <a:r>
              <a:rPr lang="en-US" dirty="0" smtClean="0"/>
              <a:t>G. Bird predator species will temporarily have more available prey.</a:t>
            </a:r>
          </a:p>
          <a:p>
            <a:r>
              <a:rPr lang="en-US" dirty="0" smtClean="0"/>
              <a:t>H. Each food chain in the ecosystem will adjust over time to include the new </a:t>
            </a:r>
            <a:r>
              <a:rPr lang="en-US" dirty="0" smtClean="0"/>
              <a:t>species of </a:t>
            </a:r>
            <a:r>
              <a:rPr lang="en-US" dirty="0" smtClean="0"/>
              <a:t>bird.</a:t>
            </a:r>
          </a:p>
          <a:p>
            <a:r>
              <a:rPr lang="en-US" dirty="0" smtClean="0"/>
              <a:t>I. Birds that share the same niche of the new species will have more </a:t>
            </a:r>
            <a:r>
              <a:rPr lang="en-US" dirty="0" smtClean="0"/>
              <a:t>competition for </a:t>
            </a:r>
            <a:r>
              <a:rPr lang="en-US" dirty="0" smtClean="0"/>
              <a:t>food resources.</a:t>
            </a:r>
            <a:endParaRPr lang="en-US" dirty="0"/>
          </a:p>
        </p:txBody>
      </p:sp>
      <p:sp>
        <p:nvSpPr>
          <p:cNvPr id="4" name="Content Placeholder 3"/>
          <p:cNvSpPr>
            <a:spLocks noGrp="1"/>
          </p:cNvSpPr>
          <p:nvPr>
            <p:ph sz="half" idx="2"/>
          </p:nvPr>
        </p:nvSpPr>
        <p:spPr/>
        <p:txBody>
          <a:bodyPr>
            <a:normAutofit fontScale="55000" lnSpcReduction="20000"/>
          </a:bodyPr>
          <a:lstStyle/>
          <a:p>
            <a:r>
              <a:rPr lang="en-US" dirty="0" smtClean="0"/>
              <a:t>When the supplies of a product decrease, the price of the product tends to </a:t>
            </a:r>
            <a:r>
              <a:rPr lang="en-US" dirty="0" smtClean="0"/>
              <a:t>increase. How </a:t>
            </a:r>
            <a:r>
              <a:rPr lang="en-US" dirty="0" smtClean="0"/>
              <a:t>might continuing increases in the price of fossil fuels affect research on </a:t>
            </a:r>
            <a:r>
              <a:rPr lang="en-US" dirty="0" smtClean="0"/>
              <a:t>the development </a:t>
            </a:r>
            <a:r>
              <a:rPr lang="en-US" dirty="0" smtClean="0"/>
              <a:t>of renewable resources, such as wind power and solar energy</a:t>
            </a:r>
            <a:r>
              <a:rPr lang="en-US" dirty="0" smtClean="0"/>
              <a:t>?</a:t>
            </a:r>
          </a:p>
          <a:p>
            <a:endParaRPr lang="en-US" dirty="0" smtClean="0"/>
          </a:p>
          <a:p>
            <a:r>
              <a:rPr lang="en-US" dirty="0" smtClean="0"/>
              <a:t>A. Research on the development of renewable resources would likely decline.</a:t>
            </a:r>
          </a:p>
          <a:p>
            <a:r>
              <a:rPr lang="en-US" dirty="0" smtClean="0"/>
              <a:t>B. Research on the development of renewable resources would likely increase.</a:t>
            </a:r>
          </a:p>
          <a:p>
            <a:r>
              <a:rPr lang="en-US" dirty="0" smtClean="0"/>
              <a:t>C. There would be less research on alternative energies and more on fossil fuels.</a:t>
            </a:r>
          </a:p>
          <a:p>
            <a:r>
              <a:rPr lang="en-US" dirty="0" smtClean="0"/>
              <a:t>D. Increased fossil fuel prices would have little effect on research and development.</a:t>
            </a:r>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3" end="3"/>
                                            </p:txEl>
                                          </p:spTgt>
                                        </p:tgtEl>
                                        <p:attrNameLst>
                                          <p:attrName>style.color</p:attrName>
                                        </p:attrNameLst>
                                      </p:cBhvr>
                                      <p:to>
                                        <p:clrVal>
                                          <a:schemeClr val="accent2"/>
                                        </p:clrVal>
                                      </p:to>
                                    </p:set>
                                    <p:set>
                                      <p:cBhvr>
                                        <p:cTn id="7" dur="500" fill="hold"/>
                                        <p:tgtEl>
                                          <p:spTgt spid="3">
                                            <p:txEl>
                                              <p:pRg st="3" end="3"/>
                                            </p:txEl>
                                          </p:spTgt>
                                        </p:tgtEl>
                                        <p:attrNameLst>
                                          <p:attrName>fillcolor</p:attrName>
                                        </p:attrNameLst>
                                      </p:cBhvr>
                                      <p:to>
                                        <p:clrVal>
                                          <a:schemeClr val="accent2"/>
                                        </p:clrVal>
                                      </p:to>
                                    </p:set>
                                    <p:set>
                                      <p:cBhvr>
                                        <p:cTn id="8" dur="500" fill="hold"/>
                                        <p:tgtEl>
                                          <p:spTgt spid="3">
                                            <p:txEl>
                                              <p:pRg st="3" end="3"/>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4000"/>
                                  </p:iterate>
                                  <p:childTnLst>
                                    <p:set>
                                      <p:cBhvr override="childStyle">
                                        <p:cTn id="12" dur="500" fill="hold"/>
                                        <p:tgtEl>
                                          <p:spTgt spid="4">
                                            <p:txEl>
                                              <p:pRg st="3" end="3"/>
                                            </p:txEl>
                                          </p:spTgt>
                                        </p:tgtEl>
                                        <p:attrNameLst>
                                          <p:attrName>style.color</p:attrName>
                                        </p:attrNameLst>
                                      </p:cBhvr>
                                      <p:to>
                                        <p:clrVal>
                                          <a:schemeClr val="accent2"/>
                                        </p:clrVal>
                                      </p:to>
                                    </p:set>
                                    <p:set>
                                      <p:cBhvr>
                                        <p:cTn id="13" dur="500" fill="hold"/>
                                        <p:tgtEl>
                                          <p:spTgt spid="4">
                                            <p:txEl>
                                              <p:pRg st="3" end="3"/>
                                            </p:txEl>
                                          </p:spTgt>
                                        </p:tgtEl>
                                        <p:attrNameLst>
                                          <p:attrName>fillcolor</p:attrName>
                                        </p:attrNameLst>
                                      </p:cBhvr>
                                      <p:to>
                                        <p:clrVal>
                                          <a:schemeClr val="accent2"/>
                                        </p:clrVal>
                                      </p:to>
                                    </p:set>
                                    <p:set>
                                      <p:cBhvr>
                                        <p:cTn id="14" dur="500" fill="hold"/>
                                        <p:tgtEl>
                                          <p:spTgt spid="4">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smtClean="0"/>
              <a:t>Sustainable agriculture is farming that remains productive and profitable while </a:t>
            </a:r>
            <a:r>
              <a:rPr lang="en-US" dirty="0" smtClean="0"/>
              <a:t>still conserving </a:t>
            </a:r>
            <a:r>
              <a:rPr lang="en-US" dirty="0" smtClean="0"/>
              <a:t>natural resources. Which of the following is an example of a </a:t>
            </a:r>
            <a:r>
              <a:rPr lang="en-US" dirty="0" smtClean="0"/>
              <a:t>sustainable agriculture </a:t>
            </a:r>
            <a:r>
              <a:rPr lang="en-US" dirty="0" smtClean="0"/>
              <a:t>practice</a:t>
            </a:r>
            <a:r>
              <a:rPr lang="en-US" dirty="0" smtClean="0"/>
              <a:t>?</a:t>
            </a:r>
          </a:p>
          <a:p>
            <a:pPr>
              <a:buNone/>
            </a:pPr>
            <a:endParaRPr lang="en-US" dirty="0" smtClean="0"/>
          </a:p>
          <a:p>
            <a:r>
              <a:rPr lang="en-US" dirty="0" smtClean="0"/>
              <a:t>A. preventing cattle from </a:t>
            </a:r>
            <a:r>
              <a:rPr lang="en-US" dirty="0" smtClean="0"/>
              <a:t>over </a:t>
            </a:r>
            <a:r>
              <a:rPr lang="en-US" dirty="0" smtClean="0"/>
              <a:t>grazing on pastures</a:t>
            </a:r>
          </a:p>
          <a:p>
            <a:r>
              <a:rPr lang="en-US" dirty="0" smtClean="0"/>
              <a:t>B. removing all manure from pastures where cattle graze</a:t>
            </a:r>
          </a:p>
          <a:p>
            <a:r>
              <a:rPr lang="en-US" dirty="0" smtClean="0"/>
              <a:t>C. allowing cattle to graze over an entire pasture year round</a:t>
            </a:r>
          </a:p>
          <a:p>
            <a:r>
              <a:rPr lang="en-US" dirty="0" smtClean="0"/>
              <a:t>D. rotating parts of a pasture on which cattle get to graze throughout the year</a:t>
            </a:r>
            <a:endParaRPr lang="en-US" dirty="0"/>
          </a:p>
        </p:txBody>
      </p:sp>
      <p:sp>
        <p:nvSpPr>
          <p:cNvPr id="4" name="Content Placeholder 3"/>
          <p:cNvSpPr>
            <a:spLocks noGrp="1"/>
          </p:cNvSpPr>
          <p:nvPr>
            <p:ph sz="half" idx="2"/>
          </p:nvPr>
        </p:nvSpPr>
        <p:spPr/>
        <p:txBody>
          <a:bodyPr>
            <a:normAutofit fontScale="62500" lnSpcReduction="20000"/>
          </a:bodyPr>
          <a:lstStyle/>
          <a:p>
            <a:r>
              <a:rPr lang="en-US" dirty="0" smtClean="0"/>
              <a:t>The world’s population exceeded 6 billion in October 1999, and the annual increase </a:t>
            </a:r>
            <a:r>
              <a:rPr lang="en-US" dirty="0" smtClean="0"/>
              <a:t>is now </a:t>
            </a:r>
            <a:r>
              <a:rPr lang="en-US" dirty="0" smtClean="0"/>
              <a:t>about 94 million people. About 260,000 people are added to the world </a:t>
            </a:r>
            <a:r>
              <a:rPr lang="en-US" dirty="0" smtClean="0"/>
              <a:t>population each </a:t>
            </a:r>
            <a:r>
              <a:rPr lang="en-US" dirty="0" smtClean="0"/>
              <a:t>day, or about 180 every minute. Which of the following is </a:t>
            </a:r>
            <a:r>
              <a:rPr lang="en-US" b="1" dirty="0" smtClean="0"/>
              <a:t>not a result of </a:t>
            </a:r>
            <a:r>
              <a:rPr lang="en-US" b="1" dirty="0" smtClean="0"/>
              <a:t>the </a:t>
            </a:r>
            <a:r>
              <a:rPr lang="en-US" dirty="0" smtClean="0"/>
              <a:t>increasing </a:t>
            </a:r>
            <a:r>
              <a:rPr lang="en-US" dirty="0" smtClean="0"/>
              <a:t>human population</a:t>
            </a:r>
            <a:r>
              <a:rPr lang="en-US" dirty="0" smtClean="0"/>
              <a:t>?</a:t>
            </a:r>
          </a:p>
          <a:p>
            <a:pPr>
              <a:buNone/>
            </a:pPr>
            <a:endParaRPr lang="en-US" dirty="0" smtClean="0"/>
          </a:p>
          <a:p>
            <a:r>
              <a:rPr lang="en-US" dirty="0" smtClean="0"/>
              <a:t>A. fewer old-growth forests</a:t>
            </a:r>
          </a:p>
          <a:p>
            <a:r>
              <a:rPr lang="en-US" dirty="0" smtClean="0"/>
              <a:t>B. more stress on natural resources such as water</a:t>
            </a:r>
          </a:p>
          <a:p>
            <a:r>
              <a:rPr lang="en-US" dirty="0" smtClean="0"/>
              <a:t>C. increased carrying capacity of many ecosystems</a:t>
            </a:r>
          </a:p>
          <a:p>
            <a:r>
              <a:rPr lang="en-US" dirty="0" smtClean="0"/>
              <a:t>D. less undeveloped land available for animal habitats</a:t>
            </a:r>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5" end="5"/>
                                            </p:txEl>
                                          </p:spTgt>
                                        </p:tgtEl>
                                        <p:attrNameLst>
                                          <p:attrName>style.color</p:attrName>
                                        </p:attrNameLst>
                                      </p:cBhvr>
                                      <p:to>
                                        <p:clrVal>
                                          <a:schemeClr val="accent2"/>
                                        </p:clrVal>
                                      </p:to>
                                    </p:set>
                                    <p:set>
                                      <p:cBhvr>
                                        <p:cTn id="7" dur="500" fill="hold"/>
                                        <p:tgtEl>
                                          <p:spTgt spid="3">
                                            <p:txEl>
                                              <p:pRg st="5" end="5"/>
                                            </p:txEl>
                                          </p:spTgt>
                                        </p:tgtEl>
                                        <p:attrNameLst>
                                          <p:attrName>fillcolor</p:attrName>
                                        </p:attrNameLst>
                                      </p:cBhvr>
                                      <p:to>
                                        <p:clrVal>
                                          <a:schemeClr val="accent2"/>
                                        </p:clrVal>
                                      </p:to>
                                    </p:set>
                                    <p:set>
                                      <p:cBhvr>
                                        <p:cTn id="8" dur="500" fill="hold"/>
                                        <p:tgtEl>
                                          <p:spTgt spid="3">
                                            <p:txEl>
                                              <p:pRg st="5" end="5"/>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4000"/>
                                  </p:iterate>
                                  <p:childTnLst>
                                    <p:set>
                                      <p:cBhvr override="childStyle">
                                        <p:cTn id="12" dur="500" fill="hold"/>
                                        <p:tgtEl>
                                          <p:spTgt spid="4">
                                            <p:txEl>
                                              <p:pRg st="4" end="4"/>
                                            </p:txEl>
                                          </p:spTgt>
                                        </p:tgtEl>
                                        <p:attrNameLst>
                                          <p:attrName>style.color</p:attrName>
                                        </p:attrNameLst>
                                      </p:cBhvr>
                                      <p:to>
                                        <p:clrVal>
                                          <a:schemeClr val="accent2"/>
                                        </p:clrVal>
                                      </p:to>
                                    </p:set>
                                    <p:set>
                                      <p:cBhvr>
                                        <p:cTn id="13" dur="500" fill="hold"/>
                                        <p:tgtEl>
                                          <p:spTgt spid="4">
                                            <p:txEl>
                                              <p:pRg st="4" end="4"/>
                                            </p:txEl>
                                          </p:spTgt>
                                        </p:tgtEl>
                                        <p:attrNameLst>
                                          <p:attrName>fillcolor</p:attrName>
                                        </p:attrNameLst>
                                      </p:cBhvr>
                                      <p:to>
                                        <p:clrVal>
                                          <a:schemeClr val="accent2"/>
                                        </p:clrVal>
                                      </p:to>
                                    </p:set>
                                    <p:set>
                                      <p:cBhvr>
                                        <p:cTn id="14" dur="500" fill="hold"/>
                                        <p:tgtEl>
                                          <p:spTgt spid="4">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Practice problems</a:t>
            </a:r>
            <a:endParaRPr lang="en-US" dirty="0"/>
          </a:p>
        </p:txBody>
      </p:sp>
      <p:sp>
        <p:nvSpPr>
          <p:cNvPr id="6" name="Content Placeholder 5"/>
          <p:cNvSpPr>
            <a:spLocks noGrp="1"/>
          </p:cNvSpPr>
          <p:nvPr>
            <p:ph idx="1"/>
          </p:nvPr>
        </p:nvSpPr>
        <p:spPr/>
        <p:txBody>
          <a:bodyPr/>
          <a:lstStyle/>
          <a:p>
            <a:r>
              <a:rPr lang="en-US" dirty="0" smtClean="0"/>
              <a:t>New fuels are being produced by converting corn and grasses into compounds containing alcohols that can be broken down for energy in various engines. The purpose of this research is to </a:t>
            </a:r>
          </a:p>
          <a:p>
            <a:pPr>
              <a:buNone/>
            </a:pPr>
            <a:endParaRPr lang="en-US" dirty="0" smtClean="0"/>
          </a:p>
          <a:p>
            <a:r>
              <a:rPr lang="en-US" dirty="0" smtClean="0"/>
              <a:t>A. reduce the use of nonrenewable resources. </a:t>
            </a:r>
          </a:p>
          <a:p>
            <a:r>
              <a:rPr lang="en-US" dirty="0" smtClean="0"/>
              <a:t>B. increase the rate of air pollution. </a:t>
            </a:r>
          </a:p>
          <a:p>
            <a:r>
              <a:rPr lang="en-US" dirty="0" smtClean="0"/>
              <a:t>C. reduce the rate of homeostasis in organisms. </a:t>
            </a:r>
          </a:p>
          <a:p>
            <a:r>
              <a:rPr lang="en-US" dirty="0" smtClean="0"/>
              <a:t>D. cause a loss of biodiversity in the rain forests. </a:t>
            </a:r>
          </a:p>
          <a:p>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6">
                                            <p:txEl>
                                              <p:pRg st="2" end="2"/>
                                            </p:txEl>
                                          </p:spTgt>
                                        </p:tgtEl>
                                        <p:attrNameLst>
                                          <p:attrName>style.color</p:attrName>
                                        </p:attrNameLst>
                                      </p:cBhvr>
                                      <p:to>
                                        <p:clrVal>
                                          <a:schemeClr val="accent2"/>
                                        </p:clrVal>
                                      </p:to>
                                    </p:set>
                                    <p:set>
                                      <p:cBhvr>
                                        <p:cTn id="7" dur="500" fill="hold"/>
                                        <p:tgtEl>
                                          <p:spTgt spid="6">
                                            <p:txEl>
                                              <p:pRg st="2" end="2"/>
                                            </p:txEl>
                                          </p:spTgt>
                                        </p:tgtEl>
                                        <p:attrNameLst>
                                          <p:attrName>fillcolor</p:attrName>
                                        </p:attrNameLst>
                                      </p:cBhvr>
                                      <p:to>
                                        <p:clrVal>
                                          <a:schemeClr val="accent2"/>
                                        </p:clrVal>
                                      </p:to>
                                    </p:set>
                                    <p:set>
                                      <p:cBhvr>
                                        <p:cTn id="8" dur="500" fill="hold"/>
                                        <p:tgtEl>
                                          <p:spTgt spid="6">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that affect population size</a:t>
            </a:r>
            <a:endParaRPr lang="en-US" dirty="0"/>
          </a:p>
        </p:txBody>
      </p:sp>
      <p:sp>
        <p:nvSpPr>
          <p:cNvPr id="3" name="Content Placeholder 2"/>
          <p:cNvSpPr>
            <a:spLocks noGrp="1"/>
          </p:cNvSpPr>
          <p:nvPr>
            <p:ph idx="1"/>
          </p:nvPr>
        </p:nvSpPr>
        <p:spPr/>
        <p:txBody>
          <a:bodyPr/>
          <a:lstStyle/>
          <a:p>
            <a:r>
              <a:rPr lang="en-US" dirty="0" smtClean="0"/>
              <a:t>What two factors add individuals to the fish population?</a:t>
            </a:r>
          </a:p>
          <a:p>
            <a:r>
              <a:rPr lang="en-US" dirty="0" smtClean="0">
                <a:solidFill>
                  <a:srgbClr val="C00000"/>
                </a:solidFill>
              </a:rPr>
              <a:t>Births and immigration</a:t>
            </a:r>
          </a:p>
          <a:p>
            <a:endParaRPr lang="en-US" dirty="0" smtClean="0"/>
          </a:p>
          <a:p>
            <a:r>
              <a:rPr lang="en-US" dirty="0" smtClean="0"/>
              <a:t>What two factors remove individuals from the fish population?</a:t>
            </a:r>
          </a:p>
          <a:p>
            <a:r>
              <a:rPr lang="en-US" dirty="0" smtClean="0">
                <a:solidFill>
                  <a:srgbClr val="C00000"/>
                </a:solidFill>
              </a:rPr>
              <a:t>Deaths and emigration</a:t>
            </a:r>
          </a:p>
          <a:p>
            <a:endParaRPr lang="en-US" dirty="0" smtClean="0">
              <a:solidFill>
                <a:srgbClr val="C00000"/>
              </a:solidFill>
            </a:endParaRPr>
          </a:p>
          <a:p>
            <a:endParaRPr lang="en-US" dirty="0">
              <a:solidFill>
                <a:srgbClr val="C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3" name="Content Placeholder 2"/>
          <p:cNvSpPr>
            <a:spLocks noGrp="1"/>
          </p:cNvSpPr>
          <p:nvPr>
            <p:ph sz="half" idx="1"/>
          </p:nvPr>
        </p:nvSpPr>
        <p:spPr>
          <a:xfrm>
            <a:off x="2590800" y="1676400"/>
            <a:ext cx="4038600" cy="4407408"/>
          </a:xfrm>
        </p:spPr>
        <p:txBody>
          <a:bodyPr>
            <a:normAutofit fontScale="77500" lnSpcReduction="20000"/>
          </a:bodyPr>
          <a:lstStyle/>
          <a:p>
            <a:endParaRPr lang="en-US" dirty="0" smtClean="0"/>
          </a:p>
          <a:p>
            <a:r>
              <a:rPr lang="en-US" dirty="0" smtClean="0"/>
              <a:t> Data on the immigration and emigration of a fish species would be most helpful in determining which of the following? </a:t>
            </a:r>
          </a:p>
          <a:p>
            <a:r>
              <a:rPr lang="en-US" dirty="0" smtClean="0"/>
              <a:t>A. biological magnification </a:t>
            </a:r>
          </a:p>
          <a:p>
            <a:r>
              <a:rPr lang="en-US" dirty="0" smtClean="0"/>
              <a:t>B. interspecies competition </a:t>
            </a:r>
          </a:p>
          <a:p>
            <a:r>
              <a:rPr lang="en-US" dirty="0" smtClean="0"/>
              <a:t>C. population of the species </a:t>
            </a:r>
          </a:p>
          <a:p>
            <a:r>
              <a:rPr lang="en-US" dirty="0" smtClean="0"/>
              <a:t>D. predator-prey relationships</a:t>
            </a:r>
            <a:endParaRPr lang="en-US" dirty="0"/>
          </a:p>
        </p:txBody>
      </p:sp>
      <p:sp>
        <p:nvSpPr>
          <p:cNvPr id="4" name="Content Placeholder 3"/>
          <p:cNvSpPr>
            <a:spLocks noGrp="1"/>
          </p:cNvSpPr>
          <p:nvPr>
            <p:ph sz="half" idx="2"/>
          </p:nvPr>
        </p:nvSpPr>
        <p:spPr/>
        <p:txBody>
          <a:bodyPr>
            <a:normAutofit fontScale="77500" lnSpcReduction="20000"/>
          </a:bodyPr>
          <a:lstStyle/>
          <a:p>
            <a:pPr>
              <a:buNone/>
            </a:pPr>
            <a:r>
              <a:rPr lang="en-US" dirty="0" smtClean="0"/>
              <a:t> </a:t>
            </a:r>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4" end="4"/>
                                            </p:txEl>
                                          </p:spTgt>
                                        </p:tgtEl>
                                        <p:attrNameLst>
                                          <p:attrName>style.color</p:attrName>
                                        </p:attrNameLst>
                                      </p:cBhvr>
                                      <p:to>
                                        <p:clrVal>
                                          <a:schemeClr val="accent2"/>
                                        </p:clrVal>
                                      </p:to>
                                    </p:set>
                                    <p:set>
                                      <p:cBhvr>
                                        <p:cTn id="7" dur="500" fill="hold"/>
                                        <p:tgtEl>
                                          <p:spTgt spid="3">
                                            <p:txEl>
                                              <p:pRg st="4" end="4"/>
                                            </p:txEl>
                                          </p:spTgt>
                                        </p:tgtEl>
                                        <p:attrNameLst>
                                          <p:attrName>fillcolor</p:attrName>
                                        </p:attrNameLst>
                                      </p:cBhvr>
                                      <p:to>
                                        <p:clrVal>
                                          <a:schemeClr val="accent2"/>
                                        </p:clrVal>
                                      </p:to>
                                    </p:set>
                                    <p:set>
                                      <p:cBhvr>
                                        <p:cTn id="8" dur="500" fill="hold"/>
                                        <p:tgtEl>
                                          <p:spTgt spid="3">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Exponential Growth</a:t>
            </a:r>
            <a:endParaRPr lang="en-US" dirty="0"/>
          </a:p>
        </p:txBody>
      </p:sp>
      <p:sp>
        <p:nvSpPr>
          <p:cNvPr id="6" name="Content Placeholder 5"/>
          <p:cNvSpPr>
            <a:spLocks noGrp="1"/>
          </p:cNvSpPr>
          <p:nvPr>
            <p:ph idx="1"/>
          </p:nvPr>
        </p:nvSpPr>
        <p:spPr>
          <a:xfrm>
            <a:off x="457200" y="1752600"/>
            <a:ext cx="5410200" cy="4800600"/>
          </a:xfrm>
        </p:spPr>
        <p:txBody>
          <a:bodyPr/>
          <a:lstStyle/>
          <a:p>
            <a:r>
              <a:rPr lang="en-US" dirty="0" smtClean="0"/>
              <a:t>What happens during Exponential Growth?</a:t>
            </a:r>
          </a:p>
          <a:p>
            <a:r>
              <a:rPr lang="en-US" dirty="0" smtClean="0">
                <a:solidFill>
                  <a:srgbClr val="C00000"/>
                </a:solidFill>
              </a:rPr>
              <a:t>Occurs </a:t>
            </a:r>
            <a:r>
              <a:rPr lang="en-US" dirty="0" smtClean="0">
                <a:solidFill>
                  <a:srgbClr val="C00000"/>
                </a:solidFill>
              </a:rPr>
              <a:t>when members of a population reproduce at a constant </a:t>
            </a:r>
            <a:r>
              <a:rPr lang="en-US" dirty="0" smtClean="0">
                <a:solidFill>
                  <a:srgbClr val="C00000"/>
                </a:solidFill>
              </a:rPr>
              <a:t>rate</a:t>
            </a:r>
          </a:p>
          <a:p>
            <a:pPr>
              <a:buFont typeface="Wingdings" pitchFamily="2" charset="2"/>
              <a:buChar char="Ø"/>
            </a:pPr>
            <a:r>
              <a:rPr lang="en-US" dirty="0" smtClean="0">
                <a:solidFill>
                  <a:srgbClr val="C00000"/>
                </a:solidFill>
              </a:rPr>
              <a:t>This growth pattern is shown by a </a:t>
            </a:r>
            <a:r>
              <a:rPr lang="en-US" b="1" u="sng" dirty="0" smtClean="0">
                <a:solidFill>
                  <a:srgbClr val="C00000"/>
                </a:solidFill>
              </a:rPr>
              <a:t>J-shaped curve</a:t>
            </a:r>
            <a:r>
              <a:rPr lang="en-US" dirty="0" smtClean="0">
                <a:solidFill>
                  <a:srgbClr val="C00000"/>
                </a:solidFill>
              </a:rPr>
              <a:t>.</a:t>
            </a:r>
          </a:p>
          <a:p>
            <a:pPr>
              <a:buFont typeface="Wingdings" pitchFamily="2" charset="2"/>
              <a:buChar char="Ø"/>
            </a:pPr>
            <a:r>
              <a:rPr lang="en-US" dirty="0" smtClean="0">
                <a:solidFill>
                  <a:srgbClr val="C00000"/>
                </a:solidFill>
              </a:rPr>
              <a:t> As the population grows, the number of reproducing members keeps rising</a:t>
            </a:r>
          </a:p>
          <a:p>
            <a:pPr>
              <a:buFont typeface="Wingdings" pitchFamily="2" charset="2"/>
              <a:buChar char="Ø"/>
            </a:pPr>
            <a:r>
              <a:rPr lang="en-US" dirty="0" smtClean="0">
                <a:solidFill>
                  <a:srgbClr val="C00000"/>
                </a:solidFill>
              </a:rPr>
              <a:t> The population grows faster and </a:t>
            </a:r>
            <a:r>
              <a:rPr lang="en-US" dirty="0" smtClean="0">
                <a:solidFill>
                  <a:srgbClr val="C00000"/>
                </a:solidFill>
              </a:rPr>
              <a:t>faster</a:t>
            </a:r>
          </a:p>
          <a:p>
            <a:pPr>
              <a:buNone/>
            </a:pPr>
            <a:endParaRPr lang="en-US" dirty="0" smtClean="0">
              <a:solidFill>
                <a:srgbClr val="C00000"/>
              </a:solidFill>
            </a:endParaRPr>
          </a:p>
          <a:p>
            <a:endParaRPr lang="en-US" dirty="0"/>
          </a:p>
        </p:txBody>
      </p:sp>
      <p:pic>
        <p:nvPicPr>
          <p:cNvPr id="7" name="Picture 6" descr="mlbio10a2374.png"/>
          <p:cNvPicPr>
            <a:picLocks noChangeAspect="1"/>
          </p:cNvPicPr>
          <p:nvPr/>
        </p:nvPicPr>
        <p:blipFill>
          <a:blip r:embed="rId2" cstate="print"/>
          <a:stretch>
            <a:fillRect/>
          </a:stretch>
        </p:blipFill>
        <p:spPr>
          <a:xfrm>
            <a:off x="6334125" y="1600200"/>
            <a:ext cx="2809875" cy="5257800"/>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Exponential Growth</a:t>
            </a:r>
            <a:endParaRPr lang="en-US" dirty="0"/>
          </a:p>
        </p:txBody>
      </p:sp>
      <p:sp>
        <p:nvSpPr>
          <p:cNvPr id="3" name="Content Placeholder 2"/>
          <p:cNvSpPr>
            <a:spLocks noGrp="1"/>
          </p:cNvSpPr>
          <p:nvPr>
            <p:ph idx="1"/>
          </p:nvPr>
        </p:nvSpPr>
        <p:spPr/>
        <p:txBody>
          <a:bodyPr/>
          <a:lstStyle/>
          <a:p>
            <a:pPr>
              <a:buNone/>
            </a:pPr>
            <a:r>
              <a:rPr lang="en-US" dirty="0" smtClean="0"/>
              <a:t>Under ideal conditions with unlimited resources, a population will grow exponentially</a:t>
            </a:r>
          </a:p>
          <a:p>
            <a:pPr>
              <a:buNone/>
            </a:pPr>
            <a:endParaRPr lang="en-US" dirty="0" smtClean="0"/>
          </a:p>
          <a:p>
            <a:r>
              <a:rPr lang="en-US" dirty="0" smtClean="0">
                <a:solidFill>
                  <a:srgbClr val="C00000"/>
                </a:solidFill>
              </a:rPr>
              <a:t>In nature, exponential growth does not go on for long</a:t>
            </a:r>
          </a:p>
          <a:p>
            <a:pPr>
              <a:buNone/>
            </a:pPr>
            <a:endParaRPr lang="en-US" dirty="0" smtClean="0">
              <a:solidFill>
                <a:srgbClr val="C00000"/>
              </a:solidFill>
            </a:endParaRPr>
          </a:p>
          <a:p>
            <a:r>
              <a:rPr lang="en-US" dirty="0" smtClean="0">
                <a:solidFill>
                  <a:srgbClr val="C00000"/>
                </a:solidFill>
              </a:rPr>
              <a:t> Resources are used up in over time and growth slows or stops</a:t>
            </a:r>
          </a:p>
          <a:p>
            <a:pPr>
              <a:buNone/>
            </a:pPr>
            <a:endParaRPr lang="en-US" dirty="0" smtClean="0">
              <a:solidFill>
                <a:srgbClr val="C00000"/>
              </a:solidFill>
            </a:endParaRPr>
          </a:p>
          <a:p>
            <a:r>
              <a:rPr lang="en-US" dirty="0" smtClean="0">
                <a:solidFill>
                  <a:srgbClr val="C00000"/>
                </a:solidFill>
              </a:rPr>
              <a:t> Predators and disease may also slow growth</a:t>
            </a:r>
          </a:p>
          <a:p>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 Growth</a:t>
            </a:r>
            <a:endParaRPr lang="en-US" dirty="0"/>
          </a:p>
        </p:txBody>
      </p:sp>
      <p:sp>
        <p:nvSpPr>
          <p:cNvPr id="3" name="Content Placeholder 2"/>
          <p:cNvSpPr>
            <a:spLocks noGrp="1"/>
          </p:cNvSpPr>
          <p:nvPr>
            <p:ph idx="1"/>
          </p:nvPr>
        </p:nvSpPr>
        <p:spPr>
          <a:xfrm>
            <a:off x="457200" y="1752600"/>
            <a:ext cx="5181600" cy="4876800"/>
          </a:xfrm>
        </p:spPr>
        <p:txBody>
          <a:bodyPr>
            <a:normAutofit fontScale="92500" lnSpcReduction="10000"/>
          </a:bodyPr>
          <a:lstStyle/>
          <a:p>
            <a:pPr>
              <a:buNone/>
            </a:pPr>
            <a:r>
              <a:rPr lang="en-US" dirty="0" smtClean="0"/>
              <a:t>What is Logistic Growth?</a:t>
            </a:r>
          </a:p>
          <a:p>
            <a:r>
              <a:rPr lang="en-US" dirty="0" smtClean="0"/>
              <a:t> </a:t>
            </a:r>
            <a:r>
              <a:rPr lang="en-US" dirty="0" smtClean="0">
                <a:solidFill>
                  <a:srgbClr val="C00000"/>
                </a:solidFill>
              </a:rPr>
              <a:t>when </a:t>
            </a:r>
            <a:r>
              <a:rPr lang="en-US" dirty="0" smtClean="0">
                <a:solidFill>
                  <a:srgbClr val="C00000"/>
                </a:solidFill>
              </a:rPr>
              <a:t>limited resources slow or stop population growth </a:t>
            </a:r>
          </a:p>
          <a:p>
            <a:r>
              <a:rPr lang="en-US" dirty="0" smtClean="0">
                <a:solidFill>
                  <a:srgbClr val="C00000"/>
                </a:solidFill>
              </a:rPr>
              <a:t>Growth pattern is shown by an </a:t>
            </a:r>
            <a:r>
              <a:rPr lang="en-US" u="sng" dirty="0" smtClean="0">
                <a:solidFill>
                  <a:srgbClr val="C00000"/>
                </a:solidFill>
              </a:rPr>
              <a:t>S-shaped curve</a:t>
            </a:r>
          </a:p>
          <a:p>
            <a:r>
              <a:rPr lang="en-US" dirty="0" smtClean="0">
                <a:solidFill>
                  <a:srgbClr val="C00000"/>
                </a:solidFill>
              </a:rPr>
              <a:t>Usually follows a period of exponential growth</a:t>
            </a:r>
          </a:p>
          <a:p>
            <a:r>
              <a:rPr lang="en-US" dirty="0" smtClean="0">
                <a:solidFill>
                  <a:srgbClr val="C00000"/>
                </a:solidFill>
              </a:rPr>
              <a:t> When growth stops, the population size has reached its </a:t>
            </a:r>
            <a:r>
              <a:rPr lang="en-US" b="1" u="sng" dirty="0" smtClean="0">
                <a:solidFill>
                  <a:srgbClr val="C00000"/>
                </a:solidFill>
              </a:rPr>
              <a:t>carrying capacity </a:t>
            </a:r>
          </a:p>
          <a:p>
            <a:pPr>
              <a:buFont typeface="Wingdings" pitchFamily="2" charset="2"/>
              <a:buChar char="Ø"/>
            </a:pPr>
            <a:r>
              <a:rPr lang="en-US" dirty="0" smtClean="0">
                <a:solidFill>
                  <a:srgbClr val="C00000"/>
                </a:solidFill>
              </a:rPr>
              <a:t>The number of individuals of a specific species an environment can support</a:t>
            </a:r>
          </a:p>
          <a:p>
            <a:pPr>
              <a:buFont typeface="Wingdings" pitchFamily="2" charset="2"/>
              <a:buChar char="Ø"/>
            </a:pPr>
            <a:r>
              <a:rPr lang="en-US" dirty="0" smtClean="0">
                <a:solidFill>
                  <a:srgbClr val="C00000"/>
                </a:solidFill>
              </a:rPr>
              <a:t>The growth rate is zero</a:t>
            </a:r>
            <a:endParaRPr lang="en-US" b="1" u="sng" dirty="0" smtClean="0">
              <a:solidFill>
                <a:srgbClr val="C00000"/>
              </a:solidFill>
            </a:endParaRPr>
          </a:p>
          <a:p>
            <a:endParaRPr lang="en-US" dirty="0"/>
          </a:p>
        </p:txBody>
      </p:sp>
      <p:pic>
        <p:nvPicPr>
          <p:cNvPr id="4" name="Picture 3" descr="mlbio10a2377.png"/>
          <p:cNvPicPr>
            <a:picLocks noChangeAspect="1"/>
          </p:cNvPicPr>
          <p:nvPr/>
        </p:nvPicPr>
        <p:blipFill>
          <a:blip r:embed="rId2" cstate="print"/>
          <a:stretch>
            <a:fillRect/>
          </a:stretch>
        </p:blipFill>
        <p:spPr>
          <a:xfrm>
            <a:off x="5334000" y="3200400"/>
            <a:ext cx="3657600" cy="3276600"/>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4" name="Content Placeholder 3"/>
          <p:cNvSpPr>
            <a:spLocks noGrp="1"/>
          </p:cNvSpPr>
          <p:nvPr>
            <p:ph sz="half" idx="1"/>
          </p:nvPr>
        </p:nvSpPr>
        <p:spPr/>
        <p:txBody>
          <a:bodyPr>
            <a:noAutofit/>
          </a:bodyPr>
          <a:lstStyle/>
          <a:p>
            <a:pPr>
              <a:buNone/>
            </a:pPr>
            <a:r>
              <a:rPr lang="en-US" sz="2000" dirty="0" smtClean="0"/>
              <a:t>A population of rodents</a:t>
            </a:r>
          </a:p>
          <a:p>
            <a:pPr>
              <a:buNone/>
            </a:pPr>
            <a:r>
              <a:rPr lang="en-US" sz="2000" dirty="0" smtClean="0"/>
              <a:t>becomes stranded on a</a:t>
            </a:r>
          </a:p>
          <a:p>
            <a:pPr>
              <a:buNone/>
            </a:pPr>
            <a:r>
              <a:rPr lang="en-US" sz="2000" dirty="0" smtClean="0"/>
              <a:t>remote island.  Eventually, the</a:t>
            </a:r>
          </a:p>
          <a:p>
            <a:pPr>
              <a:buNone/>
            </a:pPr>
            <a:r>
              <a:rPr lang="en-US" sz="2000" dirty="0" smtClean="0"/>
              <a:t>population reaches the</a:t>
            </a:r>
          </a:p>
          <a:p>
            <a:pPr>
              <a:buNone/>
            </a:pPr>
            <a:r>
              <a:rPr lang="en-US" sz="2000" dirty="0" smtClean="0"/>
              <a:t>island’s carrying capacity.  At</a:t>
            </a:r>
          </a:p>
          <a:p>
            <a:pPr>
              <a:buNone/>
            </a:pPr>
            <a:r>
              <a:rPr lang="en-US" sz="2000" dirty="0" smtClean="0"/>
              <a:t>the point, the birth and death</a:t>
            </a:r>
          </a:p>
          <a:p>
            <a:pPr>
              <a:buNone/>
            </a:pPr>
            <a:r>
              <a:rPr lang="en-US" sz="2000" dirty="0" smtClean="0"/>
              <a:t>rates are</a:t>
            </a:r>
          </a:p>
          <a:p>
            <a:pPr>
              <a:buNone/>
            </a:pPr>
            <a:endParaRPr lang="en-US" sz="2000" dirty="0" smtClean="0"/>
          </a:p>
          <a:p>
            <a:pPr>
              <a:buNone/>
            </a:pPr>
            <a:r>
              <a:rPr lang="en-US" sz="2000" dirty="0" smtClean="0"/>
              <a:t>A. relatively equal</a:t>
            </a:r>
          </a:p>
          <a:p>
            <a:pPr>
              <a:buNone/>
            </a:pPr>
            <a:r>
              <a:rPr lang="en-US" sz="2000" dirty="0" smtClean="0"/>
              <a:t>B. crashing</a:t>
            </a:r>
          </a:p>
          <a:p>
            <a:pPr>
              <a:buNone/>
            </a:pPr>
            <a:r>
              <a:rPr lang="en-US" sz="2000" dirty="0" smtClean="0"/>
              <a:t>C. density dependent</a:t>
            </a:r>
          </a:p>
          <a:p>
            <a:pPr>
              <a:buNone/>
            </a:pPr>
            <a:r>
              <a:rPr lang="en-US" sz="2000" dirty="0" smtClean="0"/>
              <a:t>D. density independent </a:t>
            </a:r>
            <a:endParaRPr lang="en-US" sz="2000" dirty="0"/>
          </a:p>
        </p:txBody>
      </p:sp>
      <p:sp>
        <p:nvSpPr>
          <p:cNvPr id="5" name="Content Placeholder 4"/>
          <p:cNvSpPr>
            <a:spLocks noGrp="1"/>
          </p:cNvSpPr>
          <p:nvPr>
            <p:ph sz="half" idx="2"/>
          </p:nvPr>
        </p:nvSpPr>
        <p:spPr/>
        <p:txBody>
          <a:bodyPr>
            <a:normAutofit fontScale="62500" lnSpcReduction="20000"/>
          </a:bodyPr>
          <a:lstStyle/>
          <a:p>
            <a:pPr>
              <a:buNone/>
            </a:pPr>
            <a:r>
              <a:rPr lang="en-US" sz="3200" dirty="0" smtClean="0"/>
              <a:t>When </a:t>
            </a:r>
            <a:r>
              <a:rPr lang="en-US" sz="3200" dirty="0" smtClean="0"/>
              <a:t>an environment </a:t>
            </a:r>
            <a:r>
              <a:rPr lang="en-US" sz="3200" dirty="0" smtClean="0"/>
              <a:t>has</a:t>
            </a:r>
          </a:p>
          <a:p>
            <a:pPr>
              <a:buNone/>
            </a:pPr>
            <a:r>
              <a:rPr lang="en-US" sz="3200" dirty="0" smtClean="0"/>
              <a:t>reached </a:t>
            </a:r>
            <a:r>
              <a:rPr lang="en-US" sz="3200" dirty="0" smtClean="0"/>
              <a:t>its carrying </a:t>
            </a:r>
            <a:r>
              <a:rPr lang="en-US" sz="3200" dirty="0" smtClean="0"/>
              <a:t>capacity</a:t>
            </a:r>
          </a:p>
          <a:p>
            <a:pPr>
              <a:buNone/>
            </a:pPr>
            <a:r>
              <a:rPr lang="en-US" sz="3200" dirty="0" smtClean="0"/>
              <a:t>for </a:t>
            </a:r>
            <a:r>
              <a:rPr lang="en-US" sz="3200" dirty="0" smtClean="0"/>
              <a:t>a certain </a:t>
            </a:r>
            <a:r>
              <a:rPr lang="en-US" sz="3200" dirty="0" smtClean="0"/>
              <a:t>population,</a:t>
            </a:r>
          </a:p>
          <a:p>
            <a:pPr>
              <a:buNone/>
            </a:pPr>
            <a:r>
              <a:rPr lang="en-US" sz="3200" dirty="0" smtClean="0"/>
              <a:t>which </a:t>
            </a:r>
            <a:r>
              <a:rPr lang="en-US" sz="3200" dirty="0" smtClean="0"/>
              <a:t>of the following is true</a:t>
            </a:r>
            <a:r>
              <a:rPr lang="en-US" sz="3200" dirty="0" smtClean="0"/>
              <a:t>?</a:t>
            </a:r>
          </a:p>
          <a:p>
            <a:pPr>
              <a:buNone/>
            </a:pPr>
            <a:r>
              <a:rPr lang="en-US" sz="3200" dirty="0" smtClean="0"/>
              <a:t> </a:t>
            </a:r>
            <a:endParaRPr lang="en-US" sz="3200" dirty="0" smtClean="0"/>
          </a:p>
          <a:p>
            <a:pPr>
              <a:buNone/>
            </a:pPr>
            <a:r>
              <a:rPr lang="en-US" sz="3200" dirty="0" smtClean="0"/>
              <a:t>A. Growth and immigration rate is equal to death and emigration rate. </a:t>
            </a:r>
          </a:p>
          <a:p>
            <a:pPr>
              <a:buNone/>
            </a:pPr>
            <a:r>
              <a:rPr lang="en-US" sz="3200" dirty="0" smtClean="0"/>
              <a:t>B. Growth and immigration rate is greater than death and emigration rate. </a:t>
            </a:r>
          </a:p>
          <a:p>
            <a:pPr>
              <a:buNone/>
            </a:pPr>
            <a:r>
              <a:rPr lang="en-US" sz="3200" dirty="0" smtClean="0"/>
              <a:t>C. Growth and immigration rate is less than death and emigration rate. </a:t>
            </a:r>
          </a:p>
          <a:p>
            <a:pPr>
              <a:buNone/>
            </a:pPr>
            <a:r>
              <a:rPr lang="en-US" sz="3200" dirty="0" smtClean="0"/>
              <a:t>D. Growth rate is exponential.</a:t>
            </a:r>
            <a:endParaRPr lang="en-US" sz="3200"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4">
                                            <p:txEl>
                                              <p:pRg st="8" end="8"/>
                                            </p:txEl>
                                          </p:spTgt>
                                        </p:tgtEl>
                                        <p:attrNameLst>
                                          <p:attrName>style.color</p:attrName>
                                        </p:attrNameLst>
                                      </p:cBhvr>
                                      <p:to>
                                        <p:clrVal>
                                          <a:schemeClr val="accent2"/>
                                        </p:clrVal>
                                      </p:to>
                                    </p:set>
                                    <p:set>
                                      <p:cBhvr>
                                        <p:cTn id="7" dur="500" fill="hold"/>
                                        <p:tgtEl>
                                          <p:spTgt spid="4">
                                            <p:txEl>
                                              <p:pRg st="8" end="8"/>
                                            </p:txEl>
                                          </p:spTgt>
                                        </p:tgtEl>
                                        <p:attrNameLst>
                                          <p:attrName>fillcolor</p:attrName>
                                        </p:attrNameLst>
                                      </p:cBhvr>
                                      <p:to>
                                        <p:clrVal>
                                          <a:schemeClr val="accent2"/>
                                        </p:clrVal>
                                      </p:to>
                                    </p:set>
                                    <p:set>
                                      <p:cBhvr>
                                        <p:cTn id="8" dur="500" fill="hold"/>
                                        <p:tgtEl>
                                          <p:spTgt spid="4">
                                            <p:txEl>
                                              <p:pRg st="8" end="8"/>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4000"/>
                                  </p:iterate>
                                  <p:childTnLst>
                                    <p:set>
                                      <p:cBhvr override="childStyle">
                                        <p:cTn id="12" dur="500" fill="hold"/>
                                        <p:tgtEl>
                                          <p:spTgt spid="5">
                                            <p:txEl>
                                              <p:pRg st="5" end="5"/>
                                            </p:txEl>
                                          </p:spTgt>
                                        </p:tgtEl>
                                        <p:attrNameLst>
                                          <p:attrName>style.color</p:attrName>
                                        </p:attrNameLst>
                                      </p:cBhvr>
                                      <p:to>
                                        <p:clrVal>
                                          <a:schemeClr val="accent2"/>
                                        </p:clrVal>
                                      </p:to>
                                    </p:set>
                                    <p:set>
                                      <p:cBhvr>
                                        <p:cTn id="13" dur="500" fill="hold"/>
                                        <p:tgtEl>
                                          <p:spTgt spid="5">
                                            <p:txEl>
                                              <p:pRg st="5" end="5"/>
                                            </p:txEl>
                                          </p:spTgt>
                                        </p:tgtEl>
                                        <p:attrNameLst>
                                          <p:attrName>fillcolor</p:attrName>
                                        </p:attrNameLst>
                                      </p:cBhvr>
                                      <p:to>
                                        <p:clrVal>
                                          <a:schemeClr val="accent2"/>
                                        </p:clrVal>
                                      </p:to>
                                    </p:set>
                                    <p:set>
                                      <p:cBhvr>
                                        <p:cTn id="14" dur="500" fill="hold"/>
                                        <p:tgtEl>
                                          <p:spTgt spid="5">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2">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2962</TotalTime>
  <Words>4012</Words>
  <Application>Microsoft Office PowerPoint</Application>
  <PresentationFormat>On-screen Show (4:3)</PresentationFormat>
  <Paragraphs>407</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Theme2</vt:lpstr>
      <vt:lpstr>Populations &amp; Humans in the Biosphere</vt:lpstr>
      <vt:lpstr>How Populations Grow</vt:lpstr>
      <vt:lpstr>Four factors affect population size</vt:lpstr>
      <vt:lpstr>Factors that affect population size</vt:lpstr>
      <vt:lpstr>Practice Problems</vt:lpstr>
      <vt:lpstr>Exponential Growth</vt:lpstr>
      <vt:lpstr>Exponential Growth</vt:lpstr>
      <vt:lpstr>Logistic Growth</vt:lpstr>
      <vt:lpstr>Practice Problems</vt:lpstr>
      <vt:lpstr>Limits to Growth</vt:lpstr>
      <vt:lpstr>Practice problems</vt:lpstr>
      <vt:lpstr>Practice Problems</vt:lpstr>
      <vt:lpstr>Limits to growth</vt:lpstr>
      <vt:lpstr>A changing landscape</vt:lpstr>
      <vt:lpstr>Practice Problems</vt:lpstr>
      <vt:lpstr>Sustainable development</vt:lpstr>
      <vt:lpstr>Practice problems</vt:lpstr>
      <vt:lpstr>Using resources wisely  Soil resources</vt:lpstr>
      <vt:lpstr>Review</vt:lpstr>
      <vt:lpstr>Using resources wisely freshwater resource</vt:lpstr>
      <vt:lpstr>Practice problems</vt:lpstr>
      <vt:lpstr>Review</vt:lpstr>
      <vt:lpstr>Using resources wisely atmospheric resources</vt:lpstr>
      <vt:lpstr>Biodiversity</vt:lpstr>
      <vt:lpstr>Threats to biodiversity</vt:lpstr>
      <vt:lpstr>Threats to biodiversity</vt:lpstr>
      <vt:lpstr>Conserving biodiversity</vt:lpstr>
      <vt:lpstr>Practice problems</vt:lpstr>
      <vt:lpstr>Practice problems</vt:lpstr>
      <vt:lpstr>Practice problems</vt:lpstr>
      <vt:lpstr>Practice problems</vt:lpstr>
      <vt:lpstr>Practice problems</vt:lpstr>
      <vt:lpstr>Practice Problems</vt:lpstr>
      <vt:lpstr>Practice problems</vt:lpstr>
      <vt:lpstr>Practice Problems</vt:lpstr>
      <vt:lpstr>Practice problems</vt:lpstr>
      <vt:lpstr>Practice Problems</vt:lpstr>
      <vt:lpstr>Practice problems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Populations &amp; Humans in the Biosphere</dc:title>
  <dc:creator>Windows User</dc:creator>
  <cp:lastModifiedBy>Windows User</cp:lastModifiedBy>
  <cp:revision>7</cp:revision>
  <dcterms:created xsi:type="dcterms:W3CDTF">2013-04-23T15:07:59Z</dcterms:created>
  <dcterms:modified xsi:type="dcterms:W3CDTF">2013-04-25T16:30:00Z</dcterms:modified>
</cp:coreProperties>
</file>