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87" r:id="rId16"/>
    <p:sldId id="283" r:id="rId17"/>
    <p:sldId id="284" r:id="rId18"/>
    <p:sldId id="285" r:id="rId19"/>
    <p:sldId id="289" r:id="rId20"/>
    <p:sldId id="270" r:id="rId21"/>
    <p:sldId id="271" r:id="rId22"/>
    <p:sldId id="272" r:id="rId23"/>
    <p:sldId id="273" r:id="rId24"/>
    <p:sldId id="280" r:id="rId25"/>
    <p:sldId id="278" r:id="rId26"/>
    <p:sldId id="274" r:id="rId27"/>
    <p:sldId id="275" r:id="rId28"/>
    <p:sldId id="276" r:id="rId29"/>
    <p:sldId id="279" r:id="rId30"/>
    <p:sldId id="277" r:id="rId31"/>
    <p:sldId id="281" r:id="rId32"/>
    <p:sldId id="282" r:id="rId33"/>
    <p:sldId id="286" r:id="rId34"/>
    <p:sldId id="288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2F7202-0CEA-489A-AD72-AE91F186005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EBF374-934A-4B72-84C0-45C4B2E882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veryschool.org/u/logan/cellreproductionx/rogersa/research/meiosi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Mitosis and Meiosis EOC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 L. </a:t>
            </a:r>
            <a:r>
              <a:rPr lang="en-US" dirty="0" err="1" smtClean="0"/>
              <a:t>Skorich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Includes mitosis and cytokinesis</a:t>
            </a:r>
          </a:p>
          <a:p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mitosis</a:t>
            </a:r>
            <a:r>
              <a:rPr lang="en-US" dirty="0"/>
              <a:t> the nucleus is replicated</a:t>
            </a:r>
          </a:p>
          <a:p>
            <a:r>
              <a:rPr lang="en-US" dirty="0">
                <a:solidFill>
                  <a:srgbClr val="FF0000"/>
                </a:solidFill>
              </a:rPr>
              <a:t>Cytokinesis</a:t>
            </a:r>
            <a:r>
              <a:rPr lang="en-US" dirty="0"/>
              <a:t> physically separates the </a:t>
            </a:r>
            <a:r>
              <a:rPr lang="en-US" dirty="0">
                <a:solidFill>
                  <a:srgbClr val="FF0000"/>
                </a:solidFill>
              </a:rPr>
              <a:t>parent cell </a:t>
            </a:r>
            <a:r>
              <a:rPr lang="en-US" dirty="0"/>
              <a:t>into two identical </a:t>
            </a:r>
            <a:r>
              <a:rPr lang="en-US" dirty="0">
                <a:solidFill>
                  <a:srgbClr val="FF0000"/>
                </a:solidFill>
              </a:rPr>
              <a:t>daughter cells</a:t>
            </a:r>
          </a:p>
          <a:p>
            <a:endParaRPr lang="en-US" dirty="0"/>
          </a:p>
        </p:txBody>
      </p:sp>
      <p:pic>
        <p:nvPicPr>
          <p:cNvPr id="5" name="Picture 2" descr="bio_ch10_45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7444"/>
            <a:ext cx="4038600" cy="3891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phase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 descr="http://asweknowit.net/images_edu/dwa_1_mit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369" y="1676400"/>
            <a:ext cx="6808631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in cytokinesis in a plant and animal cell?</a:t>
            </a:r>
            <a:endParaRPr lang="en-US" dirty="0"/>
          </a:p>
        </p:txBody>
      </p:sp>
      <p:pic>
        <p:nvPicPr>
          <p:cNvPr id="4" name="Picture 9" descr="cleavage furrow 3d"/>
          <p:cNvPicPr>
            <a:picLocks noChangeAspect="1" noChangeArrowheads="1"/>
          </p:cNvPicPr>
          <p:nvPr/>
        </p:nvPicPr>
        <p:blipFill>
          <a:blip r:embed="rId2" cstate="print"/>
          <a:srcRect l="10930" t="8667" r="7210" b="2000"/>
          <a:stretch>
            <a:fillRect/>
          </a:stretch>
        </p:blipFill>
        <p:spPr bwMode="auto">
          <a:xfrm>
            <a:off x="838200" y="2940595"/>
            <a:ext cx="3352800" cy="2552700"/>
          </a:xfrm>
          <a:prstGeom prst="rect">
            <a:avLst/>
          </a:prstGeom>
          <a:noFill/>
        </p:spPr>
      </p:pic>
      <p:pic>
        <p:nvPicPr>
          <p:cNvPr id="5" name="Picture 4" descr="http://www.clt.astate.edu/mhuss/mitosis1.jpg"/>
          <p:cNvPicPr>
            <a:picLocks noChangeAspect="1" noChangeArrowheads="1"/>
          </p:cNvPicPr>
          <p:nvPr/>
        </p:nvPicPr>
        <p:blipFill rotWithShape="1">
          <a:blip r:embed="rId3" cstate="print"/>
          <a:srcRect l="78873" t="45371"/>
          <a:stretch/>
        </p:blipFill>
        <p:spPr bwMode="auto">
          <a:xfrm>
            <a:off x="5105400" y="2209800"/>
            <a:ext cx="3048000" cy="4014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3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 use Binary Fission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"/>
          <a:stretch/>
        </p:blipFill>
        <p:spPr bwMode="auto">
          <a:xfrm>
            <a:off x="1116150" y="1600200"/>
            <a:ext cx="69116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What is cancer?</a:t>
            </a:r>
          </a:p>
          <a:p>
            <a:pPr lvl="1"/>
            <a:r>
              <a:rPr lang="en-US" dirty="0" smtClean="0"/>
              <a:t>Unregulated cell </a:t>
            </a:r>
            <a:r>
              <a:rPr lang="en-US" dirty="0" err="1" smtClean="0"/>
              <a:t>groweth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causes cancer?</a:t>
            </a:r>
          </a:p>
          <a:p>
            <a:pPr lvl="1"/>
            <a:r>
              <a:rPr lang="en-US" dirty="0" smtClean="0"/>
              <a:t>The cell not being able to stop reproducing</a:t>
            </a:r>
          </a:p>
          <a:p>
            <a:r>
              <a:rPr lang="en-US" dirty="0" smtClean="0"/>
              <a:t>What type of cell can become a cancer cell?</a:t>
            </a:r>
          </a:p>
          <a:p>
            <a:pPr lvl="1"/>
            <a:r>
              <a:rPr lang="en-US" dirty="0" smtClean="0"/>
              <a:t>Almost any type of body cell. </a:t>
            </a:r>
            <a:endParaRPr lang="en-US" dirty="0"/>
          </a:p>
        </p:txBody>
      </p:sp>
      <p:pic>
        <p:nvPicPr>
          <p:cNvPr id="4" name="Picture 1" descr="Fig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630541" cy="477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81000"/>
            <a:ext cx="8229600" cy="1143000"/>
          </a:xfrm>
        </p:spPr>
        <p:txBody>
          <a:bodyPr/>
          <a:lstStyle/>
          <a:p>
            <a:r>
              <a:rPr lang="en-US" dirty="0"/>
              <a:t>EOC PRACTICE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828800"/>
            <a:ext cx="724549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54349" t="36072" r="8136" b="32065"/>
          <a:stretch/>
        </p:blipFill>
        <p:spPr bwMode="auto">
          <a:xfrm>
            <a:off x="304800" y="2491123"/>
            <a:ext cx="4038600" cy="2744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19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EOC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A, B, D, 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C, B, A, D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B, A, D, 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D, C, B, A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3948" t="22445" r="56393" b="30662"/>
          <a:stretch/>
        </p:blipFill>
        <p:spPr bwMode="auto">
          <a:xfrm>
            <a:off x="687380" y="1600200"/>
            <a:ext cx="3578239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7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PRACTICE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People who have been exposed to excessive radiation often experience mutations. If these mutations only occur in somatic (body) cells, these people may ? —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pass on these mutations to </a:t>
            </a:r>
            <a:r>
              <a:rPr lang="en-US" dirty="0" smtClean="0"/>
              <a:t>their offspring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experience an increased risk of cancer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develop entirely new DNA sequences in all cells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experience difficulties replicating RNA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PRACTICE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Metaphase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Telophase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7615" t="9819" r="21924" b="45892"/>
          <a:stretch/>
        </p:blipFill>
        <p:spPr bwMode="auto">
          <a:xfrm>
            <a:off x="619597" y="1703295"/>
            <a:ext cx="3713805" cy="4319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24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PRACTICE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191000"/>
            <a:ext cx="7848600" cy="19351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Plant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Virus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Animal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bacterium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29924" t="15114" r="26351" b="60916"/>
          <a:stretch/>
        </p:blipFill>
        <p:spPr bwMode="auto">
          <a:xfrm>
            <a:off x="762000" y="1600200"/>
            <a:ext cx="5624830" cy="246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59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mitosis?</a:t>
            </a:r>
          </a:p>
          <a:p>
            <a:pPr lvl="1"/>
            <a:r>
              <a:rPr lang="en-US" dirty="0" smtClean="0"/>
              <a:t>A cell divides to make 2 cells</a:t>
            </a:r>
          </a:p>
          <a:p>
            <a:pPr lvl="1"/>
            <a:r>
              <a:rPr lang="en-US" dirty="0" smtClean="0"/>
              <a:t>The 2 new cells are called “daughter” cells</a:t>
            </a:r>
          </a:p>
          <a:p>
            <a:pPr lvl="1"/>
            <a:r>
              <a:rPr lang="en-US" dirty="0" smtClean="0"/>
              <a:t>They are both exact copies of the 1</a:t>
            </a:r>
            <a:r>
              <a:rPr lang="en-US" baseline="30000" dirty="0" smtClean="0"/>
              <a:t>st</a:t>
            </a:r>
            <a:r>
              <a:rPr lang="en-US" dirty="0" smtClean="0"/>
              <a:t> cell. </a:t>
            </a:r>
          </a:p>
          <a:p>
            <a:r>
              <a:rPr lang="en-US" dirty="0" smtClean="0"/>
              <a:t>What type of cells use mitosis?</a:t>
            </a:r>
          </a:p>
          <a:p>
            <a:pPr lvl="1"/>
            <a:r>
              <a:rPr lang="en-US" dirty="0" smtClean="0"/>
              <a:t>Unicellular organisms – reproduction</a:t>
            </a:r>
          </a:p>
          <a:p>
            <a:pPr lvl="1"/>
            <a:r>
              <a:rPr lang="en-US" dirty="0" smtClean="0"/>
              <a:t>Multicellular organisms – cell reproduction and </a:t>
            </a:r>
            <a:r>
              <a:rPr lang="en-US" dirty="0" err="1" smtClean="0"/>
              <a:t>groweth</a:t>
            </a:r>
            <a:endParaRPr lang="en-US" dirty="0"/>
          </a:p>
        </p:txBody>
      </p:sp>
      <p:pic>
        <p:nvPicPr>
          <p:cNvPr id="4" name="Picture 7" descr="grow bigger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962400"/>
            <a:ext cx="386715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in mitosis and meiosis?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Mitosis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Makes 2 identical daughter cells	</a:t>
            </a:r>
          </a:p>
          <a:p>
            <a:r>
              <a:rPr lang="en-US" dirty="0" smtClean="0"/>
              <a:t>Makes diploid cells</a:t>
            </a:r>
          </a:p>
          <a:p>
            <a:r>
              <a:rPr lang="en-US" dirty="0" smtClean="0"/>
              <a:t>Used in asexual reproduction</a:t>
            </a:r>
          </a:p>
          <a:p>
            <a:r>
              <a:rPr lang="en-US" dirty="0" smtClean="0"/>
              <a:t>Makes daughter cells</a:t>
            </a:r>
          </a:p>
          <a:p>
            <a:r>
              <a:rPr lang="en-US" dirty="0" smtClean="0"/>
              <a:t>Divides 1 time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Makes 4 genetically different cells</a:t>
            </a:r>
          </a:p>
          <a:p>
            <a:r>
              <a:rPr lang="en-US" dirty="0" smtClean="0"/>
              <a:t>Makes haploid cells</a:t>
            </a:r>
          </a:p>
          <a:p>
            <a:r>
              <a:rPr lang="en-US" dirty="0" smtClean="0"/>
              <a:t>Used in  sexual reproduction, only</a:t>
            </a:r>
          </a:p>
          <a:p>
            <a:r>
              <a:rPr lang="en-US" dirty="0" smtClean="0"/>
              <a:t>Makes gametes</a:t>
            </a:r>
          </a:p>
          <a:p>
            <a:r>
              <a:rPr lang="en-US" dirty="0" smtClean="0"/>
              <a:t>Divides 2 times</a:t>
            </a:r>
            <a:endParaRPr lang="en-US" dirty="0"/>
          </a:p>
        </p:txBody>
      </p:sp>
      <p:pic>
        <p:nvPicPr>
          <p:cNvPr id="9" name="Picture 14" descr="meio diagra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96000" y="4886087"/>
            <a:ext cx="2362200" cy="1606788"/>
          </a:xfrm>
          <a:prstGeom prst="rect">
            <a:avLst/>
          </a:prstGeom>
          <a:noFill/>
        </p:spPr>
      </p:pic>
      <p:pic>
        <p:nvPicPr>
          <p:cNvPr id="10" name="Picture 7" descr="grow bigger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800600"/>
            <a:ext cx="2419350" cy="1173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7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sexual and asexual reproduction?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Sexual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Genetic Diversity</a:t>
            </a:r>
          </a:p>
          <a:p>
            <a:r>
              <a:rPr lang="en-US" dirty="0" smtClean="0"/>
              <a:t>Takes longer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Asexual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Exact copies</a:t>
            </a:r>
          </a:p>
          <a:p>
            <a:r>
              <a:rPr lang="en-US" dirty="0" smtClean="0"/>
              <a:t>Is very quick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Prophase 1: </a:t>
            </a:r>
            <a:r>
              <a:rPr lang="en-US" dirty="0"/>
              <a:t>Each chromosome duplicates and remains closely associated. These are called sister chromatids. Crossing over occurs, exchanging alleles (genes) </a:t>
            </a:r>
          </a:p>
          <a:p>
            <a:endParaRPr lang="en-US" dirty="0"/>
          </a:p>
        </p:txBody>
      </p:sp>
      <p:pic>
        <p:nvPicPr>
          <p:cNvPr id="9" name="Picture 6" descr="crossing over diagra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14" b="1305"/>
          <a:stretch>
            <a:fillRect/>
          </a:stretch>
        </p:blipFill>
        <p:spPr>
          <a:xfrm>
            <a:off x="2819400" y="2906607"/>
            <a:ext cx="4191000" cy="3592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/>
              <a:t>Metaphase 1</a:t>
            </a:r>
            <a:r>
              <a:rPr lang="en-US" dirty="0"/>
              <a:t>: Homologous pairs of chromosomes align at the center of the cell. (#1’s together, #2 together.)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Anaphase 1</a:t>
            </a:r>
            <a:r>
              <a:rPr lang="en-US" dirty="0"/>
              <a:t>: Chromosome pairs separate with sister chromatids remaining together.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3" descr="meiosi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30594" y="3352800"/>
            <a:ext cx="5960806" cy="329973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2205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Assortment at Anaphase 1</a:t>
            </a:r>
            <a:endParaRPr lang="en-US" dirty="0"/>
          </a:p>
        </p:txBody>
      </p:sp>
      <p:pic>
        <p:nvPicPr>
          <p:cNvPr id="4" name="Picture 7" descr="RandomAssort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" y="2162969"/>
            <a:ext cx="3448050" cy="3400425"/>
          </a:xfr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atin typeface="Comic Sans MS" pitchFamily="66" charset="0"/>
              </a:rPr>
              <a:t>Lots of different combinations are possible!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This is why you don’t look exactly like your brothers and sisters even 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though you share the same parents!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Assortment</a:t>
            </a:r>
            <a:endParaRPr lang="en-US" dirty="0"/>
          </a:p>
        </p:txBody>
      </p:sp>
      <p:pic>
        <p:nvPicPr>
          <p:cNvPr id="4" name="Picture 6" descr="c13x9independent-assort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" t="1373" r="1399" b="-197"/>
          <a:stretch>
            <a:fillRect/>
          </a:stretch>
        </p:blipFill>
        <p:spPr bwMode="auto">
          <a:xfrm>
            <a:off x="1554588" y="1600200"/>
            <a:ext cx="60348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4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Meiosis</a:t>
            </a:r>
            <a:endParaRPr lang="en-US" b="1" dirty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0" y="6324600"/>
            <a:ext cx="792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hlinkClick r:id="rId2"/>
              </a:rPr>
              <a:t>http://everyschool.org/u/logan/cellreproductionx/rogersa/research/meiosis.html</a:t>
            </a:r>
            <a:r>
              <a:rPr lang="en-US" sz="120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Telophase</a:t>
            </a:r>
            <a:r>
              <a:rPr lang="en-US" b="1" dirty="0"/>
              <a:t> 1</a:t>
            </a:r>
            <a:r>
              <a:rPr lang="en-US" dirty="0"/>
              <a:t>: Nuclear membrane forms in both daughter cells.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3" descr="telophase1"/>
          <p:cNvPicPr>
            <a:picLocks noChangeAspect="1" noChangeArrowheads="1"/>
          </p:cNvPicPr>
          <p:nvPr/>
        </p:nvPicPr>
        <p:blipFill>
          <a:blip r:embed="rId3" cstate="print"/>
          <a:srcRect t="20615"/>
          <a:stretch>
            <a:fillRect/>
          </a:stretch>
        </p:blipFill>
        <p:spPr>
          <a:xfrm>
            <a:off x="1828800" y="2559461"/>
            <a:ext cx="5029200" cy="359686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9083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Division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/>
              <a:t>Prophase 2</a:t>
            </a:r>
            <a:r>
              <a:rPr lang="en-US" dirty="0"/>
              <a:t>: DNA does not replicate. Cell does not form tetrads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Metaphase 2</a:t>
            </a:r>
            <a:r>
              <a:rPr lang="en-US" dirty="0"/>
              <a:t>: Chromosomes line up at the center of the cell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Anaphase 2</a:t>
            </a:r>
            <a:r>
              <a:rPr lang="en-US" dirty="0"/>
              <a:t>: Centromeres divide and sister chromatids move separately to each pole.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r>
              <a:rPr lang="en-US" b="1" dirty="0" err="1"/>
              <a:t>Telophase</a:t>
            </a:r>
            <a:r>
              <a:rPr lang="en-US" b="1" dirty="0"/>
              <a:t> 2</a:t>
            </a:r>
            <a:r>
              <a:rPr lang="en-US" dirty="0"/>
              <a:t>: Cell division is complete.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Cytokinesis: </a:t>
            </a:r>
            <a:r>
              <a:rPr lang="en-US" b="1" i="1" u="sng" dirty="0"/>
              <a:t>Four haploid daughter cells are formed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Division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iosis4"/>
          <p:cNvPicPr>
            <a:picLocks noChangeAspect="1" noChangeArrowheads="1"/>
          </p:cNvPicPr>
          <p:nvPr/>
        </p:nvPicPr>
        <p:blipFill>
          <a:blip r:embed="rId2" cstate="print"/>
          <a:srcRect t="28148"/>
          <a:stretch>
            <a:fillRect/>
          </a:stretch>
        </p:blipFill>
        <p:spPr>
          <a:xfrm>
            <a:off x="1828800" y="1447800"/>
            <a:ext cx="5334000" cy="46640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253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Division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iosi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76413"/>
            <a:ext cx="7924800" cy="433863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268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a cell divide?</a:t>
            </a:r>
          </a:p>
          <a:p>
            <a:pPr lvl="1"/>
            <a:r>
              <a:rPr lang="en-US" dirty="0" smtClean="0"/>
              <a:t>DNA overload</a:t>
            </a:r>
          </a:p>
          <a:p>
            <a:pPr lvl="1"/>
            <a:r>
              <a:rPr lang="en-US" dirty="0" smtClean="0"/>
              <a:t>Cell transport can’t keep up</a:t>
            </a:r>
            <a:endParaRPr lang="en-US" dirty="0"/>
          </a:p>
        </p:txBody>
      </p:sp>
      <p:pic>
        <p:nvPicPr>
          <p:cNvPr id="4" name="Picture 2" descr="bio_ch10_6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3048000"/>
            <a:ext cx="7871229" cy="324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4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Division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iosi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78000"/>
            <a:ext cx="8229600" cy="42465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8079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Meiosis</a:t>
            </a:r>
            <a:endParaRPr lang="en-US" dirty="0"/>
          </a:p>
        </p:txBody>
      </p:sp>
      <p:pic>
        <p:nvPicPr>
          <p:cNvPr id="4" name="Content Placeholder 3" descr="meiosis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890236"/>
            <a:ext cx="5257800" cy="349059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8383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Summary</a:t>
            </a:r>
            <a:endParaRPr lang="en-US" dirty="0"/>
          </a:p>
        </p:txBody>
      </p:sp>
      <p:pic>
        <p:nvPicPr>
          <p:cNvPr id="4" name="Picture 1028" descr="crossing over meiosi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500982"/>
            <a:ext cx="4419599" cy="4419599"/>
          </a:xfrm>
          <a:noFill/>
        </p:spPr>
      </p:pic>
    </p:spTree>
    <p:extLst>
      <p:ext uri="{BB962C8B-B14F-4D97-AF65-F5344CB8AC3E}">
        <p14:creationId xmlns:p14="http://schemas.microsoft.com/office/powerpoint/2010/main" val="20632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Meiosis is the process by which gametes are produced. In which of the following human organs does meiosis occur?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Testes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Liver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Pancreas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PRACTICE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Replication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Internal Fertilization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Cytokinesis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Crossing Over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1483" t="21242" r="19359" b="39479"/>
          <a:stretch/>
        </p:blipFill>
        <p:spPr bwMode="auto">
          <a:xfrm>
            <a:off x="1371600" y="3429000"/>
            <a:ext cx="556260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59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Gametes must be haploid because ? —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gametes are small and can hold only the haploid number of chromosomes	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two </a:t>
            </a:r>
            <a:r>
              <a:rPr lang="en-US" dirty="0"/>
              <a:t>gametes will unite during fertilization to create a diploid cell	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gametes’ chromosomes will be replicated prior to cell </a:t>
            </a:r>
            <a:r>
              <a:rPr lang="en-US" dirty="0" smtClean="0"/>
              <a:t>division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fertilization </a:t>
            </a:r>
            <a:r>
              <a:rPr lang="en-US" dirty="0"/>
              <a:t>results with a haploid zygote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–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the longest part of the Cell Cycle? Why?</a:t>
            </a:r>
          </a:p>
          <a:p>
            <a:pPr lvl="1"/>
            <a:r>
              <a:rPr lang="en-US" dirty="0" smtClean="0"/>
              <a:t>Interphase – the cell is doing its job</a:t>
            </a:r>
          </a:p>
          <a:p>
            <a:r>
              <a:rPr lang="en-US" dirty="0" smtClean="0"/>
              <a:t>Which is the shortest?</a:t>
            </a:r>
          </a:p>
          <a:p>
            <a:pPr lvl="1"/>
            <a:r>
              <a:rPr lang="en-US" dirty="0" smtClean="0"/>
              <a:t>M phase (mitosis) – the cell is </a:t>
            </a:r>
            <a:r>
              <a:rPr lang="en-US" dirty="0" err="1" smtClean="0"/>
              <a:t>vulerable</a:t>
            </a:r>
            <a:endParaRPr lang="en-US" dirty="0" smtClean="0"/>
          </a:p>
          <a:p>
            <a:r>
              <a:rPr lang="en-US" dirty="0" smtClean="0"/>
              <a:t>What is the difference in CHROMOTIN and CHROMOSOMES?</a:t>
            </a:r>
          </a:p>
          <a:p>
            <a:pPr lvl="1"/>
            <a:r>
              <a:rPr lang="en-US" dirty="0" smtClean="0"/>
              <a:t>CHROMOTIN is DNA spread out in a non-dividing cell</a:t>
            </a:r>
          </a:p>
          <a:p>
            <a:pPr lvl="1"/>
            <a:r>
              <a:rPr lang="en-US" dirty="0" smtClean="0"/>
              <a:t>CHROMOSOMES is DNA bundled up and packaged in a dividing cell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2" descr="bio_ch10_4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49554"/>
            <a:ext cx="4123816" cy="39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7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–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in the cell cycle is the DNA spread out as CHROMOTIN?</a:t>
            </a:r>
          </a:p>
          <a:p>
            <a:pPr lvl="1"/>
            <a:r>
              <a:rPr lang="en-US" dirty="0" smtClean="0"/>
              <a:t>Interphase</a:t>
            </a:r>
          </a:p>
          <a:p>
            <a:r>
              <a:rPr lang="en-US" dirty="0" smtClean="0"/>
              <a:t>When in the cell cycle is the DNA packaged into CHROMOSOMES?</a:t>
            </a:r>
          </a:p>
          <a:p>
            <a:pPr lvl="1"/>
            <a:r>
              <a:rPr lang="en-US" dirty="0" smtClean="0"/>
              <a:t>Mitosis</a:t>
            </a:r>
          </a:p>
        </p:txBody>
      </p:sp>
      <p:pic>
        <p:nvPicPr>
          <p:cNvPr id="5" name="Picture 2" descr="bio_ch10_45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7444"/>
            <a:ext cx="4038600" cy="3891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Cells are not constantly dividing</a:t>
            </a:r>
          </a:p>
          <a:p>
            <a:r>
              <a:rPr lang="en-US" dirty="0">
                <a:solidFill>
                  <a:srgbClr val="FF0000"/>
                </a:solidFill>
              </a:rPr>
              <a:t>Interphase</a:t>
            </a:r>
            <a:r>
              <a:rPr lang="en-US" dirty="0"/>
              <a:t> is the period between divisions</a:t>
            </a:r>
          </a:p>
          <a:p>
            <a:pPr lvl="1"/>
            <a:r>
              <a:rPr lang="en-US" dirty="0"/>
              <a:t>Makes up most of a cell’s life</a:t>
            </a:r>
          </a:p>
          <a:p>
            <a:pPr lvl="1"/>
            <a:r>
              <a:rPr lang="en-US" dirty="0"/>
              <a:t>Period of growth and replication of all cell parts</a:t>
            </a:r>
          </a:p>
          <a:p>
            <a:pPr lvl="1"/>
            <a:r>
              <a:rPr lang="en-US" dirty="0"/>
              <a:t>Includes G1, S, and G2 phases</a:t>
            </a:r>
          </a:p>
          <a:p>
            <a:endParaRPr lang="en-US" dirty="0"/>
          </a:p>
        </p:txBody>
      </p:sp>
      <p:pic>
        <p:nvPicPr>
          <p:cNvPr id="5" name="Picture 2" descr="bio_ch10_45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7444"/>
            <a:ext cx="4038600" cy="3891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4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1 (G1)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phase of interphase</a:t>
            </a:r>
          </a:p>
          <a:p>
            <a:r>
              <a:rPr lang="en-US" dirty="0"/>
              <a:t>When cells do most of their growing</a:t>
            </a:r>
          </a:p>
          <a:p>
            <a:r>
              <a:rPr lang="en-US" dirty="0"/>
              <a:t>New proteins and organelles are synthesized</a:t>
            </a:r>
          </a:p>
          <a:p>
            <a:endParaRPr lang="en-US" dirty="0"/>
          </a:p>
        </p:txBody>
      </p:sp>
      <p:pic>
        <p:nvPicPr>
          <p:cNvPr id="5" name="Picture 2" descr="bio_ch10_45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7444"/>
            <a:ext cx="4038600" cy="3891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Cycle– S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DNA and key proteins synthesized</a:t>
            </a:r>
          </a:p>
          <a:p>
            <a:r>
              <a:rPr lang="en-US" dirty="0"/>
              <a:t>Chromosomes replicated</a:t>
            </a:r>
          </a:p>
        </p:txBody>
      </p:sp>
      <p:pic>
        <p:nvPicPr>
          <p:cNvPr id="5" name="Picture 2" descr="bio_ch10_45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7444"/>
            <a:ext cx="4038600" cy="389147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"/>
          <a:stretch/>
        </p:blipFill>
        <p:spPr bwMode="auto">
          <a:xfrm>
            <a:off x="1066800" y="3063630"/>
            <a:ext cx="2895599" cy="348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0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2 (G2)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Shortest phase of interphase</a:t>
            </a:r>
          </a:p>
          <a:p>
            <a:r>
              <a:rPr lang="en-US" dirty="0"/>
              <a:t>Structures and organelles necessary for cell division are produced</a:t>
            </a:r>
          </a:p>
          <a:p>
            <a:endParaRPr lang="en-US" dirty="0"/>
          </a:p>
        </p:txBody>
      </p:sp>
      <p:pic>
        <p:nvPicPr>
          <p:cNvPr id="5" name="Picture 2" descr="bio_ch10_45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7444"/>
            <a:ext cx="4038600" cy="3891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204</TotalTime>
  <Words>748</Words>
  <Application>Microsoft Office PowerPoint</Application>
  <PresentationFormat>On-screen Show (4:3)</PresentationFormat>
  <Paragraphs>147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Thatch</vt:lpstr>
      <vt:lpstr>Mitosis and Meiosis EOC Review</vt:lpstr>
      <vt:lpstr>MITOSIS</vt:lpstr>
      <vt:lpstr>MITOSIS</vt:lpstr>
      <vt:lpstr>Mitosis – the Cell Cycle</vt:lpstr>
      <vt:lpstr>MITOSIS – Cell Cycle</vt:lpstr>
      <vt:lpstr>Cell Cycle</vt:lpstr>
      <vt:lpstr>Gap 1 (G1) Phase</vt:lpstr>
      <vt:lpstr>Cell Cycle– S phase</vt:lpstr>
      <vt:lpstr>Gap 2 (G2) Phase</vt:lpstr>
      <vt:lpstr>M Phase</vt:lpstr>
      <vt:lpstr>M phase</vt:lpstr>
      <vt:lpstr>Cytokinesis</vt:lpstr>
      <vt:lpstr>Prokaryotes use Binary Fission</vt:lpstr>
      <vt:lpstr>Cancer</vt:lpstr>
      <vt:lpstr>EOC PRACTICE</vt:lpstr>
      <vt:lpstr>EOC PRACTICE</vt:lpstr>
      <vt:lpstr>EOC PRACTICE</vt:lpstr>
      <vt:lpstr>EOC PRACTICE</vt:lpstr>
      <vt:lpstr>EOC PRACTICE</vt:lpstr>
      <vt:lpstr>What is the difference in mitosis and meiosis?</vt:lpstr>
      <vt:lpstr>What is the difference between sexual and asexual reproduction?</vt:lpstr>
      <vt:lpstr>Meiosis</vt:lpstr>
      <vt:lpstr>Meiosis</vt:lpstr>
      <vt:lpstr>Independent Assortment at Anaphase 1</vt:lpstr>
      <vt:lpstr>Independent Assortment</vt:lpstr>
      <vt:lpstr>Meiosis</vt:lpstr>
      <vt:lpstr>Second Division of Meiosis</vt:lpstr>
      <vt:lpstr>Second Division of Meiosis</vt:lpstr>
      <vt:lpstr>Second Division of Meiosis</vt:lpstr>
      <vt:lpstr>Second Division of Meiosis</vt:lpstr>
      <vt:lpstr>Summary of Meiosis</vt:lpstr>
      <vt:lpstr>Meiosis Summary</vt:lpstr>
      <vt:lpstr>EOC PRACTICE</vt:lpstr>
      <vt:lpstr>EOC PRACTICE</vt:lpstr>
      <vt:lpstr>EOC PRACTICE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and Meiosis EOC Review</dc:title>
  <dc:creator>Windows User</dc:creator>
  <cp:lastModifiedBy>Windows User</cp:lastModifiedBy>
  <cp:revision>22</cp:revision>
  <dcterms:created xsi:type="dcterms:W3CDTF">2014-04-22T12:35:51Z</dcterms:created>
  <dcterms:modified xsi:type="dcterms:W3CDTF">2014-04-22T16:04:37Z</dcterms:modified>
</cp:coreProperties>
</file>