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60" r:id="rId13"/>
    <p:sldId id="324" r:id="rId14"/>
    <p:sldId id="325" r:id="rId15"/>
    <p:sldId id="327" r:id="rId16"/>
    <p:sldId id="328" r:id="rId17"/>
    <p:sldId id="334" r:id="rId18"/>
    <p:sldId id="335" r:id="rId19"/>
    <p:sldId id="333" r:id="rId20"/>
    <p:sldId id="330" r:id="rId21"/>
    <p:sldId id="329" r:id="rId22"/>
    <p:sldId id="331" r:id="rId23"/>
    <p:sldId id="332" r:id="rId24"/>
    <p:sldId id="354" r:id="rId25"/>
    <p:sldId id="355" r:id="rId26"/>
    <p:sldId id="336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6" r:id="rId41"/>
    <p:sldId id="357" r:id="rId42"/>
    <p:sldId id="351" r:id="rId43"/>
    <p:sldId id="352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54395-8E81-4776-B640-9B9E1E2B8DEB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65CA32-E97F-4545-AC08-545FDDF6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8AB4B3-ED42-4501-8F99-6771941C2BB4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26940A-EC6A-4585-A3EC-45063E432C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6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3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6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70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18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7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5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18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15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51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6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4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96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63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88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6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18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38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10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9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5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8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77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73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2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0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2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7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4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6940A-EC6A-4585-A3EC-45063E432C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3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EED77-23E9-42DF-9FED-3DB35987827B}" type="datetime1">
              <a:rPr lang="en-US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235F4-5BE6-4F16-B9F4-8E4D295EE6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7B017D-2CDB-4E5F-B338-429A081CAA6F}" type="datetimeFigureOut">
              <a:rPr lang="en-US" smtClean="0"/>
              <a:pPr/>
              <a:t>12/29/2014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F8A067-ECEB-4FD8-A457-B2AEF5C7D1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qpagEU36F_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vA8aMpHwYh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toWK0fIyFl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meiosis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L6d0OwKt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D1_-mQS_FZ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FP-eifICRzs" TargetMode="External"/><Relationship Id="rId4" Type="http://schemas.openxmlformats.org/officeDocument/2006/relationships/hyperlink" Target="http://www.youtube.com/watch?v=vA8aMpHwYh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10: Cell Growth and Division</a:t>
            </a:r>
          </a:p>
          <a:p>
            <a:r>
              <a:rPr lang="en-US" dirty="0" smtClean="0"/>
              <a:t>Section 11.4: Meiosis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Cell Division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Histone: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Protein molecule that DNA wraps around during chromosome formation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BIO10NAE_03_10_04_005_LRIM_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Nucleosomes: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beadlike structures formed by DNA and </a:t>
            </a:r>
            <a:r>
              <a:rPr lang="en-US" sz="3200" dirty="0" smtClean="0">
                <a:solidFill>
                  <a:srgbClr val="00B0F0"/>
                </a:solidFill>
              </a:rPr>
              <a:t>histone</a:t>
            </a:r>
            <a:r>
              <a:rPr lang="en-US" sz="3200" dirty="0" smtClean="0">
                <a:solidFill>
                  <a:srgbClr val="FF0000"/>
                </a:solidFill>
              </a:rPr>
              <a:t> molecules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3970" name="Picture 2" descr="http://www.abcam.com/cms/displayImage.cfm?intImageID=4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105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ekal\AppData\Local\Microsoft\Windows\Temporary Internet Files\Content.Outlook\T1AY1S5D\78587-036-A4D45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2876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6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Section 11.4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Meiosis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Meiosis</a:t>
            </a:r>
          </a:p>
          <a:p>
            <a:r>
              <a:rPr lang="en-US" sz="3200" dirty="0" smtClean="0"/>
              <a:t>Diploid</a:t>
            </a:r>
          </a:p>
          <a:p>
            <a:r>
              <a:rPr lang="en-US" sz="3200" dirty="0" smtClean="0"/>
              <a:t>Haploid</a:t>
            </a:r>
          </a:p>
          <a:p>
            <a:r>
              <a:rPr lang="en-US" sz="3200" dirty="0" smtClean="0"/>
              <a:t>Gamete</a:t>
            </a:r>
          </a:p>
          <a:p>
            <a:r>
              <a:rPr lang="en-US" sz="3200" dirty="0" smtClean="0"/>
              <a:t>Sexual Reproduction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Arial" charset="0"/>
              </a:rPr>
              <a:t>Chromosome Number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4267200" cy="4525963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Arial" charset="0"/>
              </a:rPr>
              <a:t>Chromosomes - strands of DNA and protein inside the cell nucleus - are the carriers of genes.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The genes are located in specific positions on chromosomes.</a:t>
            </a:r>
          </a:p>
        </p:txBody>
      </p:sp>
      <p:pic>
        <p:nvPicPr>
          <p:cNvPr id="4098" name="Picture 2" descr="http://www.river-joy.com/articles/DNA%20Lab%20Tour/comparativ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95400"/>
            <a:ext cx="4286250" cy="46672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3400" y="5316319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Meiosis (3:30)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cs typeface="Arial" charset="0"/>
              </a:rPr>
              <a:t>Homologous Chromosomes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A body cell in an adult fruit fly has eight chromosomes, as shown in the figure.</a:t>
            </a:r>
            <a:endParaRPr lang="en-US" sz="36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Four of the chromosomes come from its male parent, and four come from its female parent.</a:t>
            </a:r>
            <a:endParaRPr lang="en-US" sz="36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These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two sets of chromosomes </a:t>
            </a:r>
            <a:r>
              <a:rPr lang="en-US" dirty="0" smtClean="0">
                <a:cs typeface="Arial" charset="0"/>
              </a:rPr>
              <a:t>are </a:t>
            </a:r>
            <a:r>
              <a:rPr lang="en-US" b="1" dirty="0" smtClean="0">
                <a:cs typeface="Arial" charset="0"/>
              </a:rPr>
              <a:t>homologous</a:t>
            </a:r>
            <a:r>
              <a:rPr lang="en-US" dirty="0" smtClean="0">
                <a:cs typeface="Arial" charset="0"/>
              </a:rPr>
              <a:t>, meaning that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each of the</a:t>
            </a:r>
            <a:r>
              <a:rPr lang="en-US" dirty="0" smtClean="0">
                <a:cs typeface="Arial" charset="0"/>
              </a:rPr>
              <a:t> four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chromosomes from the male parent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has a corresponding chromosome from the female parent</a:t>
            </a:r>
            <a:r>
              <a:rPr lang="en-US" dirty="0" smtClean="0">
                <a:cs typeface="Arial" charset="0"/>
              </a:rPr>
              <a:t>.</a:t>
            </a:r>
            <a:endParaRPr lang="en-US" sz="3600" dirty="0" smtClean="0">
              <a:cs typeface="Arial" charset="0"/>
            </a:endParaRPr>
          </a:p>
        </p:txBody>
      </p:sp>
      <p:pic>
        <p:nvPicPr>
          <p:cNvPr id="19460" name="Picture 2" descr="E:\LESSON OVRVW batch 2\art\BIO10NAE_04_11_05_005_LRIM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667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38801" y="5867400"/>
            <a:ext cx="3057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Biology Meiosis (2:57)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Arial" charset="0"/>
              </a:rPr>
              <a:t>Diploid Cells 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49530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A cell that contains both sets of homologous chromosomes is </a:t>
            </a:r>
            <a:r>
              <a:rPr lang="en-US" b="1" dirty="0" smtClean="0">
                <a:cs typeface="Arial" charset="0"/>
              </a:rPr>
              <a:t>diploid</a:t>
            </a:r>
            <a:r>
              <a:rPr lang="en-US" dirty="0" smtClean="0">
                <a:cs typeface="Arial" charset="0"/>
              </a:rPr>
              <a:t>, meaning “two sets.”</a:t>
            </a:r>
            <a:endParaRPr lang="en-US" sz="36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The diploid number of chromosomes is sometimes represented by the symbol 2N. </a:t>
            </a:r>
            <a:endParaRPr lang="en-US" sz="36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For the fruit fly</a:t>
            </a:r>
            <a:r>
              <a:rPr lang="en-US" i="1" dirty="0" smtClean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the diploid number is 8, which can be written as 2N = 8, where N represents twice the number of chromosomes in a sperm or egg cell.</a:t>
            </a:r>
            <a:endParaRPr lang="en-US" sz="3600" dirty="0" smtClean="0">
              <a:cs typeface="Arial" charset="0"/>
            </a:endParaRPr>
          </a:p>
          <a:p>
            <a:pPr lvl="1" eaLnBrk="1" hangingPunct="1"/>
            <a:endParaRPr lang="en-US" dirty="0" smtClean="0">
              <a:cs typeface="Arial" charset="0"/>
            </a:endParaRPr>
          </a:p>
        </p:txBody>
      </p:sp>
      <p:pic>
        <p:nvPicPr>
          <p:cNvPr id="20484" name="Picture 2" descr="E:\LESSON OVRVW batch 2\art\BIO10NAE_04_11_05_005_LRIM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667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Haploid Cells 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Arial" charset="0"/>
              </a:rPr>
              <a:t>Some cells contain only a single set of chromosomes, and therefore a single set of genes. 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Such cells are </a:t>
            </a:r>
            <a:r>
              <a:rPr lang="en-US" b="1" dirty="0" smtClean="0">
                <a:cs typeface="Arial" charset="0"/>
              </a:rPr>
              <a:t>haploid</a:t>
            </a:r>
            <a:r>
              <a:rPr lang="en-US" dirty="0" smtClean="0">
                <a:cs typeface="Arial" charset="0"/>
              </a:rPr>
              <a:t>, meaning “one set.”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The gametes of sexually reproducing organisms are haploid.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For fruit fly gametes, the haploid number is 4, which can be written as N =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Fertilized egg</a:t>
            </a:r>
          </a:p>
          <a:p>
            <a:pPr lvl="1"/>
            <a:r>
              <a:rPr lang="en-US" sz="2800" dirty="0" smtClean="0"/>
              <a:t>Haploid sperm + Haploid egg = diploid zygote</a:t>
            </a:r>
            <a:endParaRPr lang="en-US" sz="2800" dirty="0"/>
          </a:p>
        </p:txBody>
      </p:sp>
      <p:sp>
        <p:nvSpPr>
          <p:cNvPr id="131074" name="AutoShape 2" descr="http://lc.brooklyn.cuny.edu/smarttutor/corc1321/images/meiosis/1b.haploid-dipl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076" name="AutoShape 4" descr="http://lc.brooklyn.cuny.edu/smarttutor/corc1321/images/meiosis/1b.haploid-dipl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078" name="AutoShape 6" descr="http://lc.brooklyn.cuny.edu/smarttutor/corc1321/images/meiosis/1b.haploid-dipl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1080" name="Picture 8" descr="http://lc.brooklyn.cuny.edu/smarttutor/corc1321/images/meiosis/1b.haploid-dipl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367665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Sexual Reproduction: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Offspring are produced by the fusion of two sex cells – one from each of two parents</a:t>
            </a:r>
            <a:r>
              <a:rPr lang="en-US" sz="3200" dirty="0" smtClean="0">
                <a:cs typeface="Arial" charset="0"/>
              </a:rPr>
              <a:t>.  These fuse into a single cell before the offspring can grow.</a:t>
            </a:r>
            <a:endParaRPr lang="en-US" sz="3200" dirty="0"/>
          </a:p>
        </p:txBody>
      </p:sp>
      <p:pic>
        <p:nvPicPr>
          <p:cNvPr id="102402" name="Picture 2" descr="http://iws.collin.edu/biopage/faculty/mcculloch/1406/outlines/chapter%2012/Ar14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048000"/>
            <a:ext cx="4724399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genetics.com.au/factsheet/fs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8077200" cy="6019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6330434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Meiosis the Great Divide (7:40) </a:t>
            </a:r>
            <a:r>
              <a:rPr lang="en-US" dirty="0" err="1" smtClean="0">
                <a:hlinkClick r:id="rId4"/>
              </a:rPr>
              <a:t>Ameoba</a:t>
            </a:r>
            <a:r>
              <a:rPr lang="en-US" dirty="0" smtClean="0">
                <a:hlinkClick r:id="rId4"/>
              </a:rPr>
              <a:t> Sisters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Synapsis and Tetrads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200" dirty="0" smtClean="0">
                <a:cs typeface="Arial" charset="0"/>
              </a:rPr>
              <a:t>During </a:t>
            </a:r>
            <a:r>
              <a:rPr lang="en-US" sz="3200" b="1" dirty="0" smtClean="0">
                <a:cs typeface="Arial" charset="0"/>
              </a:rPr>
              <a:t>synapsis</a:t>
            </a:r>
            <a:r>
              <a:rPr lang="en-US" sz="3200" dirty="0" smtClean="0">
                <a:cs typeface="Arial" charset="0"/>
              </a:rPr>
              <a:t>, the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homologuous chromosomes pair up</a:t>
            </a:r>
            <a:r>
              <a:rPr lang="en-US" sz="3200" dirty="0" smtClean="0">
                <a:cs typeface="Arial" charset="0"/>
              </a:rPr>
              <a:t>, forming a structure called a </a:t>
            </a:r>
            <a:r>
              <a:rPr lang="en-US" sz="3200" b="1" dirty="0" smtClean="0">
                <a:cs typeface="Arial" charset="0"/>
              </a:rPr>
              <a:t>tetrad</a:t>
            </a:r>
            <a:r>
              <a:rPr lang="en-US" sz="3200" dirty="0" smtClean="0">
                <a:cs typeface="Arial" charset="0"/>
              </a:rPr>
              <a:t>, which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contains four chromatids</a:t>
            </a:r>
            <a:r>
              <a:rPr lang="en-US" sz="3200" dirty="0" smtClean="0">
                <a:cs typeface="Arial" charset="0"/>
              </a:rPr>
              <a:t>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2050" name="Picture 2" descr="http://lc.brooklyn.cuny.edu/smarttutor/corc1321/images/genetics/4a.synap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As homologous chromosomes pair up and form tetrads, they undergo a process called </a:t>
            </a:r>
            <a:r>
              <a:rPr lang="en-US" sz="2800" b="1" dirty="0" smtClean="0">
                <a:cs typeface="Arial" charset="0"/>
              </a:rPr>
              <a:t>crossing-over.</a:t>
            </a:r>
          </a:p>
          <a:p>
            <a:r>
              <a:rPr lang="en-US" sz="2800" dirty="0" smtClean="0">
                <a:cs typeface="Arial" charset="0"/>
              </a:rPr>
              <a:t>First,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the chromatids of the homologous chromosomes cross over one another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Then, the crossed sections of the chromatids are exchanged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r>
              <a:rPr lang="en-US" sz="2800" dirty="0" smtClean="0">
                <a:cs typeface="Arial" charset="0"/>
              </a:rPr>
              <a:t>Crossing-over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important because it produces new combinations of alleles in the cell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4" name="Picture 2" descr="E:\LESSON OVRVW batch 2\art\BIO10NAE_04_11_05_005_LRIM_04.png"/>
          <p:cNvPicPr>
            <a:picLocks noChangeAspect="1" noChangeArrowheads="1"/>
          </p:cNvPicPr>
          <p:nvPr/>
        </p:nvPicPr>
        <p:blipFill>
          <a:blip r:embed="rId3" cstate="print"/>
          <a:srcRect l="27083" t="13333" r="28125" b="24445"/>
          <a:stretch>
            <a:fillRect/>
          </a:stretch>
        </p:blipFill>
        <p:spPr bwMode="auto">
          <a:xfrm>
            <a:off x="2590800" y="51054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Independent Assortment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Genes for different traits can segregate independently during the formation of gametes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9026" name="Picture 2" descr="http://www.tarleton.edu/Faculty/sudman/biol1204/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6858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Meiosis I</a:t>
            </a: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1447800"/>
            <a:ext cx="8934450" cy="3998913"/>
            <a:chOff x="96" y="754"/>
            <a:chExt cx="5628" cy="2519"/>
          </a:xfrm>
        </p:grpSpPr>
        <p:pic>
          <p:nvPicPr>
            <p:cNvPr id="208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54"/>
              <a:ext cx="5628" cy="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1932" y="1723"/>
              <a:ext cx="246" cy="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1932" y="1737"/>
              <a:ext cx="83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175125" y="1738313"/>
            <a:ext cx="3917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MEIOSIS I: Homologous chromosomes separate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61925" y="2246313"/>
            <a:ext cx="8451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       INTERPHASE                       PROPHASE I                      METAPHASE I                      ANAPHASE I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14300" y="2797175"/>
            <a:ext cx="15017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/>
              <a:t>centrioles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133600" y="2746375"/>
            <a:ext cx="18700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/>
              <a:t>Sites of crossing over</a:t>
            </a: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3208338" y="3063875"/>
            <a:ext cx="12414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300" b="0"/>
              <a:t>Spindle Fibers</a:t>
            </a: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6681788" y="2571750"/>
            <a:ext cx="1508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Sister chromatids </a:t>
            </a:r>
            <a:br>
              <a:rPr lang="en-US" sz="1300" b="0"/>
            </a:br>
            <a:r>
              <a:rPr lang="en-US" sz="1300" b="0"/>
              <a:t>remain attached</a:t>
            </a:r>
          </a:p>
        </p:txBody>
      </p:sp>
      <p:sp>
        <p:nvSpPr>
          <p:cNvPr id="2059" name="Rectangle 18"/>
          <p:cNvSpPr>
            <a:spLocks noChangeArrowheads="1"/>
          </p:cNvSpPr>
          <p:nvPr/>
        </p:nvSpPr>
        <p:spPr bwMode="auto">
          <a:xfrm>
            <a:off x="196850" y="5532438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Nuclear</a:t>
            </a:r>
            <a:br>
              <a:rPr lang="en-US" sz="1300" b="0"/>
            </a:br>
            <a:r>
              <a:rPr lang="en-US" sz="1300" b="0"/>
              <a:t>envelope</a:t>
            </a:r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1289050" y="5719763"/>
            <a:ext cx="947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Chromatin</a:t>
            </a:r>
          </a:p>
        </p:txBody>
      </p:sp>
      <p:sp>
        <p:nvSpPr>
          <p:cNvPr id="2061" name="Rectangle 20"/>
          <p:cNvSpPr>
            <a:spLocks noChangeArrowheads="1"/>
          </p:cNvSpPr>
          <p:nvPr/>
        </p:nvSpPr>
        <p:spPr bwMode="auto">
          <a:xfrm>
            <a:off x="2419350" y="5481638"/>
            <a:ext cx="993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Sister</a:t>
            </a:r>
            <a:br>
              <a:rPr lang="en-US" sz="1300" b="0"/>
            </a:br>
            <a:r>
              <a:rPr lang="en-US" sz="1300" b="0"/>
              <a:t>chromatids</a:t>
            </a:r>
          </a:p>
        </p:txBody>
      </p:sp>
      <p:sp>
        <p:nvSpPr>
          <p:cNvPr id="2062" name="Rectangle 21"/>
          <p:cNvSpPr>
            <a:spLocks noChangeArrowheads="1"/>
          </p:cNvSpPr>
          <p:nvPr/>
        </p:nvSpPr>
        <p:spPr bwMode="auto">
          <a:xfrm>
            <a:off x="3733800" y="5656263"/>
            <a:ext cx="663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Tetrad</a:t>
            </a:r>
          </a:p>
        </p:txBody>
      </p:sp>
      <p:sp>
        <p:nvSpPr>
          <p:cNvPr id="2063" name="Rectangle 23"/>
          <p:cNvSpPr>
            <a:spLocks noChangeArrowheads="1"/>
          </p:cNvSpPr>
          <p:nvPr/>
        </p:nvSpPr>
        <p:spPr bwMode="auto">
          <a:xfrm>
            <a:off x="6451600" y="5478463"/>
            <a:ext cx="1914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Homologous</a:t>
            </a:r>
            <a:br>
              <a:rPr lang="en-US" sz="1300" b="0"/>
            </a:br>
            <a:r>
              <a:rPr lang="en-US" sz="1300" b="0"/>
              <a:t>chromosomes separate</a:t>
            </a: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685800" y="3184525"/>
            <a:ext cx="298450" cy="447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673100" y="3171825"/>
            <a:ext cx="500063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541338" y="4568825"/>
            <a:ext cx="322262" cy="1006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1284288" y="4549775"/>
            <a:ext cx="463550" cy="1187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68" name="Group 28"/>
          <p:cNvGrpSpPr>
            <a:grpSpLocks/>
          </p:cNvGrpSpPr>
          <p:nvPr/>
        </p:nvGrpSpPr>
        <p:grpSpPr bwMode="auto">
          <a:xfrm>
            <a:off x="2671763" y="4479925"/>
            <a:ext cx="227012" cy="1055688"/>
            <a:chOff x="1779" y="2664"/>
            <a:chExt cx="143" cy="665"/>
          </a:xfrm>
        </p:grpSpPr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 flipH="1">
              <a:off x="1785" y="2683"/>
              <a:ext cx="73" cy="6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 flipH="1">
              <a:off x="1779" y="2664"/>
              <a:ext cx="143" cy="6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9903" name="AutoShape 31"/>
          <p:cNvSpPr>
            <a:spLocks/>
          </p:cNvSpPr>
          <p:nvPr/>
        </p:nvSpPr>
        <p:spPr bwMode="auto">
          <a:xfrm rot="2652142">
            <a:off x="3582988" y="4305300"/>
            <a:ext cx="166687" cy="315913"/>
          </a:xfrm>
          <a:prstGeom prst="rightBrace">
            <a:avLst>
              <a:gd name="adj1" fmla="val 157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3725863" y="4519613"/>
            <a:ext cx="322262" cy="1182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 flipV="1">
            <a:off x="3716338" y="3308350"/>
            <a:ext cx="127000" cy="479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7077075" y="3016250"/>
            <a:ext cx="0" cy="741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H="1">
            <a:off x="6931025" y="3757613"/>
            <a:ext cx="233363" cy="175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 flipH="1">
            <a:off x="6931025" y="4637088"/>
            <a:ext cx="233363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 flipV="1">
            <a:off x="2184400" y="1881188"/>
            <a:ext cx="9525" cy="23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2184400" y="1876425"/>
            <a:ext cx="194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8077200" y="1879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9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Meiosis II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676400"/>
            <a:ext cx="9021763" cy="4352925"/>
            <a:chOff x="0" y="627"/>
            <a:chExt cx="5683" cy="2742"/>
          </a:xfrm>
        </p:grpSpPr>
        <p:grpSp>
          <p:nvGrpSpPr>
            <p:cNvPr id="3077" name="Group 37"/>
            <p:cNvGrpSpPr>
              <a:grpSpLocks/>
            </p:cNvGrpSpPr>
            <p:nvPr/>
          </p:nvGrpSpPr>
          <p:grpSpPr bwMode="auto">
            <a:xfrm>
              <a:off x="0" y="627"/>
              <a:ext cx="5683" cy="2742"/>
              <a:chOff x="0" y="627"/>
              <a:chExt cx="5683" cy="2742"/>
            </a:xfrm>
          </p:grpSpPr>
          <p:pic>
            <p:nvPicPr>
              <p:cNvPr id="3085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7"/>
                <a:ext cx="5683" cy="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6" name="Text Box 39"/>
              <p:cNvSpPr txBox="1">
                <a:spLocks noChangeArrowheads="1"/>
              </p:cNvSpPr>
              <p:nvPr/>
            </p:nvSpPr>
            <p:spPr bwMode="auto">
              <a:xfrm>
                <a:off x="1176" y="1145"/>
                <a:ext cx="3156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        PROPHASE II                    METAPHASE II                      ANAPHASE II                 </a:t>
                </a:r>
              </a:p>
            </p:txBody>
          </p:sp>
          <p:sp>
            <p:nvSpPr>
              <p:cNvPr id="3087" name="Text Box 40"/>
              <p:cNvSpPr txBox="1">
                <a:spLocks noChangeArrowheads="1"/>
              </p:cNvSpPr>
              <p:nvPr/>
            </p:nvSpPr>
            <p:spPr bwMode="auto">
              <a:xfrm>
                <a:off x="168" y="1088"/>
                <a:ext cx="9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TELOPHASE I</a:t>
                </a:r>
                <a:br>
                  <a:rPr lang="en-US" sz="1100">
                    <a:solidFill>
                      <a:schemeClr val="bg1"/>
                    </a:solidFill>
                  </a:rPr>
                </a:br>
                <a:r>
                  <a:rPr lang="en-US" sz="1100">
                    <a:solidFill>
                      <a:schemeClr val="bg1"/>
                    </a:solidFill>
                  </a:rPr>
                  <a:t>AND CYTOKINESIS</a:t>
                </a:r>
              </a:p>
            </p:txBody>
          </p:sp>
          <p:sp>
            <p:nvSpPr>
              <p:cNvPr id="3088" name="Text Box 41"/>
              <p:cNvSpPr txBox="1">
                <a:spLocks noChangeArrowheads="1"/>
              </p:cNvSpPr>
              <p:nvPr/>
            </p:nvSpPr>
            <p:spPr bwMode="auto">
              <a:xfrm>
                <a:off x="4552" y="1088"/>
                <a:ext cx="9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TELOPHASE II</a:t>
                </a:r>
                <a:br>
                  <a:rPr lang="en-US" sz="1100">
                    <a:solidFill>
                      <a:schemeClr val="bg1"/>
                    </a:solidFill>
                  </a:rPr>
                </a:br>
                <a:r>
                  <a:rPr lang="en-US" sz="1100">
                    <a:solidFill>
                      <a:schemeClr val="bg1"/>
                    </a:solidFill>
                  </a:rPr>
                  <a:t>AND CYTOKINESIS</a:t>
                </a:r>
              </a:p>
            </p:txBody>
          </p:sp>
          <p:grpSp>
            <p:nvGrpSpPr>
              <p:cNvPr id="3089" name="Group 42"/>
              <p:cNvGrpSpPr>
                <a:grpSpLocks/>
              </p:cNvGrpSpPr>
              <p:nvPr/>
            </p:nvGrpSpPr>
            <p:grpSpPr bwMode="auto">
              <a:xfrm>
                <a:off x="224" y="1752"/>
                <a:ext cx="200" cy="584"/>
                <a:chOff x="240" y="1768"/>
                <a:chExt cx="200" cy="584"/>
              </a:xfrm>
            </p:grpSpPr>
            <p:sp>
              <p:nvSpPr>
                <p:cNvPr id="81963" name="Line 43"/>
                <p:cNvSpPr>
                  <a:spLocks noChangeShapeType="1"/>
                </p:cNvSpPr>
                <p:nvPr/>
              </p:nvSpPr>
              <p:spPr bwMode="auto">
                <a:xfrm>
                  <a:off x="240" y="1768"/>
                  <a:ext cx="0" cy="5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964" name="Line 44"/>
                <p:cNvSpPr>
                  <a:spLocks noChangeShapeType="1"/>
                </p:cNvSpPr>
                <p:nvPr/>
              </p:nvSpPr>
              <p:spPr bwMode="auto">
                <a:xfrm>
                  <a:off x="240" y="2352"/>
                  <a:ext cx="2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90" name="Rectangle 45"/>
              <p:cNvSpPr>
                <a:spLocks noChangeArrowheads="1"/>
              </p:cNvSpPr>
              <p:nvPr/>
            </p:nvSpPr>
            <p:spPr bwMode="auto">
              <a:xfrm>
                <a:off x="78" y="1430"/>
                <a:ext cx="556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Cleavage</a:t>
                </a:r>
                <a:br>
                  <a:rPr lang="en-US" sz="1300" b="0"/>
                </a:br>
                <a:r>
                  <a:rPr lang="en-US" sz="1300" b="0"/>
                  <a:t>furrow</a:t>
                </a:r>
              </a:p>
            </p:txBody>
          </p:sp>
          <p:sp>
            <p:nvSpPr>
              <p:cNvPr id="3091" name="Rectangle 46"/>
              <p:cNvSpPr>
                <a:spLocks noChangeArrowheads="1"/>
              </p:cNvSpPr>
              <p:nvPr/>
            </p:nvSpPr>
            <p:spPr bwMode="auto">
              <a:xfrm>
                <a:off x="4508" y="2238"/>
                <a:ext cx="114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Haploid daughter cells</a:t>
                </a:r>
                <a:br>
                  <a:rPr lang="en-US" sz="1300" b="0"/>
                </a:br>
                <a:r>
                  <a:rPr lang="en-US" sz="1300" b="0"/>
                  <a:t>forming</a:t>
                </a:r>
              </a:p>
            </p:txBody>
          </p:sp>
          <p:sp>
            <p:nvSpPr>
              <p:cNvPr id="3092" name="Rectangle 47"/>
              <p:cNvSpPr>
                <a:spLocks noChangeArrowheads="1"/>
              </p:cNvSpPr>
              <p:nvPr/>
            </p:nvSpPr>
            <p:spPr bwMode="auto">
              <a:xfrm>
                <a:off x="3092" y="2214"/>
                <a:ext cx="92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Sister chromatids</a:t>
                </a:r>
                <a:br>
                  <a:rPr lang="en-US" sz="1300" b="0"/>
                </a:br>
                <a:r>
                  <a:rPr lang="en-US" sz="1300" b="0"/>
                  <a:t>separate</a:t>
                </a:r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3592" y="2416"/>
                <a:ext cx="488" cy="2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>
                <a:off x="3592" y="2424"/>
                <a:ext cx="280" cy="2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78" name="Rectangle 50"/>
            <p:cNvSpPr>
              <a:spLocks noChangeArrowheads="1"/>
            </p:cNvSpPr>
            <p:nvPr/>
          </p:nvSpPr>
          <p:spPr bwMode="auto">
            <a:xfrm>
              <a:off x="2345" y="797"/>
              <a:ext cx="203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300">
                  <a:solidFill>
                    <a:schemeClr val="bg1"/>
                  </a:solidFill>
                </a:rPr>
                <a:t>MEIOSIS II: Sister chromatids separate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81971" name="Line 51"/>
            <p:cNvSpPr>
              <a:spLocks noChangeShapeType="1"/>
            </p:cNvSpPr>
            <p:nvPr/>
          </p:nvSpPr>
          <p:spPr bwMode="auto">
            <a:xfrm>
              <a:off x="144" y="912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2" name="Line 52"/>
            <p:cNvSpPr>
              <a:spLocks noChangeShapeType="1"/>
            </p:cNvSpPr>
            <p:nvPr/>
          </p:nvSpPr>
          <p:spPr bwMode="auto">
            <a:xfrm>
              <a:off x="1152" y="91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3" name="Line 53"/>
            <p:cNvSpPr>
              <a:spLocks noChangeShapeType="1"/>
            </p:cNvSpPr>
            <p:nvPr/>
          </p:nvSpPr>
          <p:spPr bwMode="auto">
            <a:xfrm>
              <a:off x="1232" y="920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4" name="Line 54"/>
            <p:cNvSpPr>
              <a:spLocks noChangeShapeType="1"/>
            </p:cNvSpPr>
            <p:nvPr/>
          </p:nvSpPr>
          <p:spPr bwMode="auto">
            <a:xfrm>
              <a:off x="1224" y="92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5" name="Line 55"/>
            <p:cNvSpPr>
              <a:spLocks noChangeShapeType="1"/>
            </p:cNvSpPr>
            <p:nvPr/>
          </p:nvSpPr>
          <p:spPr bwMode="auto">
            <a:xfrm>
              <a:off x="4416" y="896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>
              <a:off x="5520" y="89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3825" y="62806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hlinkClick r:id="rId3"/>
              </a:rPr>
              <a:t>Animation of Meiosis (4 min)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9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Arial" charset="0"/>
              </a:rPr>
              <a:t>Phases of Meiosis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b="1" dirty="0" smtClean="0">
                <a:cs typeface="Arial" charset="0"/>
              </a:rPr>
              <a:t>Meiosis </a:t>
            </a:r>
            <a:r>
              <a:rPr lang="en-US" sz="2800" dirty="0" smtClean="0">
                <a:cs typeface="Arial" charset="0"/>
              </a:rPr>
              <a:t>is a process in which the number of chromosomes per cell is cut in half through the separation of homologous chromosomes in a diploid cell. </a:t>
            </a:r>
          </a:p>
          <a:p>
            <a:pPr lvl="1" eaLnBrk="1" hangingPunct="1"/>
            <a:endParaRPr lang="en-US" sz="2800" dirty="0" smtClean="0">
              <a:cs typeface="Arial" charset="0"/>
            </a:endParaRPr>
          </a:p>
          <a:p>
            <a:pPr lvl="1" eaLnBrk="1" hangingPunct="1"/>
            <a:r>
              <a:rPr lang="en-US" sz="2800" dirty="0" smtClean="0">
                <a:cs typeface="Arial" charset="0"/>
              </a:rPr>
              <a:t>Meiosis usually involves two distinct divisions, called meiosis I and meiosis II. </a:t>
            </a:r>
          </a:p>
          <a:p>
            <a:pPr lvl="1" eaLnBrk="1" hangingPunct="1"/>
            <a:endParaRPr lang="en-US" sz="2800" dirty="0" smtClean="0">
              <a:cs typeface="Arial" charset="0"/>
            </a:endParaRPr>
          </a:p>
          <a:p>
            <a:pPr lvl="1" eaLnBrk="1" hangingPunct="1"/>
            <a:r>
              <a:rPr lang="en-US" sz="2800" dirty="0" smtClean="0">
                <a:cs typeface="Arial" charset="0"/>
              </a:rPr>
              <a:t>By the end of meiosis II, the diploid cell becomes four haploid cells.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9930" y="6160352"/>
            <a:ext cx="441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Meiosis Square Dance Discovery Education (3:21)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Meiosis I: Interphase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Arial" charset="0"/>
              </a:rPr>
              <a:t>Just prior to meiosis I, the cell undergoes a round of chromosome replication called interphase I. 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Each replicated chromosome consists of two identical chromatids joined at the center</a:t>
            </a:r>
            <a:r>
              <a:rPr lang="en-US" dirty="0" smtClean="0">
                <a:cs typeface="Arial" charset="0"/>
              </a:rPr>
              <a:t>.</a:t>
            </a:r>
          </a:p>
        </p:txBody>
      </p:sp>
      <p:pic>
        <p:nvPicPr>
          <p:cNvPr id="27652" name="Picture 2" descr="E:\LESSON OVRVW batch 2\art\BIO10NAE_04_11_05_005_LRIM_02.png"/>
          <p:cNvPicPr>
            <a:picLocks noChangeAspect="1" noChangeArrowheads="1"/>
          </p:cNvPicPr>
          <p:nvPr/>
        </p:nvPicPr>
        <p:blipFill>
          <a:blip r:embed="rId3" cstate="print"/>
          <a:srcRect l="8696" t="26578" r="21739" b="22924"/>
          <a:stretch>
            <a:fillRect/>
          </a:stretch>
        </p:blipFill>
        <p:spPr bwMode="auto">
          <a:xfrm>
            <a:off x="3200400" y="3489252"/>
            <a:ext cx="3810000" cy="283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LESSON OVRVW batch 2\art\BIO10NAE_04_11_05_005_LRIM_03.png"/>
          <p:cNvPicPr>
            <a:picLocks noChangeAspect="1" noChangeArrowheads="1"/>
          </p:cNvPicPr>
          <p:nvPr/>
        </p:nvPicPr>
        <p:blipFill>
          <a:blip r:embed="rId3" cstate="print"/>
          <a:srcRect l="29870" t="6349" r="29870" b="7936"/>
          <a:stretch>
            <a:fillRect/>
          </a:stretch>
        </p:blipFill>
        <p:spPr bwMode="auto">
          <a:xfrm>
            <a:off x="4038600" y="3276600"/>
            <a:ext cx="4343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latin typeface="+mn-lt"/>
                <a:cs typeface="Arial" charset="0"/>
              </a:rPr>
              <a:t>Prophase I </a:t>
            </a:r>
          </a:p>
        </p:txBody>
      </p:sp>
      <p:sp>
        <p:nvSpPr>
          <p:cNvPr id="28676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Arial" charset="0"/>
              </a:rPr>
              <a:t>The cells begin to divide, and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the chromosomes pair up, forming a structure called a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tetrad</a:t>
            </a:r>
            <a:r>
              <a:rPr lang="en-US" dirty="0" smtClean="0">
                <a:cs typeface="Arial" charset="0"/>
              </a:rPr>
              <a:t>, which contains four chromatids.</a:t>
            </a:r>
          </a:p>
          <a:p>
            <a:pPr lvl="1"/>
            <a:r>
              <a:rPr lang="en-US" dirty="0" smtClean="0">
                <a:cs typeface="Arial" charset="0"/>
              </a:rPr>
              <a:t>As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homologous chromosomes </a:t>
            </a:r>
            <a:r>
              <a:rPr lang="en-US" dirty="0" smtClean="0">
                <a:cs typeface="Arial" charset="0"/>
              </a:rPr>
              <a:t>pair up and form tetrads, they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undergo a process called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crossing-over</a:t>
            </a:r>
            <a:r>
              <a:rPr lang="en-US" b="1" dirty="0" smtClean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Metaphase I</a:t>
            </a:r>
            <a:endParaRPr lang="en-US" sz="44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charset="0"/>
              </a:rPr>
              <a:t>During metaphase I of meiosis, paired homologous chromosomes line up across the center of the cell</a:t>
            </a:r>
            <a:r>
              <a:rPr lang="en-US" dirty="0" smtClean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2" descr="E:\LESSON OVRVW batch 2\art\BIO10NAE_04_11_05_005_LRIM_05.png"/>
          <p:cNvPicPr>
            <a:picLocks noChangeAspect="1" noChangeArrowheads="1"/>
          </p:cNvPicPr>
          <p:nvPr/>
        </p:nvPicPr>
        <p:blipFill>
          <a:blip r:embed="rId3" cstate="print"/>
          <a:srcRect t="24615" b="26154"/>
          <a:stretch>
            <a:fillRect/>
          </a:stretch>
        </p:blipFill>
        <p:spPr bwMode="auto">
          <a:xfrm>
            <a:off x="1828799" y="2552700"/>
            <a:ext cx="465690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Mitosis: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Division of the nucleus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of a eukaryotic cell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Followed by </a:t>
            </a:r>
            <a:r>
              <a:rPr lang="en-US" sz="2800" dirty="0" smtClean="0">
                <a:solidFill>
                  <a:srgbClr val="00B0F0"/>
                </a:solidFill>
              </a:rPr>
              <a:t>cyto</a:t>
            </a:r>
            <a:r>
              <a:rPr lang="en-US" sz="2800" dirty="0" smtClean="0">
                <a:solidFill>
                  <a:srgbClr val="FF0000"/>
                </a:solidFill>
              </a:rPr>
              <a:t>kinesis – 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division of the </a:t>
            </a:r>
            <a:r>
              <a:rPr lang="en-US" sz="2800" dirty="0" smtClean="0">
                <a:solidFill>
                  <a:srgbClr val="00B0F0"/>
                </a:solidFill>
              </a:rPr>
              <a:t>cyto</a:t>
            </a:r>
            <a:r>
              <a:rPr lang="en-US" sz="2800" dirty="0" smtClean="0">
                <a:solidFill>
                  <a:srgbClr val="FF0000"/>
                </a:solidFill>
              </a:rPr>
              <a:t>plasm</a:t>
            </a:r>
          </a:p>
          <a:p>
            <a:r>
              <a:rPr lang="en-US" sz="2800" dirty="0" smtClean="0"/>
              <a:t> The two daughter cells are </a:t>
            </a:r>
          </a:p>
          <a:p>
            <a:pPr>
              <a:buNone/>
            </a:pPr>
            <a:r>
              <a:rPr lang="en-US" sz="2800" dirty="0" smtClean="0"/>
              <a:t>     identical to the original cell</a:t>
            </a:r>
            <a:endParaRPr lang="en-US" sz="2800" dirty="0"/>
          </a:p>
        </p:txBody>
      </p:sp>
      <p:pic>
        <p:nvPicPr>
          <p:cNvPr id="100354" name="Picture 2" descr="http://www.phschool.com/science/biology_place/labbench/lab3/images/cytok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733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Anaphase I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During anaphase I,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spindle fibers pull each homologous chromosome pair toward opposite ends of the cell</a:t>
            </a:r>
            <a:r>
              <a:rPr lang="en-US" dirty="0" smtClean="0">
                <a:cs typeface="Arial" charset="0"/>
              </a:rPr>
              <a:t>.</a:t>
            </a:r>
          </a:p>
          <a:p>
            <a:r>
              <a:rPr lang="en-US" dirty="0" smtClean="0">
                <a:cs typeface="Arial" charset="0"/>
              </a:rPr>
              <a:t>When anaphase I is complete, the separated chromosomes cluster at opposite ends of the cell.</a:t>
            </a:r>
            <a:endParaRPr lang="en-US" sz="4800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2" descr="E:\LESSON OVRVW batch 2\art\BIO10NAE_04_11_05_005_LRIM_06.png"/>
          <p:cNvPicPr>
            <a:picLocks noChangeAspect="1" noChangeArrowheads="1"/>
          </p:cNvPicPr>
          <p:nvPr/>
        </p:nvPicPr>
        <p:blipFill>
          <a:blip r:embed="rId3" cstate="print"/>
          <a:srcRect t="27500" r="22857" b="27500"/>
          <a:stretch>
            <a:fillRect/>
          </a:stretch>
        </p:blipFill>
        <p:spPr bwMode="auto">
          <a:xfrm>
            <a:off x="2133600" y="3352799"/>
            <a:ext cx="4267200" cy="317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Telophase I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During telophase I,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a nuclear membrane forms around each cluster of chromosomes</a:t>
            </a:r>
            <a:r>
              <a:rPr lang="en-US" dirty="0" smtClean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Picture 2" descr="E:\LESSON OVRVW batch 2\art\BIO10NAE_04_11_05_005_LRIM_07.png"/>
          <p:cNvPicPr>
            <a:picLocks noChangeAspect="1" noChangeArrowheads="1"/>
          </p:cNvPicPr>
          <p:nvPr/>
        </p:nvPicPr>
        <p:blipFill>
          <a:blip r:embed="rId3" cstate="print"/>
          <a:srcRect t="27660" r="18367" b="27659"/>
          <a:stretch>
            <a:fillRect/>
          </a:stretch>
        </p:blipFill>
        <p:spPr bwMode="auto">
          <a:xfrm>
            <a:off x="1981200" y="2667000"/>
            <a:ext cx="4953000" cy="36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Cytokinesis 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charset="0"/>
              </a:rPr>
              <a:t>Cytokinesis follows telophase I, forming two new cells</a:t>
            </a:r>
            <a:r>
              <a:rPr lang="en-US" dirty="0" smtClean="0">
                <a:cs typeface="Arial" charset="0"/>
              </a:rPr>
              <a:t>.</a:t>
            </a:r>
            <a:endParaRPr lang="en-US" sz="4800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2" descr="E:\LESSON OVRVW batch 2\art\BIO10NAE_04_11_05_005_LRIM_08.png"/>
          <p:cNvPicPr>
            <a:picLocks noChangeAspect="1" noChangeArrowheads="1"/>
          </p:cNvPicPr>
          <p:nvPr/>
        </p:nvPicPr>
        <p:blipFill>
          <a:blip r:embed="rId3" cstate="print"/>
          <a:srcRect l="14286" t="24615" r="17143" b="28616"/>
          <a:stretch>
            <a:fillRect/>
          </a:stretch>
        </p:blipFill>
        <p:spPr bwMode="auto">
          <a:xfrm>
            <a:off x="2514600" y="2362200"/>
            <a:ext cx="3533775" cy="288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5657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Meiosis (1:49)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Meiosis I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4953000" cy="45259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Meiosis I results in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two</a:t>
            </a:r>
            <a:r>
              <a:rPr lang="en-US" dirty="0" smtClean="0">
                <a:cs typeface="Arial" charset="0"/>
              </a:rPr>
              <a:t> cells, called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daughter</a:t>
            </a:r>
            <a:r>
              <a:rPr lang="en-US" dirty="0" smtClean="0">
                <a:cs typeface="Arial" charset="0"/>
              </a:rPr>
              <a:t>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Because each pair of homologous chromosomes was separated,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neither daughter cell has the two complete sets of chromosomes that it would have in a diploid cell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two cells produced by meiosis I have sets of chromosomes and alleles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that are different from each other and from the diploid cell that entered meiosis I</a:t>
            </a:r>
            <a:r>
              <a:rPr lang="en-US" dirty="0" smtClean="0">
                <a:cs typeface="Arial" charset="0"/>
              </a:rPr>
              <a:t>.</a:t>
            </a:r>
          </a:p>
        </p:txBody>
      </p:sp>
      <p:pic>
        <p:nvPicPr>
          <p:cNvPr id="34820" name="Picture 2" descr="E:\LESSON OVRVW batch 2\art\BIO10NAE_04_11_05_005_LRIM_08.png"/>
          <p:cNvPicPr>
            <a:picLocks noChangeAspect="1" noChangeArrowheads="1"/>
          </p:cNvPicPr>
          <p:nvPr/>
        </p:nvPicPr>
        <p:blipFill>
          <a:blip r:embed="rId3" cstate="print"/>
          <a:srcRect l="17143" t="24615" r="17143" b="26154"/>
          <a:stretch>
            <a:fillRect/>
          </a:stretch>
        </p:blipFill>
        <p:spPr bwMode="auto">
          <a:xfrm>
            <a:off x="5105400" y="30480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LESSON OVRVW batch 2\art\BIO10NAE_04_11_05_005_LRIM_03.png"/>
          <p:cNvPicPr>
            <a:picLocks noChangeAspect="1" noChangeArrowheads="1"/>
          </p:cNvPicPr>
          <p:nvPr/>
        </p:nvPicPr>
        <p:blipFill>
          <a:blip r:embed="rId4" cstate="print"/>
          <a:srcRect l="29870" t="6349" r="29870" b="7936"/>
          <a:stretch>
            <a:fillRect/>
          </a:stretch>
        </p:blipFill>
        <p:spPr bwMode="auto">
          <a:xfrm>
            <a:off x="5219700" y="381000"/>
            <a:ext cx="3352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Meiosis II 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5334000" cy="4525963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Arial" charset="0"/>
              </a:rPr>
              <a:t>The two cells produced by meiosis I now enter a second meiotic division. 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NOTE: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Unlike the first division, neither cell goes through a round of chromosome replication before entering meiosis II</a:t>
            </a:r>
            <a:r>
              <a:rPr lang="en-US" dirty="0" smtClean="0">
                <a:cs typeface="Arial" charset="0"/>
              </a:rPr>
              <a:t>. </a:t>
            </a:r>
          </a:p>
        </p:txBody>
      </p:sp>
      <p:pic>
        <p:nvPicPr>
          <p:cNvPr id="35844" name="Picture 2" descr="E:\LESSON OVRVW batch 2\art\BIO10NAE_04_11_05_005_LRIM_08.png"/>
          <p:cNvPicPr>
            <a:picLocks noChangeAspect="1" noChangeArrowheads="1"/>
          </p:cNvPicPr>
          <p:nvPr/>
        </p:nvPicPr>
        <p:blipFill>
          <a:blip r:embed="rId3" cstate="print"/>
          <a:srcRect l="17143" t="24615" r="17143" b="28616"/>
          <a:stretch>
            <a:fillRect/>
          </a:stretch>
        </p:blipFill>
        <p:spPr bwMode="auto">
          <a:xfrm>
            <a:off x="5638800" y="22098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LESSON OVRVW batch 2\art\BIO10NAE_04_11_05_005_LRIM_09.png"/>
          <p:cNvPicPr>
            <a:picLocks noChangeAspect="1" noChangeArrowheads="1"/>
          </p:cNvPicPr>
          <p:nvPr/>
        </p:nvPicPr>
        <p:blipFill rotWithShape="1">
          <a:blip r:embed="rId3" cstate="print"/>
          <a:srcRect t="27304" r="18316" b="26280"/>
          <a:stretch/>
        </p:blipFill>
        <p:spPr bwMode="auto">
          <a:xfrm>
            <a:off x="4571999" y="2514599"/>
            <a:ext cx="4268109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Prophase II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Arial" charset="0"/>
              </a:rPr>
              <a:t>As the cells enter prophase II, their chromosomes—each consisting of two chromatids—become visible.</a:t>
            </a:r>
            <a:endParaRPr lang="en-US" sz="3600" dirty="0" smtClean="0">
              <a:cs typeface="Arial" charset="0"/>
            </a:endParaRPr>
          </a:p>
          <a:p>
            <a:pPr eaLnBrk="1" hangingPunct="1"/>
            <a:endParaRPr lang="en-US" sz="3600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The chromosomes do not pair to form tetrads, because the homologous pairs were already separated during meiosis I.</a:t>
            </a:r>
            <a:endParaRPr lang="en-US" sz="3600" dirty="0" smtClean="0">
              <a:cs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LESSON OVRVW batch 2\art\BIO10NAE_04_11_05_005_LRIM_10.png"/>
          <p:cNvPicPr>
            <a:picLocks noChangeAspect="1" noChangeArrowheads="1"/>
          </p:cNvPicPr>
          <p:nvPr/>
        </p:nvPicPr>
        <p:blipFill>
          <a:blip r:embed="rId3" cstate="print"/>
          <a:srcRect t="27077" b="28615"/>
          <a:stretch>
            <a:fillRect/>
          </a:stretch>
        </p:blipFill>
        <p:spPr bwMode="auto">
          <a:xfrm>
            <a:off x="3352799" y="2971801"/>
            <a:ext cx="4846319" cy="34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Metaphase II</a:t>
            </a:r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3058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2800" dirty="0" smtClean="0">
                <a:cs typeface="Arial" charset="0"/>
              </a:rPr>
              <a:t>During metaphase of meiosis II, chromosomes line up in the center of each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LESSON OVRVW batch 2\art\BIO10NAE_04_11_05_005_LRIM_11.png"/>
          <p:cNvPicPr>
            <a:picLocks noChangeAspect="1" noChangeArrowheads="1"/>
          </p:cNvPicPr>
          <p:nvPr/>
        </p:nvPicPr>
        <p:blipFill>
          <a:blip r:embed="rId3" cstate="print"/>
          <a:srcRect t="27077" r="17143" b="26154"/>
          <a:stretch>
            <a:fillRect/>
          </a:stretch>
        </p:blipFill>
        <p:spPr bwMode="auto">
          <a:xfrm>
            <a:off x="1676400" y="3124199"/>
            <a:ext cx="5105400" cy="33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latin typeface="+mn-lt"/>
                <a:cs typeface="Arial" charset="0"/>
              </a:rPr>
              <a:t>Anaphase II</a:t>
            </a:r>
          </a:p>
        </p:txBody>
      </p:sp>
      <p:sp>
        <p:nvSpPr>
          <p:cNvPr id="389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01000" cy="4525963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cs typeface="Arial" charset="0"/>
              </a:rPr>
              <a:t>As the cell enters anaphase, the paired chromatids separate.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Telophase II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nuclear envelope reforms around the chromatids.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cs typeface="Arial" charset="0"/>
              </a:rPr>
              <a:t>In the example shown here, each of the four daughter cells produced in meiosis II receives two chromatids.</a:t>
            </a:r>
          </a:p>
          <a:p>
            <a:endParaRPr lang="en-US" dirty="0"/>
          </a:p>
        </p:txBody>
      </p:sp>
      <p:pic>
        <p:nvPicPr>
          <p:cNvPr id="4" name="Picture 2" descr="E:\LESSON OVRVW batch 2\art\BIO10NAE_04_11_05_005_LRIM_12.png"/>
          <p:cNvPicPr>
            <a:picLocks noChangeAspect="1" noChangeArrowheads="1"/>
          </p:cNvPicPr>
          <p:nvPr/>
        </p:nvPicPr>
        <p:blipFill>
          <a:blip r:embed="rId3" cstate="print"/>
          <a:srcRect l="12658" t="13333" r="29114" b="15556"/>
          <a:stretch>
            <a:fillRect/>
          </a:stretch>
        </p:blipFill>
        <p:spPr bwMode="auto">
          <a:xfrm>
            <a:off x="1143000" y="3419475"/>
            <a:ext cx="61462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Cytokinesis </a:t>
            </a:r>
            <a:endParaRPr lang="en-US" sz="48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0309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These four daughter cells now contain the haploid number (N)—just two chromosomes each.</a:t>
            </a:r>
            <a:endParaRPr lang="en-US" sz="2800" dirty="0"/>
          </a:p>
        </p:txBody>
      </p:sp>
      <p:pic>
        <p:nvPicPr>
          <p:cNvPr id="4" name="Picture 2" descr="E:\LESSON OVRVW batch 2\art\BIO10NAE_04_11_05_005_LRIM_12.png"/>
          <p:cNvPicPr>
            <a:picLocks noChangeAspect="1" noChangeArrowheads="1"/>
          </p:cNvPicPr>
          <p:nvPr/>
        </p:nvPicPr>
        <p:blipFill>
          <a:blip r:embed="rId3" cstate="print"/>
          <a:srcRect l="13333" t="13333" r="28889" b="15556"/>
          <a:stretch>
            <a:fillRect/>
          </a:stretch>
        </p:blipFill>
        <p:spPr bwMode="auto">
          <a:xfrm>
            <a:off x="1066800" y="3124200"/>
            <a:ext cx="697738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584477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Biology Meiosis (2:57)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5982382"/>
            <a:ext cx="378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Meiosis Square Dance (Full Version is 5:11)</a:t>
            </a:r>
            <a:endParaRPr lang="en-US" dirty="0" smtClean="0"/>
          </a:p>
          <a:p>
            <a:pPr algn="ctr"/>
            <a:r>
              <a:rPr lang="en-US" sz="1400" dirty="0" smtClean="0"/>
              <a:t>This is repeated </a:t>
            </a:r>
            <a:r>
              <a:rPr lang="en-US" sz="1400" dirty="0" err="1" smtClean="0"/>
              <a:t>2x</a:t>
            </a:r>
            <a:r>
              <a:rPr lang="en-US" sz="1400" dirty="0" smtClean="0"/>
              <a:t> in the video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Meiosis: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Process that produces gametes from a </a:t>
            </a:r>
            <a:r>
              <a:rPr lang="en-US" sz="3200" dirty="0" smtClean="0">
                <a:solidFill>
                  <a:srgbClr val="00B0F0"/>
                </a:solidFill>
              </a:rPr>
              <a:t>diploid </a:t>
            </a:r>
            <a:r>
              <a:rPr lang="en-US" sz="3200" dirty="0" smtClean="0">
                <a:solidFill>
                  <a:srgbClr val="FF0000"/>
                </a:solidFill>
              </a:rPr>
              <a:t>cell. A reductive division of the nucleus that produces four </a:t>
            </a:r>
            <a:r>
              <a:rPr lang="en-US" sz="3200" dirty="0" smtClean="0">
                <a:solidFill>
                  <a:srgbClr val="00B0F0"/>
                </a:solidFill>
              </a:rPr>
              <a:t>haploid gametes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8306" name="Picture 2" descr="http://ghr.nlm.nih.gov/handbook/illustrations/mitosismei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70866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Meiosis I</a:t>
            </a: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1447800"/>
            <a:ext cx="8934450" cy="3998913"/>
            <a:chOff x="96" y="754"/>
            <a:chExt cx="5628" cy="2519"/>
          </a:xfrm>
        </p:grpSpPr>
        <p:pic>
          <p:nvPicPr>
            <p:cNvPr id="208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54"/>
              <a:ext cx="5628" cy="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1932" y="1723"/>
              <a:ext cx="246" cy="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1932" y="1737"/>
              <a:ext cx="83" cy="5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175125" y="1738313"/>
            <a:ext cx="3917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MEIOSIS I: Homologous chromosomes separate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61925" y="2246313"/>
            <a:ext cx="8451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       INTERPHASE                       PROPHASE I                      METAPHASE I                      ANAPHASE I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14300" y="2797175"/>
            <a:ext cx="15017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/>
              <a:t>centrioles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133600" y="2746375"/>
            <a:ext cx="18700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0"/>
              <a:t>Sites of crossing over</a:t>
            </a: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3208338" y="3063875"/>
            <a:ext cx="12414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300" b="0"/>
              <a:t>Spindle Fibers</a:t>
            </a: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6681788" y="2571750"/>
            <a:ext cx="1508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Sister chromatids </a:t>
            </a:r>
            <a:br>
              <a:rPr lang="en-US" sz="1300" b="0"/>
            </a:br>
            <a:r>
              <a:rPr lang="en-US" sz="1300" b="0"/>
              <a:t>remain attached</a:t>
            </a:r>
          </a:p>
        </p:txBody>
      </p:sp>
      <p:sp>
        <p:nvSpPr>
          <p:cNvPr id="2059" name="Rectangle 18"/>
          <p:cNvSpPr>
            <a:spLocks noChangeArrowheads="1"/>
          </p:cNvSpPr>
          <p:nvPr/>
        </p:nvSpPr>
        <p:spPr bwMode="auto">
          <a:xfrm>
            <a:off x="196850" y="5532438"/>
            <a:ext cx="855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Nuclear</a:t>
            </a:r>
            <a:br>
              <a:rPr lang="en-US" sz="1300" b="0"/>
            </a:br>
            <a:r>
              <a:rPr lang="en-US" sz="1300" b="0"/>
              <a:t>envelope</a:t>
            </a:r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1289050" y="5719763"/>
            <a:ext cx="9477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Chromatin</a:t>
            </a:r>
          </a:p>
        </p:txBody>
      </p:sp>
      <p:sp>
        <p:nvSpPr>
          <p:cNvPr id="2061" name="Rectangle 20"/>
          <p:cNvSpPr>
            <a:spLocks noChangeArrowheads="1"/>
          </p:cNvSpPr>
          <p:nvPr/>
        </p:nvSpPr>
        <p:spPr bwMode="auto">
          <a:xfrm>
            <a:off x="2419350" y="5481638"/>
            <a:ext cx="993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Sister</a:t>
            </a:r>
            <a:br>
              <a:rPr lang="en-US" sz="1300" b="0"/>
            </a:br>
            <a:r>
              <a:rPr lang="en-US" sz="1300" b="0"/>
              <a:t>chromatids</a:t>
            </a:r>
          </a:p>
        </p:txBody>
      </p:sp>
      <p:sp>
        <p:nvSpPr>
          <p:cNvPr id="2062" name="Rectangle 21"/>
          <p:cNvSpPr>
            <a:spLocks noChangeArrowheads="1"/>
          </p:cNvSpPr>
          <p:nvPr/>
        </p:nvSpPr>
        <p:spPr bwMode="auto">
          <a:xfrm>
            <a:off x="3733800" y="5656263"/>
            <a:ext cx="6635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Tetrad</a:t>
            </a:r>
          </a:p>
        </p:txBody>
      </p:sp>
      <p:sp>
        <p:nvSpPr>
          <p:cNvPr id="2063" name="Rectangle 23"/>
          <p:cNvSpPr>
            <a:spLocks noChangeArrowheads="1"/>
          </p:cNvSpPr>
          <p:nvPr/>
        </p:nvSpPr>
        <p:spPr bwMode="auto">
          <a:xfrm>
            <a:off x="6451600" y="5478463"/>
            <a:ext cx="1914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300" b="0"/>
              <a:t>Homologous</a:t>
            </a:r>
            <a:br>
              <a:rPr lang="en-US" sz="1300" b="0"/>
            </a:br>
            <a:r>
              <a:rPr lang="en-US" sz="1300" b="0"/>
              <a:t>chromosomes separate</a:t>
            </a: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685800" y="3184525"/>
            <a:ext cx="298450" cy="447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673100" y="3171825"/>
            <a:ext cx="500063" cy="409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541338" y="4568825"/>
            <a:ext cx="322262" cy="1006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1284288" y="4549775"/>
            <a:ext cx="463550" cy="1187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68" name="Group 28"/>
          <p:cNvGrpSpPr>
            <a:grpSpLocks/>
          </p:cNvGrpSpPr>
          <p:nvPr/>
        </p:nvGrpSpPr>
        <p:grpSpPr bwMode="auto">
          <a:xfrm>
            <a:off x="2671763" y="4479925"/>
            <a:ext cx="227012" cy="1055688"/>
            <a:chOff x="1779" y="2664"/>
            <a:chExt cx="143" cy="665"/>
          </a:xfrm>
        </p:grpSpPr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 flipH="1">
              <a:off x="1785" y="2683"/>
              <a:ext cx="73" cy="6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 flipH="1">
              <a:off x="1779" y="2664"/>
              <a:ext cx="143" cy="6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9903" name="AutoShape 31"/>
          <p:cNvSpPr>
            <a:spLocks/>
          </p:cNvSpPr>
          <p:nvPr/>
        </p:nvSpPr>
        <p:spPr bwMode="auto">
          <a:xfrm rot="2652142">
            <a:off x="3582988" y="4305300"/>
            <a:ext cx="166687" cy="315913"/>
          </a:xfrm>
          <a:prstGeom prst="rightBrace">
            <a:avLst>
              <a:gd name="adj1" fmla="val 1579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3725863" y="4519613"/>
            <a:ext cx="322262" cy="1182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 flipV="1">
            <a:off x="3716338" y="3308350"/>
            <a:ext cx="127000" cy="479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7077075" y="3016250"/>
            <a:ext cx="0" cy="741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H="1">
            <a:off x="6931025" y="3757613"/>
            <a:ext cx="233363" cy="175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 flipH="1">
            <a:off x="6931025" y="4637088"/>
            <a:ext cx="233363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 flipV="1">
            <a:off x="2184400" y="1881188"/>
            <a:ext cx="9525" cy="23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2184400" y="1876425"/>
            <a:ext cx="194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8077200" y="1879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9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Meiosis II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676400"/>
            <a:ext cx="9021763" cy="4352925"/>
            <a:chOff x="0" y="627"/>
            <a:chExt cx="5683" cy="2742"/>
          </a:xfrm>
        </p:grpSpPr>
        <p:grpSp>
          <p:nvGrpSpPr>
            <p:cNvPr id="3077" name="Group 37"/>
            <p:cNvGrpSpPr>
              <a:grpSpLocks/>
            </p:cNvGrpSpPr>
            <p:nvPr/>
          </p:nvGrpSpPr>
          <p:grpSpPr bwMode="auto">
            <a:xfrm>
              <a:off x="0" y="627"/>
              <a:ext cx="5683" cy="2742"/>
              <a:chOff x="0" y="627"/>
              <a:chExt cx="5683" cy="2742"/>
            </a:xfrm>
          </p:grpSpPr>
          <p:pic>
            <p:nvPicPr>
              <p:cNvPr id="3085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7"/>
                <a:ext cx="5683" cy="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6" name="Text Box 39"/>
              <p:cNvSpPr txBox="1">
                <a:spLocks noChangeArrowheads="1"/>
              </p:cNvSpPr>
              <p:nvPr/>
            </p:nvSpPr>
            <p:spPr bwMode="auto">
              <a:xfrm>
                <a:off x="1176" y="1145"/>
                <a:ext cx="3156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        PROPHASE II                    METAPHASE II                      ANAPHASE II                 </a:t>
                </a:r>
              </a:p>
            </p:txBody>
          </p:sp>
          <p:sp>
            <p:nvSpPr>
              <p:cNvPr id="3087" name="Text Box 40"/>
              <p:cNvSpPr txBox="1">
                <a:spLocks noChangeArrowheads="1"/>
              </p:cNvSpPr>
              <p:nvPr/>
            </p:nvSpPr>
            <p:spPr bwMode="auto">
              <a:xfrm>
                <a:off x="168" y="1088"/>
                <a:ext cx="9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TELOPHASE I</a:t>
                </a:r>
                <a:br>
                  <a:rPr lang="en-US" sz="1100">
                    <a:solidFill>
                      <a:schemeClr val="bg1"/>
                    </a:solidFill>
                  </a:rPr>
                </a:br>
                <a:r>
                  <a:rPr lang="en-US" sz="1100">
                    <a:solidFill>
                      <a:schemeClr val="bg1"/>
                    </a:solidFill>
                  </a:rPr>
                  <a:t>AND CYTOKINESIS</a:t>
                </a:r>
              </a:p>
            </p:txBody>
          </p:sp>
          <p:sp>
            <p:nvSpPr>
              <p:cNvPr id="3088" name="Text Box 41"/>
              <p:cNvSpPr txBox="1">
                <a:spLocks noChangeArrowheads="1"/>
              </p:cNvSpPr>
              <p:nvPr/>
            </p:nvSpPr>
            <p:spPr bwMode="auto">
              <a:xfrm>
                <a:off x="4552" y="1088"/>
                <a:ext cx="9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100">
                    <a:solidFill>
                      <a:schemeClr val="bg1"/>
                    </a:solidFill>
                  </a:rPr>
                  <a:t>TELOPHASE II</a:t>
                </a:r>
                <a:br>
                  <a:rPr lang="en-US" sz="1100">
                    <a:solidFill>
                      <a:schemeClr val="bg1"/>
                    </a:solidFill>
                  </a:rPr>
                </a:br>
                <a:r>
                  <a:rPr lang="en-US" sz="1100">
                    <a:solidFill>
                      <a:schemeClr val="bg1"/>
                    </a:solidFill>
                  </a:rPr>
                  <a:t>AND CYTOKINESIS</a:t>
                </a:r>
              </a:p>
            </p:txBody>
          </p:sp>
          <p:grpSp>
            <p:nvGrpSpPr>
              <p:cNvPr id="3089" name="Group 42"/>
              <p:cNvGrpSpPr>
                <a:grpSpLocks/>
              </p:cNvGrpSpPr>
              <p:nvPr/>
            </p:nvGrpSpPr>
            <p:grpSpPr bwMode="auto">
              <a:xfrm>
                <a:off x="224" y="1752"/>
                <a:ext cx="200" cy="584"/>
                <a:chOff x="240" y="1768"/>
                <a:chExt cx="200" cy="584"/>
              </a:xfrm>
            </p:grpSpPr>
            <p:sp>
              <p:nvSpPr>
                <p:cNvPr id="81963" name="Line 43"/>
                <p:cNvSpPr>
                  <a:spLocks noChangeShapeType="1"/>
                </p:cNvSpPr>
                <p:nvPr/>
              </p:nvSpPr>
              <p:spPr bwMode="auto">
                <a:xfrm>
                  <a:off x="240" y="1768"/>
                  <a:ext cx="0" cy="58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964" name="Line 44"/>
                <p:cNvSpPr>
                  <a:spLocks noChangeShapeType="1"/>
                </p:cNvSpPr>
                <p:nvPr/>
              </p:nvSpPr>
              <p:spPr bwMode="auto">
                <a:xfrm>
                  <a:off x="240" y="2352"/>
                  <a:ext cx="2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090" name="Rectangle 45"/>
              <p:cNvSpPr>
                <a:spLocks noChangeArrowheads="1"/>
              </p:cNvSpPr>
              <p:nvPr/>
            </p:nvSpPr>
            <p:spPr bwMode="auto">
              <a:xfrm>
                <a:off x="78" y="1430"/>
                <a:ext cx="556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Cleavage</a:t>
                </a:r>
                <a:br>
                  <a:rPr lang="en-US" sz="1300" b="0"/>
                </a:br>
                <a:r>
                  <a:rPr lang="en-US" sz="1300" b="0"/>
                  <a:t>furrow</a:t>
                </a:r>
              </a:p>
            </p:txBody>
          </p:sp>
          <p:sp>
            <p:nvSpPr>
              <p:cNvPr id="3091" name="Rectangle 46"/>
              <p:cNvSpPr>
                <a:spLocks noChangeArrowheads="1"/>
              </p:cNvSpPr>
              <p:nvPr/>
            </p:nvSpPr>
            <p:spPr bwMode="auto">
              <a:xfrm>
                <a:off x="4508" y="2238"/>
                <a:ext cx="114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Haploid daughter cells</a:t>
                </a:r>
                <a:br>
                  <a:rPr lang="en-US" sz="1300" b="0"/>
                </a:br>
                <a:r>
                  <a:rPr lang="en-US" sz="1300" b="0"/>
                  <a:t>forming</a:t>
                </a:r>
              </a:p>
            </p:txBody>
          </p:sp>
          <p:sp>
            <p:nvSpPr>
              <p:cNvPr id="3092" name="Rectangle 47"/>
              <p:cNvSpPr>
                <a:spLocks noChangeArrowheads="1"/>
              </p:cNvSpPr>
              <p:nvPr/>
            </p:nvSpPr>
            <p:spPr bwMode="auto">
              <a:xfrm>
                <a:off x="3092" y="2214"/>
                <a:ext cx="92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300" b="0"/>
                  <a:t>Sister chromatids</a:t>
                </a:r>
                <a:br>
                  <a:rPr lang="en-US" sz="1300" b="0"/>
                </a:br>
                <a:r>
                  <a:rPr lang="en-US" sz="1300" b="0"/>
                  <a:t>separate</a:t>
                </a:r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3592" y="2416"/>
                <a:ext cx="488" cy="2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>
                <a:off x="3592" y="2424"/>
                <a:ext cx="280" cy="2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78" name="Rectangle 50"/>
            <p:cNvSpPr>
              <a:spLocks noChangeArrowheads="1"/>
            </p:cNvSpPr>
            <p:nvPr/>
          </p:nvSpPr>
          <p:spPr bwMode="auto">
            <a:xfrm>
              <a:off x="2345" y="797"/>
              <a:ext cx="203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300">
                  <a:solidFill>
                    <a:schemeClr val="bg1"/>
                  </a:solidFill>
                </a:rPr>
                <a:t>MEIOSIS II: Sister chromatids separate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81971" name="Line 51"/>
            <p:cNvSpPr>
              <a:spLocks noChangeShapeType="1"/>
            </p:cNvSpPr>
            <p:nvPr/>
          </p:nvSpPr>
          <p:spPr bwMode="auto">
            <a:xfrm>
              <a:off x="144" y="912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2" name="Line 52"/>
            <p:cNvSpPr>
              <a:spLocks noChangeShapeType="1"/>
            </p:cNvSpPr>
            <p:nvPr/>
          </p:nvSpPr>
          <p:spPr bwMode="auto">
            <a:xfrm>
              <a:off x="1152" y="91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3" name="Line 53"/>
            <p:cNvSpPr>
              <a:spLocks noChangeShapeType="1"/>
            </p:cNvSpPr>
            <p:nvPr/>
          </p:nvSpPr>
          <p:spPr bwMode="auto">
            <a:xfrm>
              <a:off x="1232" y="920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4" name="Line 54"/>
            <p:cNvSpPr>
              <a:spLocks noChangeShapeType="1"/>
            </p:cNvSpPr>
            <p:nvPr/>
          </p:nvSpPr>
          <p:spPr bwMode="auto">
            <a:xfrm>
              <a:off x="1224" y="92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5" name="Line 55"/>
            <p:cNvSpPr>
              <a:spLocks noChangeShapeType="1"/>
            </p:cNvSpPr>
            <p:nvPr/>
          </p:nvSpPr>
          <p:spPr bwMode="auto">
            <a:xfrm>
              <a:off x="4416" y="896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>
              <a:off x="5520" y="89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9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Formation of Gametes</a:t>
            </a:r>
            <a:endParaRPr lang="en-US" sz="44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Forms 4 haploid sperm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Forms 1 ovum (egg) and 3 polar bodies</a:t>
            </a:r>
            <a:endParaRPr lang="en-US" sz="2400" dirty="0"/>
          </a:p>
        </p:txBody>
      </p:sp>
      <p:pic>
        <p:nvPicPr>
          <p:cNvPr id="4100" name="Picture 4" descr="http://www.biologycorner.com/resources/spermatogen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3048000" cy="3276600"/>
          </a:xfrm>
          <a:prstGeom prst="rect">
            <a:avLst/>
          </a:prstGeom>
          <a:noFill/>
        </p:spPr>
      </p:pic>
      <p:pic>
        <p:nvPicPr>
          <p:cNvPr id="4102" name="Picture 6" descr="http://www.biologycorner.com/resources/oogene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429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vs. Meiosis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                  Mitosis                     Meiosis</a:t>
            </a:r>
            <a:endParaRPr lang="en-US" dirty="0"/>
          </a:p>
        </p:txBody>
      </p:sp>
      <p:pic>
        <p:nvPicPr>
          <p:cNvPr id="9" name="il_fi" descr="http://www.louisianavoices.org/images/edu_venn_diagram_blank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81187"/>
            <a:ext cx="73914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Diploid: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Cells having two sets of chromosomes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2N = 46</a:t>
            </a:r>
          </a:p>
          <a:p>
            <a:pPr lvl="1"/>
            <a:r>
              <a:rPr lang="en-US" sz="2800" dirty="0" smtClean="0"/>
              <a:t>Examples: All human body cells</a:t>
            </a:r>
          </a:p>
          <a:p>
            <a:pPr lvl="2"/>
            <a:r>
              <a:rPr lang="en-US" sz="2400" dirty="0" smtClean="0"/>
              <a:t>Except reproductive cells (sperm and egg)</a:t>
            </a:r>
            <a:endParaRPr lang="en-US" sz="2400" dirty="0"/>
          </a:p>
        </p:txBody>
      </p:sp>
      <p:sp>
        <p:nvSpPr>
          <p:cNvPr id="96258" name="AutoShape 2" descr="http://lc.brooklyn.cuny.edu/smarttutor/corc1321/images/meiosis/1b.haploid-diploid.jpg"/>
          <p:cNvSpPr>
            <a:spLocks noChangeAspect="1" noChangeArrowheads="1"/>
          </p:cNvSpPr>
          <p:nvPr/>
        </p:nvSpPr>
        <p:spPr bwMode="auto">
          <a:xfrm>
            <a:off x="155575" y="-1325563"/>
            <a:ext cx="36766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6260" name="Picture 4" descr="http://lc.brooklyn.cuny.edu/smarttutor/corc1321/images/meiosis/1b.haploid-dipl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3676650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Haploid: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Cells containing only one set of chromosomes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N = 23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4210" name="Picture 2" descr="http://www.synapses.co.uk/genetics/lifecy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371850" cy="2819401"/>
          </a:xfrm>
          <a:prstGeom prst="rect">
            <a:avLst/>
          </a:prstGeom>
          <a:noFill/>
        </p:spPr>
      </p:pic>
      <p:pic>
        <p:nvPicPr>
          <p:cNvPr id="94212" name="Picture 4" descr="http://www.bio.georgiasouthern.edu/bio-home/harvey/lect/images/mei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505200" cy="358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Chromatin: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DNA and protein (</a:t>
            </a:r>
            <a:r>
              <a:rPr lang="en-US" sz="3200" dirty="0" smtClean="0">
                <a:solidFill>
                  <a:srgbClr val="00B0F0"/>
                </a:solidFill>
              </a:rPr>
              <a:t>histones</a:t>
            </a:r>
            <a:r>
              <a:rPr lang="en-US" sz="3200" dirty="0" smtClean="0">
                <a:solidFill>
                  <a:srgbClr val="FF0000"/>
                </a:solidFill>
              </a:rPr>
              <a:t>) in the nucleus of a non-dividing cell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2162" name="Picture 2" descr="http://micro.magnet.fsu.edu/cells/nucleus/images/chromatinstructure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4905375" cy="3352800"/>
          </a:xfrm>
          <a:prstGeom prst="rect">
            <a:avLst/>
          </a:prstGeom>
          <a:noFill/>
        </p:spPr>
      </p:pic>
      <p:sp>
        <p:nvSpPr>
          <p:cNvPr id="92164" name="AutoShape 4" descr="data:image/jpg;base64,/9j/4AAQSkZJRgABAQAAAQABAAD/2wBDAAkGBwgHBgkIBwgKCgkLDRYPDQwMDRsUFRAWIB0iIiAdHx8kKDQsJCYxJx8fLT0tMTU3Ojo6Iys/RD84QzQ5Ojf/2wBDAQoKCg0MDRoPDxo3JR8lNzc3Nzc3Nzc3Nzc3Nzc3Nzc3Nzc3Nzc3Nzc3Nzc3Nzc3Nzc3Nzc3Nzc3Nzc3Nzc3Nzf/wAARCACrANoDASIAAhEBAxEB/8QAGwAAAQUBAQAAAAAAAAAAAAAAAAIDBAUGAQf/xABEEAACAQMDAgQDBAYGCAcAAAABAgMABBEFEiExQQYTUWEicYEUIzKRBxVCUmKhM3KCscHwFkNTkrLR4fEkJTREY6LS/8QAGQEBAAMBAQAAAAAAAAAAAAAAAAECAwQF/8QAJhEAAgIDAAEEAgIDAAAAAAAAAAECEQMhMRIEE0FRMmEioRSBsf/aAAwDAQACEQMRAD8A9xooooAooooAooooAooooAoozXM0B2imZ7iKBN80iomcZY4GarZ/EukQP5bXitJ/s41Lt+QGaEqLfEW9FUR8SxH+gsL6X38oR/8AGRTcniK5A+70e7c9vvIf/wB1FlljkyV4n1CfT9Pie1aNJJrmODzpBlYQ7Y3kZGcfMc4rM3vijVdGnCNLY6vHBa3dxcPAwhwsWw8/i+MBiNo65ByKuTrkN5bPBqui30cTrh45bYTIw9Dt3A0qxuPDMkYtrMaciiN4/s4jVCEbll2EAgHqR3paDhJaaKq98dSW3n40pG8ue6RS96qB0tx942SuAeQFXqeckAE0zcfpBkilnKaOzW0Rm+9+1hWZYjGHO3bwfvVwM9Qegwx1MtnpN3akSWtnPAkhnKtGrgP13Yx+L3paafYXEW9rG3PnBmYPEuTvwWz8yBn1wPSpKmQu/Hl42q/q+z0+AFb9YPOkuDtdPMdGwdmA2U7FgM4JyCA/onjWe7Onxz2O6Kd7eF7kzAN5ksRkGIwuMDHPPfjNaf8AUelNJLI2mWReZg0rfZ0zIwOQWOOTnmnY9Msotgjs7dAjq67YlG0qMKR7gcfKhBMB5pVcHXpzXaAKKKKAKKKKAKKKKAKKrtb1SPSNNmvZUaQR4CopwXZmCqM9sswGTxzVbP4pi0m183xNANMYzeVHtk89Zfh3FlKgHaBnJKjGD25oDR0Vk9T8e6TZRXRjW7uJLd2QpHay4dlcKwV9u1iMg8E8dKe/010nzHzJIkEKzedJLDKhVomRWVVKfGdzgYHOcAZJ4A01FZZvHGlpMS/mrbC3MrSGNxIHEoi8rysbt+49MZ9qm2XivSL/AFGKws7iSaaWJJVZIJCm113Ll8YBK88mgLyudK6elRr29gsbWW5u5UihiG53Y8AUA5PKkUZeRgqjkk9qyk/iqXUZHt/DsCzlDtkuZXAjX5d2+gIpi6N14ilV7yN4dPzmKzPDSjs0g9/3fz9Ktre2SAEIqrnkhRxVlC9kPLGGkrf9FaukPM/m6pdzXUjDlQSif8yPbgH0FT7e0it1CwRpEvcKoFSMBQQoyfc0rGB8X5VokkZSyTn1jYhUNlfz9KXlyME9KV16DFccgfOllWqOOHOCDz/jUPUbGC9jCXlskwzkFh8Sn1DdR9DU9TxmukFulL+xTfGYvULBrS4iSC5KwO5LueGhUDuVwdhJRSRjAYkg8kW6+I9R0p/L1e1aSHgeemMH33cD8wtTIYFuLqWVgCn9FGPUDOT9Wz+Qp4xBV246DFUcE+G8c7SqatE7Ttc0/UdotZ1Z26IeGPy9fpmrMHPSsbd6PaysZYIxBOx3FoxgM3qV6E9ORg+/arLStSuLeVLTVCCX4huM5EnsT6/31VprpZvHLcDQV2kqcn2pVQQFFFFAFFFFAFFFFAUfie60qKwNtrTMYLrMaosbM7EDd8IXJyMbsjpjNUWn6f4X8RaeXW8urxIp/N+0XUr79xXZwXA+Er8PAxn3q/1K1uD4h0i9hiMkMSTwy8geWHCsH9+Y9v8AbrP3ngaS703S7SS7UG2iliuCuR5qs4kXHHUOiHntu7kEAWl14Z0S7hNtMXO+W4dQs5Db5G3yY57Nz7VWT2nhT7cdEuLic3O+WM73k/pJ2WUjf0DlkVl5yD061Ht/Ad1HeabcTXlvJLGI5Lmdo2MolWZ5nMTZGBI0hVgRnaB1q6j8KWz67fateKJ5JZklt1LNtiKxhQSmdrMCCQcZ560JIsvhvw4yLBPLJI0+6LzGuC5Lh/OZmboG3KDz6AY7U4+k+HdOv7bWZbko9lCkcYFwWSNCNinaOcHI9s8+9Zy2/Rtfx2U1u97Z/eli3lxsqnMLRcKBhQQVOBwOQOmTI17wbcQ3mrXmnpYpb3dobSKBUwyF0SIHLZC7Rz8JAbCgjI3UIPRJJFSNmZgqqCWY8AVjPNk8RX0d/JkaXA+bSFv9aw/1rD2/ZH1pPiO9mubn/RyaUOkuXlkxgvH2iOBgE8k+qqcdTi1sihV44fxRHYd372M/WpWtsiUvHS6ORqAzADGefcU8OlVMd28Wm2+7eZ5tq4zzn9tj9M/yqU94VnWCFfNmAG5egX5n19vr7GH6iHyYrHRN7VwnJ5P8qB0BY/QdKC4xxWt6shigT24pDKCcmuGYGk+ZnjBqaIbQ6hBWmL2V0iWOBts0zBIz+6e7fQZPzAHenUPbpngYGeah2rrcyNdsfu8eXAQOq/tN9T09lB71D6WiyYiLDFHHGMJGAqj+EdKMfvdK6545+VJJO05PSpQbpiWUEY9sU1cQJLA8UyiWNgSVP/Pt86WQdxGa6OFI9an9FPkVo1/JHMNNvJN0m3dBKesqjqD/ABD+dXe7gVl9Rg8yIvG/lTQ/exS9AjDuT2HY1O0zWX1ezjm0+IZxtld+EjYcMo7sQc9MD3rKSpnRCXkhhPGGmSPNGGmWSG/+wyK0YG1+Tu6/g+E8+xqbceJNGtYWnuNVtI4lWNizSgABwSh+oBI9gaqbjwTZXE8dw1zcrJHeyXO5SBvDknYR3ALEg9Rk+pqLB4EaGNWXW7w3aeUIrgww5jWON4gAu3acpIRz359qqWL208SabcymI3CwyfapLZVlIUyOmM7eeRyMH3pufxXpCMqwXkVw32pbaQQOreU7bsFueB8J556fOq5/A1m+q29+1zK0kN3Jc7WijYMWZX28qduGRTuGD1FNWngW1twg+33UkcLxfZ0ZUHlRRlyseQOeZG+I5PT5kC8uPEujWsPm3GqWkabUbLSDo6llP1VWPyBqzSaN0VkcMrDII6EVh5P0eK9g9vLrF08pECrO0EW6NYkdF28cHDnkc5HoSDt4YhHCiZLbVA3N1PuaAdooooAooooAqDq7W6addPeNtt1iZpT6KByfmBzU6sz45l32FvpoznULhIWwcHywdz/yXH1oyYq2Z3Qo/tlmbrVX/wDF3rsZgeCrKQMDngrtXH5jqMX1pm2uHhuDmVkykoXHnAY5P8QGMj5EcdK4vZC/ltJ2XZMqyovTD4CnGOhwV/zxVnNapcQxxozxkHcjg5MbdiM9+T68Eg5yahvdNmL3JsTdC1tYxLdyxQbjhXkkCdccDJGelLZJoQzWUUJkdiT5hIAz1JPJJ/6elY2afUbm41BUgY6jI8tujFgBHglRsGc7cYcngE+tbePC4wQqKNo56YFcuGayya8ap9NckPBLfREK3I/9TKjfwouAPrk0XE8cETyzypFDGAWdzgKPn9fzI700tvdJPvmvXkTk+X5Srx9OlZHxJqckl7OYpF8u1HlWydfMuGONyj9pl6A9FB3dWFd2JSWkjKGP3JUWVx4pR52t7O3uDg7fMlgkwxzjoBgckfiIPsOlMfry5I+F4o2LFVWa3KEkA/xZx74pmxtgzsLyIPLDy0rOdqnsAxOQcdR0571ZRSxeSqK8ZAcJtySOc857mt/bfyzr9rGtJEJtR1i4U21s0DuwO7MUkY2D8R3dOc7R7n51LtNfkhRRe6bNbx8ANH+FB2BDbcceuP5UQRXaPNLIitPJgIQcAKCcdunLEj1Y+vE8qZFMchD4XkgZH1H+c1DgyJY4comW2owTsyI/xLhsMCpwfY9R79KlZ3DsB7dKwT2x0ebYsflWTu0qt5uFgc/vEn4QeoYEEdCCK0Gj6xLdqIUQtOmQXlOxcA4zxySCcEAY75AYZpw5smFx5wvMfET6D0qK175mfsKi45x5mcRg/wBbv/Z/MUC1EhDXkn2gYwEZcIP7PT881JCkg5JPpUmWvgiCxM58y8cTkfEExhAf6vf5nP0osJV0/wASLAuVh1JGZueBMgBz82UnPutTh8Krj5GqnxHMLK2gvWGfst3FN8hkq3/1Y1ElaL4/yo2S9K7XF6V2sTYKKKKAKKKKAKKKKAKKKKAKxfiKQzeLrKMn4beF3xzwTgf4n8q2lYDVZGPj2VBzttVbbnqMjP8AxA0St0XhyT/TFX0c8jwzxW2FtpBKWIG91xh1A91Jx6tt6VP1e7NtYtLBMi52BZhghVZgN3IPHPcY5FSIhuC4AyU7jqcYPFUEM0w3JEoCiPyVBHCBmbGe/B3D+z7isvVtYYtrrObC/Np/Q/pl/NdausKTvPbmM73ESleCc/GAMEYHGT19qujBHP5kLkhvwsqOVKZHYjkVClleO6063tZN6SbhKwYHIVcdvQ9vnU6OOFrlp4nVmKCNwpBBwSQTjvyax9Haj43bX9m+en/KhtYRaxyFJJCFVmG5yxXjPB+lYIRyTvpOYU8v7yVpCeQWY4A+Q2enQZr0DUN/2WYxrucxtgdM8V53cuY9Msp0jy1sGjd1JBTllyRyD8Knt3XsTXp4kozVF/S8bLq1tIxp92qNtVJpfgTkqWc4z/Z2HpRpE5t5m/WUZEq4USFcB2JwD/WxgYH9wqVpkaW5kWJAQ427QeDgdB6AYAPXtXJ/Lt443Z9zP+Bd5YY2kk557Dr8sY5z0J9RrdaEeKdSbTrRLi3Ch2JCyNg7RjJ4OBxj/v0rzweJNVhu1uWuh5TOZJBuB8obhgcccdCAvTPHp6qQlxFG3wuMDGB65/5dKw+p+EGsriCXTAmM7WL/ABAZ5+Lodq/DjGeBg1VUXxyjxl74bvF1q0Wa8iaZgxQb02qo/e2E+nclifXph3VJRBrUZt4ZEmEYYlsbX6gY98KyYI7p6DDulJZWcSwRSxqMKig53S7V468npVTrjyxeKNNuDFPGiwLyCNjfeDIJ9iRke47YznJbM3HybibezkWeFXQ5VhlT6g8g/wA6kKwA71X6OojtvJ/2EkkQ+SyMq/yA/Kp6gnt0qh5tVoUOU9OelUPjtlHhnUVJwWgJQ+jAg1e/sY79az3jyMSeG5i3chRz3bIqsvxZt6dXlimbmzlE1rFKpyHQMD6gjNPVD0gEaXZhvxCBM/PaKmVkavrCiiihAUUUUAUUUUAUUUUAVgPFMaWnjvSLrAUXMMsTH1OFx/ICt/WM/SRFsttN1Af+0vVDt6K4K8+2SD9Kjmy+PbcftUdna981fswthGOCZA2eTzwCKZ1qxkntvMgg8xg2J4VwDPGeWXPHOQCBnnkZ5OHYhJeS28gP3OM7D65xz75HHbg+tNaqJru1gNkhmiaQGREkCl1wwABJA/Fg9eQD7Vln2npnPg/jJFf4Uhlni1Nbm3e2t5J1aK2ZwskQK/ECqn4QzLnHf4q0dpFcRgIYbSKFeFSItkfyqp8P6OtnfXV6qJC9ykaNFEBiNUzg8YBY55xwOxOSau0itmmMqAGQEhirY5HHI9eMVT08Wox1s3zSTY5KB8ORkA55rHaatvDJd6dexrKgbKo6bwSv3bcc/s+Ua2UvPsKy2rL9i1mC5HEU5AYnpn8J/Ndh/sk9q7uUyvp5VJxZEsb2Hc/2LG1dyhZF2tG64Gzg5xnnGP8ACp0NqLqJZQhicRMmxW4QnqMjr1+XHvVQNOji1uUW2YCztt+73FpC25iWHoC2PTPyrQx3Gxxbfdu6j4ifh69Bjnn+6umTo6HS4JCiytmaSUiIKCxI6NnJ+fy61Au9VREupQwbY4iRJG2hWx3z3zgfUDGeKsrx0wN7qAQcqw9ATjnj/tWZGnaSxEs1v5qbcJGSSjYyeewI55/LjFRGNoR2EN6Wu/POyGJGEUSSfgBOQMjII+LuccccVZeIB5qWEc0sbXBlQ7SOuGUEg9f2sD696Z0+1je9+1PbQLuXASOMDJyeeAAQOeag3DNfapJPv2SNKY44+DjAAzn+syn0AI75pNUrZf5s2ejqWslm/wBszy/78jOP5NU/A2n3pm3jEUKxLgRooVcdgBgU6G3cAcDqaxSZ5cmm20D8JgVmP0gbm0m1tEOHnuVUcdSFbH5kitOPjbjpVBrI+3+LPD9iP9VK1zKB2CjjP1WqZPxo6PS6yqX0bmNQiKq9AMCl0lelKrMkKKKKAKKKKAKKKKAKKKKAKr9b02DWNLutPu1JhuIyjY6j0I9wcEfKrCuc0BgNJM8mmNYXDiK+gDW07jqsgGN2P4uGHsw7mrK8jNtp22H4QiYQdlAHr9Ke8R232O4OqKQsDgJdkcbMfhkPsM4b0Bz2NLhYSR+XKoyOCp7jvWngpq105pSayO+MbuGMmbcYjacAwtjOGBzjHfGFOO/NSra2ETSSjhpWDsucgNgA4rpiT4BtyB69jT4AA4JPqTVFCumilaAjIqr1uy+22Lwqo8zOVJ4BOMYPsQSM++e1WZNIflSDWhF07RhJtQylhfLbvLc28nk3AXAJDDaGIPTOOfRgVqxyqTkecHnKJtyMEls85PQcfyFN69YTWdzJfWBwJUKTqvOQRgkjB68dASCAcHLAs2d9aWtxLeSpJ5c6oYm8rMecbcLICVJ455B/nWmPIo6kd0ZKStDmk3k/2NFkKyRO7pvI5U7jyfX059O9KNyscrb4zP8AGI4lYcsR15xjr644FJuLOJ4Hayd444ANu0hFYn1Y9R06Dt61Ehj0+3Mhlu96o24R26fBEPkvPzLEDPWtZTj8E0SbjUopbJ5XlFvhdxCYPHzx0/60eGrQT3r3ZBKRcrvH7RzgY7YBLH3YD9k0hYbzUihtrPy7BRlC7AN14YbuJD3GcICOC/Bq+tJ7S1iit8PbfsqJ1K5P9Y8MfkSawc/LSMss1GLS6WI3HG38JJpQG0YFdK7VTaMqOhoY457dM0tHBTOhsAlT8Xb51SeDUGq65qOtn4ouIbZsfsdP5gbv7dK8U3D2+kGGAE3N5ItvGo/Ed3XH0B+XWtH4f01NK0qC0TG5F+MgYy3cmsZu3R2Yko47+X/wsh0rtcrtQQFFFFAFFFFAFFFFAFFFFAFFFFANyRiRGR1UqwIIIzkfKsXfwv4cu0icE6NL8MMuSTatniNv4P3T2wV6YI3B6VHurWG6tZLe5jWWGRdro4yGFSm0VlFS0ylt5d2ASCMDaR3HWpYII4rIXttd+EbhfMaW50ZzhXxlrc54BPf+4+xzu0Nhfw3UEcsbq0bDh1PB/wA+nWtbUjJxlj7wnkZ5pEgwOa7uPQGgHmoRN2Rpo1IIwuDnOe9VM+lRh2ktWlt3b8Rhfbu+Y6H65q8cDPSmyue1Tp9K3KPGZ59ASQ7pHDc5z9lgB/Pb/PFS7XR7SEqzJJO6cqZ3LhD/AAjoPoKtCmORk0Ak/T2qPFfRZ5cjVNiQGYHfyT/n608AMEYyCMFQOD8xSVHrSwcdOtSV4Rzp8C5a3L2zf/A20f7v4T+VMNLdQOTKq3MajO+PEbge6k7T35BH9WpkknUthQoyxY4AHvVUkC+JybaAt+qFbFxPkj7TjrGnQ7f3m6cYAPUVbSLwj5P9DfhmeHXtZOqu6iCBTHp8L5Vmz+ObaeecbR6AE961895a2hgS5njiNxIIoQ7Y3vgnaPU8GkvY2zwJDJbxNEgARCgwoHTA7VVeKND/AF8NOiJAhgujLKQcMB5bqChxwwZlIPYjPUCszdu+FxbXlvdCQ20qyiOQxuUOdrDqPmKLi9t7ZoRcSrGZnEcW79tzkhR78GsAfCHiKO0u4FubCZ73cJ5S7xAfftJuVQDywbBGeD6in18G6iJZPvLWKQ3vn/bUmkMsw++wzKeAy+YuMH9nrgKAK0b4vgZwfyrobPY/lXls/gHXDodjZxXdv58E0ku43BzExCbTGRGAAWRiQFDZYnd+ItuvDOkjSbadHCefcXM08jISd26RmUZPopUY6UBc0UUUAUUUUAUUUUAUUUUAVztRkUZoBm7giuIXiniSWJ1KujqGDA9QQa85ufD9/peo3OqeHy8tmrmMW/4nOPxnHVxuGP3vhPXv6XIu5SMkcdR1pq2t47e2SCJdsaKFVfQAYqKLwm4/tfRj9H8Q215EgmIt5Tj4X4Gfn/gefnV2WCqGOeRkUvUvD+nagzu8IjnfrLF8JPz7H6g1SS+HdYsQTp12kygcKXMTflhkJ+i1dTfyVlixy/F0W/mAnmu7g34azTTeI7d9s2mzuvZjbq5PzMTY/IUJr1+pIk0S5YjgiJZRg/Ix/wCP5dat7kSv+Ll+0/8AZpPmfyo4qjh1m6nO2PQdVz6iPg+2TgVPT9c3C4h0gW7H9u8ulCj32x7iflkfOnmijxST2ThgnAyfYDJquvtSSCYW1tG93dt0t4CGYD1POFHuSB71Nh0OebJ1TUZZVP4obZfIiPscEsfq1W9nZWtnEIrS3ihj67Y1ABPqfU+9Q5fRZY4p72ZODQNU1eYPr8ixWqvlbO3Y7T6bm6n+6tba20VrEkUKBEUYVVGAB8qfwPSu1Q1lNy0JbpXnk0F8PG+oTtHd4Fwptyba9ZSBbx/hZG8nG/dwwPOc9q9EwK5sX90UKHnEWpeM7XTTPJFPdTiK1lMRstjFpYmV0AA52SGNj3ADZpd/ceLJr7U7K4jlNnF5KxPBbsGfEkX3iuvB3ZkyoyRt5AGC3om1cY2j8qNqnsKA8zn8QeKIEY3rXdr5l1FE5/V2fJZpGDRw8nzhsAYMM9B1J2iw07VPF8ms6PHcW+yzkh3XDSWhUv8AE4y2CRE+wRnaSOWIwedu5eCKTHmRI+G3DcoOD60vYvHA4oAUk9aVXAAOldoAooooAooooArhrtcIoDz+5vvEj6trU9nduLCxlmU+YYfLVVt1YBV2b94dgcltuM8c1Bj/AEh30SzweVYXLwaeswke48smQCEkOMDGRITwMccHgkelmPhhtHJzxSfJXn4RkjGcCgMDb+ONUvfsP2G102UXCwKztPIo3yyTxjb8PIHk5/MAnrTmj+PZ9R13R7B7a0WK/tY5H2zHfE7wmQDBHxDgjI/PPFbzy8YwoGOlc8pRjA5HQ+lAeZR+K9cbU1s2mLIurljIIk+K1M6wCLPqXLYOM/B15zT8X6Q9TuNHa+i0q0RlaZtslwSNkcJlIOBkOMbSp6E9ulehO8CSpC0iK7ZKR7gC2OSQOppbBACWKhRk5PahNnnOpeNdUsNUH2gaejQpOslqLglbhlELqsRKbjIRNtA4BI754e1fx7qGm25nFtp7Ib2e3iRrhw7rE21u20NznGT04Bzx6DtUnOAe9c2pjoMA5+tCLMFceOdSt4bidrGymg8u6Nv5U7Fj5M6xEvkYC/Fk4JwAea13hvUZdV0e2vZ4FgklUkorh14JGQRwQcZB9CKmo8Ds0auhkQfEgYEqD0yKcXavGQOwFALrtcyvqKAwPQ0B2iiigCiiigCiiigCiiigCiiigCiiigCiiigCiiigCiiigCiiigPKP0qT3dn4v028sS6T2+j37xyomSjCJsHPrms3r0mtXXhy9j1DWNTuYYjplz94i5HmhjIDheQpAI+Qzmvd2AZjkA9v5VwdPmBmhJ4WPFXik3upeRq9w/lR3m2KRGOYkhJikUCLCscBsl/iPGB0Mi91fXdMsdFOoeLNTQ3+nT3ckqW6sVfC+XHgDIGcDPOSxHGePbMDHQc9eOtQ3060l1WHUHhzdRQvEkm48IxBYYzjqB27UB4jZ33iOK91XX1u7mzv/wDykTwrCAlwXQBi4I7DPTH4qcuvGnic67fJpt1qSIUvAIbqFXMbIGZMRqnwH4cAEse5wK9zmAVWIA6D++lgA5z2P+FBZ4JYeLvFR0SffqN66LqFukt7kYjiZXziTyyVyVXOUOMgYycV6t+je/1LUPClrcavOLmcu4WfYyF0DfCSGVTntnHOK0iAE8gdfSldvmKBjlFFFCAooooAooooAooooAooooD/2Q=="/>
          <p:cNvSpPr>
            <a:spLocks noChangeAspect="1" noChangeArrowheads="1"/>
          </p:cNvSpPr>
          <p:nvPr/>
        </p:nvSpPr>
        <p:spPr bwMode="auto">
          <a:xfrm>
            <a:off x="80963" y="-677863"/>
            <a:ext cx="18097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166" name="Picture 6" descr="http://www.cas.unt.edu/~tpp001/interphase_t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19400"/>
            <a:ext cx="2928456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Chromatid: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One of the two identical parts of a replicated chromosome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0114" name="Picture 2" descr="http://3.bp.blogspot.com/_y8SFoG4hidM/R4AAbfZj-PI/AAAAAAAAAAc/7EBidDcTsm8/s320/chromosome_chromat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3505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Centromere: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Point of attachment between sister </a:t>
            </a:r>
            <a:r>
              <a:rPr lang="en-US" sz="3200" dirty="0" smtClean="0">
                <a:solidFill>
                  <a:srgbClr val="00B0F0"/>
                </a:solidFill>
              </a:rPr>
              <a:t>chromatids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8066" name="Picture 2" descr="http://www.janewhitney.com/img/sister_chromat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43243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4579</TotalTime>
  <Words>1177</Words>
  <Application>Microsoft Office PowerPoint</Application>
  <PresentationFormat>On-screen Show (4:3)</PresentationFormat>
  <Paragraphs>210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Aharoni</vt:lpstr>
      <vt:lpstr>Arial</vt:lpstr>
      <vt:lpstr>Calibri</vt:lpstr>
      <vt:lpstr>Franklin Gothic Book</vt:lpstr>
      <vt:lpstr>Perpetua</vt:lpstr>
      <vt:lpstr>Wingdings 2</vt:lpstr>
      <vt:lpstr>Equity</vt:lpstr>
      <vt:lpstr>Cell Division</vt:lpstr>
      <vt:lpstr>Sexual Reproduction:</vt:lpstr>
      <vt:lpstr>Mitosis:</vt:lpstr>
      <vt:lpstr>Meiosis:</vt:lpstr>
      <vt:lpstr>Diploid:</vt:lpstr>
      <vt:lpstr>Haploid:</vt:lpstr>
      <vt:lpstr>Chromatin:</vt:lpstr>
      <vt:lpstr>Chromatid:</vt:lpstr>
      <vt:lpstr>Centromere:</vt:lpstr>
      <vt:lpstr>Histone:</vt:lpstr>
      <vt:lpstr>Nucleosomes:</vt:lpstr>
      <vt:lpstr>PowerPoint Presentation</vt:lpstr>
      <vt:lpstr>Meiosis</vt:lpstr>
      <vt:lpstr>Important Vocabulary</vt:lpstr>
      <vt:lpstr>Chromosome Number</vt:lpstr>
      <vt:lpstr>Homologous Chromosomes </vt:lpstr>
      <vt:lpstr>Diploid Cells </vt:lpstr>
      <vt:lpstr>Haploid Cells </vt:lpstr>
      <vt:lpstr>Zygote</vt:lpstr>
      <vt:lpstr>PowerPoint Presentation</vt:lpstr>
      <vt:lpstr>Synapsis and Tetrads</vt:lpstr>
      <vt:lpstr>Crossing Over</vt:lpstr>
      <vt:lpstr>Independent Assortment</vt:lpstr>
      <vt:lpstr>Meiosis I</vt:lpstr>
      <vt:lpstr>Meiosis II</vt:lpstr>
      <vt:lpstr>Phases of Meiosis</vt:lpstr>
      <vt:lpstr>Meiosis I: Interphase</vt:lpstr>
      <vt:lpstr>Prophase I </vt:lpstr>
      <vt:lpstr>Metaphase I</vt:lpstr>
      <vt:lpstr>Anaphase I</vt:lpstr>
      <vt:lpstr>Telophase I</vt:lpstr>
      <vt:lpstr>Cytokinesis </vt:lpstr>
      <vt:lpstr>Meiosis I</vt:lpstr>
      <vt:lpstr>Meiosis II </vt:lpstr>
      <vt:lpstr>Prophase II</vt:lpstr>
      <vt:lpstr>Metaphase II</vt:lpstr>
      <vt:lpstr>Anaphase II</vt:lpstr>
      <vt:lpstr>Telophase II</vt:lpstr>
      <vt:lpstr>Cytokinesis </vt:lpstr>
      <vt:lpstr>Meiosis I</vt:lpstr>
      <vt:lpstr>Meiosis II</vt:lpstr>
      <vt:lpstr>Formation of Gametes</vt:lpstr>
      <vt:lpstr>Mitosis vs. Meiosis</vt:lpstr>
    </vt:vector>
  </TitlesOfParts>
  <Company>NPSD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megan wilkin</dc:creator>
  <cp:lastModifiedBy>Rebecca Carlson</cp:lastModifiedBy>
  <cp:revision>154</cp:revision>
  <cp:lastPrinted>2014-02-21T19:40:15Z</cp:lastPrinted>
  <dcterms:created xsi:type="dcterms:W3CDTF">2011-02-05T20:10:41Z</dcterms:created>
  <dcterms:modified xsi:type="dcterms:W3CDTF">2014-12-30T03:28:42Z</dcterms:modified>
</cp:coreProperties>
</file>