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5"/>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57" autoAdjust="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F3CFF-4379-4362-BA76-82DE1C8250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CAA2004-76FB-4B5E-BBED-A16026F4C94C}">
      <dgm:prSet phldrT="[Text]"/>
      <dgm:spPr/>
      <dgm:t>
        <a:bodyPr/>
        <a:lstStyle/>
        <a:p>
          <a:endParaRPr lang="en-US" dirty="0"/>
        </a:p>
      </dgm:t>
    </dgm:pt>
    <dgm:pt modelId="{F10FEA5A-609F-45E3-A5D6-BBA6C628DD99}" type="parTrans" cxnId="{89E3A14C-5769-49C4-B13B-2FF3EB1D798F}">
      <dgm:prSet/>
      <dgm:spPr/>
      <dgm:t>
        <a:bodyPr/>
        <a:lstStyle/>
        <a:p>
          <a:endParaRPr lang="en-US"/>
        </a:p>
      </dgm:t>
    </dgm:pt>
    <dgm:pt modelId="{AB7BBDBD-56F6-43E2-BE11-47DBAC436E8C}" type="sibTrans" cxnId="{89E3A14C-5769-49C4-B13B-2FF3EB1D798F}">
      <dgm:prSet/>
      <dgm:spPr/>
      <dgm:t>
        <a:bodyPr/>
        <a:lstStyle/>
        <a:p>
          <a:endParaRPr lang="en-US"/>
        </a:p>
      </dgm:t>
    </dgm:pt>
    <dgm:pt modelId="{A872F819-6E70-402D-9CEB-B61B584783A6}">
      <dgm:prSet phldrT="[Text]"/>
      <dgm:spPr/>
      <dgm:t>
        <a:bodyPr/>
        <a:lstStyle/>
        <a:p>
          <a:r>
            <a:rPr lang="en-US" dirty="0" smtClean="0"/>
            <a:t> </a:t>
          </a:r>
          <a:endParaRPr lang="en-US" dirty="0"/>
        </a:p>
      </dgm:t>
    </dgm:pt>
    <dgm:pt modelId="{398A55CA-A35B-40FF-AF8A-8E0E3738D50D}" type="parTrans" cxnId="{CF165F46-D688-4FC3-9DB2-5702320576AB}">
      <dgm:prSet/>
      <dgm:spPr/>
      <dgm:t>
        <a:bodyPr/>
        <a:lstStyle/>
        <a:p>
          <a:endParaRPr lang="en-US"/>
        </a:p>
      </dgm:t>
    </dgm:pt>
    <dgm:pt modelId="{6291DF37-A200-4C48-B968-CA6E54945B85}" type="sibTrans" cxnId="{CF165F46-D688-4FC3-9DB2-5702320576AB}">
      <dgm:prSet/>
      <dgm:spPr/>
      <dgm:t>
        <a:bodyPr/>
        <a:lstStyle/>
        <a:p>
          <a:endParaRPr lang="en-US"/>
        </a:p>
      </dgm:t>
    </dgm:pt>
    <dgm:pt modelId="{0B11DD51-00D4-46A9-934C-1D1390F1C5B5}">
      <dgm:prSet phldrT="[Text]"/>
      <dgm:spPr/>
      <dgm:t>
        <a:bodyPr/>
        <a:lstStyle/>
        <a:p>
          <a:r>
            <a:rPr lang="en-US" dirty="0" smtClean="0"/>
            <a:t> </a:t>
          </a:r>
          <a:endParaRPr lang="en-US" dirty="0"/>
        </a:p>
      </dgm:t>
    </dgm:pt>
    <dgm:pt modelId="{9D525ACB-9F1F-41EC-B0C1-BB0B13E516F0}" type="parTrans" cxnId="{19FE87D6-8378-457D-B0E9-45C1512E5102}">
      <dgm:prSet/>
      <dgm:spPr/>
      <dgm:t>
        <a:bodyPr/>
        <a:lstStyle/>
        <a:p>
          <a:endParaRPr lang="en-US"/>
        </a:p>
      </dgm:t>
    </dgm:pt>
    <dgm:pt modelId="{23120198-1F88-4FD3-9615-8EA6B7514AEB}" type="sibTrans" cxnId="{19FE87D6-8378-457D-B0E9-45C1512E5102}">
      <dgm:prSet/>
      <dgm:spPr/>
      <dgm:t>
        <a:bodyPr/>
        <a:lstStyle/>
        <a:p>
          <a:endParaRPr lang="en-US"/>
        </a:p>
      </dgm:t>
    </dgm:pt>
    <dgm:pt modelId="{53A2F130-831A-41C4-8C05-98BACFC389BC}" type="pres">
      <dgm:prSet presAssocID="{9FFF3CFF-4379-4362-BA76-82DE1C825072}" presName="cycle" presStyleCnt="0">
        <dgm:presLayoutVars>
          <dgm:dir/>
          <dgm:resizeHandles val="exact"/>
        </dgm:presLayoutVars>
      </dgm:prSet>
      <dgm:spPr/>
      <dgm:t>
        <a:bodyPr/>
        <a:lstStyle/>
        <a:p>
          <a:endParaRPr lang="en-US"/>
        </a:p>
      </dgm:t>
    </dgm:pt>
    <dgm:pt modelId="{919EE60C-F1B7-4DFF-9DF0-B5F8F21CFA6D}" type="pres">
      <dgm:prSet presAssocID="{9CAA2004-76FB-4B5E-BBED-A16026F4C94C}" presName="node" presStyleLbl="node1" presStyleIdx="0" presStyleCnt="3">
        <dgm:presLayoutVars>
          <dgm:bulletEnabled val="1"/>
        </dgm:presLayoutVars>
      </dgm:prSet>
      <dgm:spPr/>
      <dgm:t>
        <a:bodyPr/>
        <a:lstStyle/>
        <a:p>
          <a:endParaRPr lang="en-US"/>
        </a:p>
      </dgm:t>
    </dgm:pt>
    <dgm:pt modelId="{1BF41D6E-80F6-445E-B9D6-27EAFAE19361}" type="pres">
      <dgm:prSet presAssocID="{AB7BBDBD-56F6-43E2-BE11-47DBAC436E8C}" presName="sibTrans" presStyleLbl="sibTrans2D1" presStyleIdx="0" presStyleCnt="3"/>
      <dgm:spPr/>
      <dgm:t>
        <a:bodyPr/>
        <a:lstStyle/>
        <a:p>
          <a:endParaRPr lang="en-US"/>
        </a:p>
      </dgm:t>
    </dgm:pt>
    <dgm:pt modelId="{6E8DF320-5B4B-4B17-B02A-8AA04CAEDE22}" type="pres">
      <dgm:prSet presAssocID="{AB7BBDBD-56F6-43E2-BE11-47DBAC436E8C}" presName="connectorText" presStyleLbl="sibTrans2D1" presStyleIdx="0" presStyleCnt="3"/>
      <dgm:spPr/>
      <dgm:t>
        <a:bodyPr/>
        <a:lstStyle/>
        <a:p>
          <a:endParaRPr lang="en-US"/>
        </a:p>
      </dgm:t>
    </dgm:pt>
    <dgm:pt modelId="{B628939E-F714-4E31-BF7D-D84DACEF2F5E}" type="pres">
      <dgm:prSet presAssocID="{A872F819-6E70-402D-9CEB-B61B584783A6}" presName="node" presStyleLbl="node1" presStyleIdx="1" presStyleCnt="3">
        <dgm:presLayoutVars>
          <dgm:bulletEnabled val="1"/>
        </dgm:presLayoutVars>
      </dgm:prSet>
      <dgm:spPr/>
      <dgm:t>
        <a:bodyPr/>
        <a:lstStyle/>
        <a:p>
          <a:endParaRPr lang="en-US"/>
        </a:p>
      </dgm:t>
    </dgm:pt>
    <dgm:pt modelId="{CBA6D4E4-7C04-4966-A035-C01371CE18B8}" type="pres">
      <dgm:prSet presAssocID="{6291DF37-A200-4C48-B968-CA6E54945B85}" presName="sibTrans" presStyleLbl="sibTrans2D1" presStyleIdx="1" presStyleCnt="3"/>
      <dgm:spPr/>
      <dgm:t>
        <a:bodyPr/>
        <a:lstStyle/>
        <a:p>
          <a:endParaRPr lang="en-US"/>
        </a:p>
      </dgm:t>
    </dgm:pt>
    <dgm:pt modelId="{34B5D2D3-739D-4094-8080-DCBE1A2E7FEF}" type="pres">
      <dgm:prSet presAssocID="{6291DF37-A200-4C48-B968-CA6E54945B85}" presName="connectorText" presStyleLbl="sibTrans2D1" presStyleIdx="1" presStyleCnt="3"/>
      <dgm:spPr/>
      <dgm:t>
        <a:bodyPr/>
        <a:lstStyle/>
        <a:p>
          <a:endParaRPr lang="en-US"/>
        </a:p>
      </dgm:t>
    </dgm:pt>
    <dgm:pt modelId="{262DF170-2A8C-44A9-8D3A-E63A5137F82A}" type="pres">
      <dgm:prSet presAssocID="{0B11DD51-00D4-46A9-934C-1D1390F1C5B5}" presName="node" presStyleLbl="node1" presStyleIdx="2" presStyleCnt="3">
        <dgm:presLayoutVars>
          <dgm:bulletEnabled val="1"/>
        </dgm:presLayoutVars>
      </dgm:prSet>
      <dgm:spPr/>
      <dgm:t>
        <a:bodyPr/>
        <a:lstStyle/>
        <a:p>
          <a:endParaRPr lang="en-US"/>
        </a:p>
      </dgm:t>
    </dgm:pt>
    <dgm:pt modelId="{FA8A90D3-CB8A-46CB-AE85-8B9A5FE819B1}" type="pres">
      <dgm:prSet presAssocID="{23120198-1F88-4FD3-9615-8EA6B7514AEB}" presName="sibTrans" presStyleLbl="sibTrans2D1" presStyleIdx="2" presStyleCnt="3"/>
      <dgm:spPr/>
      <dgm:t>
        <a:bodyPr/>
        <a:lstStyle/>
        <a:p>
          <a:endParaRPr lang="en-US"/>
        </a:p>
      </dgm:t>
    </dgm:pt>
    <dgm:pt modelId="{57F586D9-14C7-44F3-8DDA-71708FF06C72}" type="pres">
      <dgm:prSet presAssocID="{23120198-1F88-4FD3-9615-8EA6B7514AEB}" presName="connectorText" presStyleLbl="sibTrans2D1" presStyleIdx="2" presStyleCnt="3"/>
      <dgm:spPr/>
      <dgm:t>
        <a:bodyPr/>
        <a:lstStyle/>
        <a:p>
          <a:endParaRPr lang="en-US"/>
        </a:p>
      </dgm:t>
    </dgm:pt>
  </dgm:ptLst>
  <dgm:cxnLst>
    <dgm:cxn modelId="{F3CEC521-195D-4A77-BFCA-13578BF0904C}" type="presOf" srcId="{9FFF3CFF-4379-4362-BA76-82DE1C825072}" destId="{53A2F130-831A-41C4-8C05-98BACFC389BC}" srcOrd="0" destOrd="0" presId="urn:microsoft.com/office/officeart/2005/8/layout/cycle2"/>
    <dgm:cxn modelId="{CF165F46-D688-4FC3-9DB2-5702320576AB}" srcId="{9FFF3CFF-4379-4362-BA76-82DE1C825072}" destId="{A872F819-6E70-402D-9CEB-B61B584783A6}" srcOrd="1" destOrd="0" parTransId="{398A55CA-A35B-40FF-AF8A-8E0E3738D50D}" sibTransId="{6291DF37-A200-4C48-B968-CA6E54945B85}"/>
    <dgm:cxn modelId="{1A0C6B16-BE50-4DC9-8173-EFB2FBA4EB0E}" type="presOf" srcId="{23120198-1F88-4FD3-9615-8EA6B7514AEB}" destId="{57F586D9-14C7-44F3-8DDA-71708FF06C72}" srcOrd="1" destOrd="0" presId="urn:microsoft.com/office/officeart/2005/8/layout/cycle2"/>
    <dgm:cxn modelId="{0C3DD005-AFD6-4A48-A493-562CF4C3D640}" type="presOf" srcId="{6291DF37-A200-4C48-B968-CA6E54945B85}" destId="{CBA6D4E4-7C04-4966-A035-C01371CE18B8}" srcOrd="0" destOrd="0" presId="urn:microsoft.com/office/officeart/2005/8/layout/cycle2"/>
    <dgm:cxn modelId="{B6AE567D-7D9E-43CE-B372-B74D56D33220}" type="presOf" srcId="{AB7BBDBD-56F6-43E2-BE11-47DBAC436E8C}" destId="{1BF41D6E-80F6-445E-B9D6-27EAFAE19361}" srcOrd="0" destOrd="0" presId="urn:microsoft.com/office/officeart/2005/8/layout/cycle2"/>
    <dgm:cxn modelId="{5E634F8E-BD43-4F38-BD75-9B07D1C0777A}" type="presOf" srcId="{9CAA2004-76FB-4B5E-BBED-A16026F4C94C}" destId="{919EE60C-F1B7-4DFF-9DF0-B5F8F21CFA6D}" srcOrd="0" destOrd="0" presId="urn:microsoft.com/office/officeart/2005/8/layout/cycle2"/>
    <dgm:cxn modelId="{67C51A33-A45F-40F5-A510-F0BEA817A4C6}" type="presOf" srcId="{0B11DD51-00D4-46A9-934C-1D1390F1C5B5}" destId="{262DF170-2A8C-44A9-8D3A-E63A5137F82A}" srcOrd="0" destOrd="0" presId="urn:microsoft.com/office/officeart/2005/8/layout/cycle2"/>
    <dgm:cxn modelId="{19FE87D6-8378-457D-B0E9-45C1512E5102}" srcId="{9FFF3CFF-4379-4362-BA76-82DE1C825072}" destId="{0B11DD51-00D4-46A9-934C-1D1390F1C5B5}" srcOrd="2" destOrd="0" parTransId="{9D525ACB-9F1F-41EC-B0C1-BB0B13E516F0}" sibTransId="{23120198-1F88-4FD3-9615-8EA6B7514AEB}"/>
    <dgm:cxn modelId="{997080F5-4DA6-49F3-B006-2CD741767F6D}" type="presOf" srcId="{23120198-1F88-4FD3-9615-8EA6B7514AEB}" destId="{FA8A90D3-CB8A-46CB-AE85-8B9A5FE819B1}" srcOrd="0" destOrd="0" presId="urn:microsoft.com/office/officeart/2005/8/layout/cycle2"/>
    <dgm:cxn modelId="{21A2CF6B-36A9-4398-89BC-695602522D6D}" type="presOf" srcId="{A872F819-6E70-402D-9CEB-B61B584783A6}" destId="{B628939E-F714-4E31-BF7D-D84DACEF2F5E}" srcOrd="0" destOrd="0" presId="urn:microsoft.com/office/officeart/2005/8/layout/cycle2"/>
    <dgm:cxn modelId="{E7428947-BF12-470E-9294-965EDB22A0C1}" type="presOf" srcId="{AB7BBDBD-56F6-43E2-BE11-47DBAC436E8C}" destId="{6E8DF320-5B4B-4B17-B02A-8AA04CAEDE22}" srcOrd="1" destOrd="0" presId="urn:microsoft.com/office/officeart/2005/8/layout/cycle2"/>
    <dgm:cxn modelId="{89E3A14C-5769-49C4-B13B-2FF3EB1D798F}" srcId="{9FFF3CFF-4379-4362-BA76-82DE1C825072}" destId="{9CAA2004-76FB-4B5E-BBED-A16026F4C94C}" srcOrd="0" destOrd="0" parTransId="{F10FEA5A-609F-45E3-A5D6-BBA6C628DD99}" sibTransId="{AB7BBDBD-56F6-43E2-BE11-47DBAC436E8C}"/>
    <dgm:cxn modelId="{6E017C06-CD85-4CC3-B475-8D502A04E95F}" type="presOf" srcId="{6291DF37-A200-4C48-B968-CA6E54945B85}" destId="{34B5D2D3-739D-4094-8080-DCBE1A2E7FEF}" srcOrd="1" destOrd="0" presId="urn:microsoft.com/office/officeart/2005/8/layout/cycle2"/>
    <dgm:cxn modelId="{B52FE8E3-E5A3-4EB1-8A8E-76A7D34A653E}" type="presParOf" srcId="{53A2F130-831A-41C4-8C05-98BACFC389BC}" destId="{919EE60C-F1B7-4DFF-9DF0-B5F8F21CFA6D}" srcOrd="0" destOrd="0" presId="urn:microsoft.com/office/officeart/2005/8/layout/cycle2"/>
    <dgm:cxn modelId="{B1F6EE84-881C-45B5-BE4B-4E63465ADA57}" type="presParOf" srcId="{53A2F130-831A-41C4-8C05-98BACFC389BC}" destId="{1BF41D6E-80F6-445E-B9D6-27EAFAE19361}" srcOrd="1" destOrd="0" presId="urn:microsoft.com/office/officeart/2005/8/layout/cycle2"/>
    <dgm:cxn modelId="{89C4FA32-377F-451D-875A-317D7439545A}" type="presParOf" srcId="{1BF41D6E-80F6-445E-B9D6-27EAFAE19361}" destId="{6E8DF320-5B4B-4B17-B02A-8AA04CAEDE22}" srcOrd="0" destOrd="0" presId="urn:microsoft.com/office/officeart/2005/8/layout/cycle2"/>
    <dgm:cxn modelId="{EB7806AD-AE3D-482F-BD96-FB033792CED7}" type="presParOf" srcId="{53A2F130-831A-41C4-8C05-98BACFC389BC}" destId="{B628939E-F714-4E31-BF7D-D84DACEF2F5E}" srcOrd="2" destOrd="0" presId="urn:microsoft.com/office/officeart/2005/8/layout/cycle2"/>
    <dgm:cxn modelId="{1713202A-8AC8-413F-ACFA-D974A0721190}" type="presParOf" srcId="{53A2F130-831A-41C4-8C05-98BACFC389BC}" destId="{CBA6D4E4-7C04-4966-A035-C01371CE18B8}" srcOrd="3" destOrd="0" presId="urn:microsoft.com/office/officeart/2005/8/layout/cycle2"/>
    <dgm:cxn modelId="{EFFC1625-65C8-42E8-BB51-84B347DC09BA}" type="presParOf" srcId="{CBA6D4E4-7C04-4966-A035-C01371CE18B8}" destId="{34B5D2D3-739D-4094-8080-DCBE1A2E7FEF}" srcOrd="0" destOrd="0" presId="urn:microsoft.com/office/officeart/2005/8/layout/cycle2"/>
    <dgm:cxn modelId="{1C7E4119-79EE-4023-B0A6-9727C864D07E}" type="presParOf" srcId="{53A2F130-831A-41C4-8C05-98BACFC389BC}" destId="{262DF170-2A8C-44A9-8D3A-E63A5137F82A}" srcOrd="4" destOrd="0" presId="urn:microsoft.com/office/officeart/2005/8/layout/cycle2"/>
    <dgm:cxn modelId="{B1034C25-0D32-4A74-951F-5BCC8D6F5747}" type="presParOf" srcId="{53A2F130-831A-41C4-8C05-98BACFC389BC}" destId="{FA8A90D3-CB8A-46CB-AE85-8B9A5FE819B1}" srcOrd="5" destOrd="0" presId="urn:microsoft.com/office/officeart/2005/8/layout/cycle2"/>
    <dgm:cxn modelId="{497BF4D2-25B7-4130-A431-E3351949CBAB}" type="presParOf" srcId="{FA8A90D3-CB8A-46CB-AE85-8B9A5FE819B1}" destId="{57F586D9-14C7-44F3-8DDA-71708FF06C72}"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EE60C-F1B7-4DFF-9DF0-B5F8F21CFA6D}">
      <dsp:nvSpPr>
        <dsp:cNvPr id="0" name=""/>
        <dsp:cNvSpPr/>
      </dsp:nvSpPr>
      <dsp:spPr>
        <a:xfrm>
          <a:off x="2044303" y="698"/>
          <a:ext cx="1092993" cy="10929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p>
      </dsp:txBody>
      <dsp:txXfrm>
        <a:off x="2044303" y="698"/>
        <a:ext cx="1092993" cy="1092993"/>
      </dsp:txXfrm>
    </dsp:sp>
    <dsp:sp modelId="{1BF41D6E-80F6-445E-B9D6-27EAFAE19361}">
      <dsp:nvSpPr>
        <dsp:cNvPr id="0" name=""/>
        <dsp:cNvSpPr/>
      </dsp:nvSpPr>
      <dsp:spPr>
        <a:xfrm rot="3600000">
          <a:off x="2851742" y="1065752"/>
          <a:ext cx="289869" cy="368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3600000">
        <a:off x="2851742" y="1065752"/>
        <a:ext cx="289869" cy="368885"/>
      </dsp:txXfrm>
    </dsp:sp>
    <dsp:sp modelId="{B628939E-F714-4E31-BF7D-D84DACEF2F5E}">
      <dsp:nvSpPr>
        <dsp:cNvPr id="0" name=""/>
        <dsp:cNvSpPr/>
      </dsp:nvSpPr>
      <dsp:spPr>
        <a:xfrm>
          <a:off x="2864261" y="1420907"/>
          <a:ext cx="1092993" cy="10929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2864261" y="1420907"/>
        <a:ext cx="1092993" cy="1092993"/>
      </dsp:txXfrm>
    </dsp:sp>
    <dsp:sp modelId="{CBA6D4E4-7C04-4966-A035-C01371CE18B8}">
      <dsp:nvSpPr>
        <dsp:cNvPr id="0" name=""/>
        <dsp:cNvSpPr/>
      </dsp:nvSpPr>
      <dsp:spPr>
        <a:xfrm rot="10800000">
          <a:off x="2454069" y="1782962"/>
          <a:ext cx="289869" cy="368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54069" y="1782962"/>
        <a:ext cx="289869" cy="368885"/>
      </dsp:txXfrm>
    </dsp:sp>
    <dsp:sp modelId="{262DF170-2A8C-44A9-8D3A-E63A5137F82A}">
      <dsp:nvSpPr>
        <dsp:cNvPr id="0" name=""/>
        <dsp:cNvSpPr/>
      </dsp:nvSpPr>
      <dsp:spPr>
        <a:xfrm>
          <a:off x="1224344" y="1420907"/>
          <a:ext cx="1092993" cy="10929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dsp:txBody>
      <dsp:txXfrm>
        <a:off x="1224344" y="1420907"/>
        <a:ext cx="1092993" cy="1092993"/>
      </dsp:txXfrm>
    </dsp:sp>
    <dsp:sp modelId="{FA8A90D3-CB8A-46CB-AE85-8B9A5FE819B1}">
      <dsp:nvSpPr>
        <dsp:cNvPr id="0" name=""/>
        <dsp:cNvSpPr/>
      </dsp:nvSpPr>
      <dsp:spPr>
        <a:xfrm rot="18000000">
          <a:off x="2031784" y="1079962"/>
          <a:ext cx="289869" cy="3688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000000">
        <a:off x="2031784" y="1079962"/>
        <a:ext cx="289869" cy="3688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4FCD0-A7C3-4B83-9E7E-2708FEBDA9D2}"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5BE0E-08EE-4083-843B-5AE5294CBF1C}" type="slidenum">
              <a:rPr lang="en-US" smtClean="0"/>
              <a:pPr/>
              <a:t>‹#›</a:t>
            </a:fld>
            <a:endParaRPr lang="en-US"/>
          </a:p>
        </p:txBody>
      </p:sp>
    </p:spTree>
    <p:extLst>
      <p:ext uri="{BB962C8B-B14F-4D97-AF65-F5344CB8AC3E}">
        <p14:creationId xmlns:p14="http://schemas.microsoft.com/office/powerpoint/2010/main" xmlns="" val="60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9/29/2014 8:59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xmlns="" val="245898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3622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us-satellite.net/marinescience/resources/audio_video/lesson23/springformation.cf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qN8h8cj64s"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youtube.com/watch?v=al-do-HGuIk"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us-satellite.net/marinescience/resources/audio_video/lesson23/watercycle.cf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Way to The Sea?</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dirty="0" smtClean="0"/>
              <a:t>Lesson 23</a:t>
            </a:r>
          </a:p>
          <a:p>
            <a:r>
              <a:rPr lang="en-US" dirty="0" smtClean="0"/>
              <a:t>Marine Science Honors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satellite.net/marinescience/resources/images/23WhichWay/southatlantic.jpg"/>
          <p:cNvPicPr>
            <a:picLocks noChangeAspect="1" noChangeArrowheads="1"/>
          </p:cNvPicPr>
          <p:nvPr/>
        </p:nvPicPr>
        <p:blipFill>
          <a:blip r:embed="rId2" cstate="print"/>
          <a:srcRect/>
          <a:stretch>
            <a:fillRect/>
          </a:stretch>
        </p:blipFill>
        <p:spPr bwMode="auto">
          <a:xfrm>
            <a:off x="152400" y="152400"/>
            <a:ext cx="5148527" cy="3429000"/>
          </a:xfrm>
          <a:prstGeom prst="rect">
            <a:avLst/>
          </a:prstGeom>
          <a:noFill/>
        </p:spPr>
      </p:pic>
      <p:pic>
        <p:nvPicPr>
          <p:cNvPr id="1028" name="Picture 4" descr="http://www.us-satellite.net/marinescience/resources/images/23WhichWay/watershed_groups_2.jpg"/>
          <p:cNvPicPr>
            <a:picLocks noChangeAspect="1" noChangeArrowheads="1"/>
          </p:cNvPicPr>
          <p:nvPr/>
        </p:nvPicPr>
        <p:blipFill>
          <a:blip r:embed="rId3" cstate="print"/>
          <a:srcRect/>
          <a:stretch>
            <a:fillRect/>
          </a:stretch>
        </p:blipFill>
        <p:spPr bwMode="auto">
          <a:xfrm>
            <a:off x="4960144" y="2590800"/>
            <a:ext cx="4183856" cy="4267200"/>
          </a:xfrm>
          <a:prstGeom prst="rect">
            <a:avLst/>
          </a:prstGeom>
          <a:noFill/>
        </p:spPr>
      </p:pic>
      <p:sp>
        <p:nvSpPr>
          <p:cNvPr id="7" name="Rectangle 6"/>
          <p:cNvSpPr/>
          <p:nvPr/>
        </p:nvSpPr>
        <p:spPr>
          <a:xfrm>
            <a:off x="5486400" y="228600"/>
            <a:ext cx="3810000" cy="707886"/>
          </a:xfrm>
          <a:prstGeom prst="rect">
            <a:avLst/>
          </a:prstGeom>
        </p:spPr>
        <p:txBody>
          <a:bodyPr wrap="square">
            <a:spAutoFit/>
          </a:bodyPr>
          <a:lstStyle/>
          <a:p>
            <a:r>
              <a:rPr lang="en-US" sz="1200" dirty="0" smtClean="0"/>
              <a:t>The South Atlantic Gulf Watershed is divided into many smaller watersheds. The watersheds on this map, in turn, are comprised of even smaller watersheds</a:t>
            </a:r>
            <a:r>
              <a:rPr lang="en-US" sz="1600" dirty="0" smtClean="0"/>
              <a:t>.</a:t>
            </a:r>
            <a:endParaRPr lang="en-US" sz="1600" dirty="0"/>
          </a:p>
        </p:txBody>
      </p:sp>
      <p:sp>
        <p:nvSpPr>
          <p:cNvPr id="8" name="Rectangle 7"/>
          <p:cNvSpPr/>
          <p:nvPr/>
        </p:nvSpPr>
        <p:spPr>
          <a:xfrm>
            <a:off x="533400" y="5410200"/>
            <a:ext cx="4572000" cy="584775"/>
          </a:xfrm>
          <a:prstGeom prst="rect">
            <a:avLst/>
          </a:prstGeom>
        </p:spPr>
        <p:txBody>
          <a:bodyPr>
            <a:spAutoFit/>
          </a:bodyPr>
          <a:lstStyle/>
          <a:p>
            <a:r>
              <a:rPr lang="en-US" sz="1600" dirty="0" smtClean="0"/>
              <a:t>Local watersheds in the state of Florida are part of the larger South Atlantic Gulf Watershed.</a:t>
            </a:r>
            <a:endParaRPr lang="en-US" sz="1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1428083"/>
          </a:xfrm>
        </p:spPr>
        <p:txBody>
          <a:bodyPr/>
          <a:lstStyle/>
          <a:p>
            <a:r>
              <a:rPr lang="en-US" dirty="0" smtClean="0"/>
              <a:t>The map below shows some smaller watersheds within the South Atlantic Watershed: </a:t>
            </a:r>
          </a:p>
          <a:p>
            <a:r>
              <a:rPr lang="en-US" b="1" dirty="0" smtClean="0"/>
              <a:t>4. In which watershed are we located?</a:t>
            </a:r>
            <a:endParaRPr lang="en-US" b="1" dirty="0"/>
          </a:p>
        </p:txBody>
      </p:sp>
      <p:pic>
        <p:nvPicPr>
          <p:cNvPr id="28674" name="Picture 2" descr="http://www.us-satellite.net/marinescience/resources/images/23WhichWay/stjohnszoom.jpg"/>
          <p:cNvPicPr>
            <a:picLocks noChangeAspect="1" noChangeArrowheads="1"/>
          </p:cNvPicPr>
          <p:nvPr/>
        </p:nvPicPr>
        <p:blipFill>
          <a:blip r:embed="rId2" cstate="print"/>
          <a:srcRect/>
          <a:stretch>
            <a:fillRect/>
          </a:stretch>
        </p:blipFill>
        <p:spPr bwMode="auto">
          <a:xfrm>
            <a:off x="4456022" y="2514600"/>
            <a:ext cx="4687978" cy="3429000"/>
          </a:xfrm>
          <a:prstGeom prst="rect">
            <a:avLst/>
          </a:prstGeom>
          <a:noFill/>
        </p:spPr>
      </p:pic>
      <p:pic>
        <p:nvPicPr>
          <p:cNvPr id="5" name="Picture 4" descr="http://www.us-satellite.net/marinescience/resources/images/23WhichWay/watershed_groups_2.jpg"/>
          <p:cNvPicPr>
            <a:picLocks noChangeAspect="1" noChangeArrowheads="1"/>
          </p:cNvPicPr>
          <p:nvPr/>
        </p:nvPicPr>
        <p:blipFill>
          <a:blip r:embed="rId3" cstate="print"/>
          <a:srcRect/>
          <a:stretch>
            <a:fillRect/>
          </a:stretch>
        </p:blipFill>
        <p:spPr bwMode="auto">
          <a:xfrm>
            <a:off x="0" y="2438400"/>
            <a:ext cx="4183856" cy="4267200"/>
          </a:xfrm>
          <a:prstGeom prst="rect">
            <a:avLst/>
          </a:prstGeom>
          <a:noFill/>
        </p:spPr>
      </p:pic>
      <p:cxnSp>
        <p:nvCxnSpPr>
          <p:cNvPr id="7" name="Straight Arrow Connector 6"/>
          <p:cNvCxnSpPr/>
          <p:nvPr/>
        </p:nvCxnSpPr>
        <p:spPr>
          <a:xfrm flipH="1" flipV="1">
            <a:off x="3429000" y="3810000"/>
            <a:ext cx="3048000" cy="533400"/>
          </a:xfrm>
          <a:prstGeom prst="straightConnector1">
            <a:avLst/>
          </a:prstGeom>
          <a:ln w="57150" cap="rnd">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3048000" y="3581400"/>
            <a:ext cx="609600" cy="457200"/>
          </a:xfrm>
          <a:prstGeom prst="rect">
            <a:avLst/>
          </a:prstGeom>
          <a:noFill/>
          <a:ln w="28575">
            <a:solidFill>
              <a:schemeClr val="bg1">
                <a:alpha val="93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a:xfrm>
            <a:off x="4572000" y="6019800"/>
            <a:ext cx="4572000" cy="646331"/>
          </a:xfrm>
          <a:prstGeom prst="rect">
            <a:avLst/>
          </a:prstGeom>
        </p:spPr>
        <p:txBody>
          <a:bodyPr>
            <a:spAutoFit/>
          </a:bodyPr>
          <a:lstStyle/>
          <a:p>
            <a:r>
              <a:rPr lang="en-US" b="1" dirty="0" smtClean="0"/>
              <a:t>Zoomed in view of the Middle St. Johns River Basin.</a:t>
            </a:r>
            <a:endParaRPr lang="en-US" b="1"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4382738"/>
          </a:xfrm>
        </p:spPr>
        <p:txBody>
          <a:bodyPr/>
          <a:lstStyle/>
          <a:p>
            <a:r>
              <a:rPr lang="en-US" dirty="0" smtClean="0"/>
              <a:t>Each body of water has its local watershed.</a:t>
            </a:r>
          </a:p>
          <a:p>
            <a:endParaRPr lang="en-US" dirty="0" smtClean="0"/>
          </a:p>
          <a:p>
            <a:r>
              <a:rPr lang="en-US" dirty="0" smtClean="0"/>
              <a:t>Due to the flow of gravity, water from each local watershed flows to another (feeds into each other) </a:t>
            </a:r>
          </a:p>
          <a:p>
            <a:endParaRPr lang="en-US" dirty="0" smtClean="0"/>
          </a:p>
          <a:p>
            <a:r>
              <a:rPr lang="en-US" dirty="0" smtClean="0"/>
              <a:t>#5: What happens to rain that falls on the western slope of the Appalachian Mountains? Look at an atlas as needed.  </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Reading Topographic Maps and Modeling Water Flow</a:t>
            </a:r>
            <a:endParaRPr lang="en-US" dirty="0"/>
          </a:p>
        </p:txBody>
      </p:sp>
      <p:sp>
        <p:nvSpPr>
          <p:cNvPr id="3" name="Content Placeholder 2"/>
          <p:cNvSpPr>
            <a:spLocks noGrp="1"/>
          </p:cNvSpPr>
          <p:nvPr>
            <p:ph idx="1"/>
          </p:nvPr>
        </p:nvSpPr>
        <p:spPr>
          <a:xfrm>
            <a:off x="381000" y="1905000"/>
            <a:ext cx="8382000" cy="3724096"/>
          </a:xfrm>
        </p:spPr>
        <p:txBody>
          <a:bodyPr/>
          <a:lstStyle/>
          <a:p>
            <a:r>
              <a:rPr lang="en-US" sz="2000" dirty="0" smtClean="0"/>
              <a:t>Topographic maps show all types of landforms:</a:t>
            </a:r>
          </a:p>
          <a:p>
            <a:pPr lvl="3"/>
            <a:r>
              <a:rPr lang="en-US" sz="1600" dirty="0" smtClean="0"/>
              <a:t>Mountains</a:t>
            </a:r>
          </a:p>
          <a:p>
            <a:pPr lvl="3"/>
            <a:r>
              <a:rPr lang="en-US" sz="1600" dirty="0" smtClean="0"/>
              <a:t>Hills</a:t>
            </a:r>
          </a:p>
          <a:p>
            <a:pPr lvl="3"/>
            <a:r>
              <a:rPr lang="en-US" sz="1600" dirty="0" smtClean="0"/>
              <a:t>Valleys</a:t>
            </a:r>
          </a:p>
          <a:p>
            <a:pPr lvl="3"/>
            <a:r>
              <a:rPr lang="en-US" sz="1600" dirty="0" smtClean="0"/>
              <a:t>Rivers</a:t>
            </a:r>
          </a:p>
          <a:p>
            <a:pPr lvl="3"/>
            <a:r>
              <a:rPr lang="en-US" sz="1600" dirty="0" smtClean="0"/>
              <a:t>Streams</a:t>
            </a:r>
          </a:p>
          <a:p>
            <a:pPr lvl="3"/>
            <a:r>
              <a:rPr lang="en-US" sz="1600" dirty="0" smtClean="0"/>
              <a:t>Lakes </a:t>
            </a:r>
          </a:p>
          <a:p>
            <a:pPr lvl="3"/>
            <a:r>
              <a:rPr lang="en-US" sz="1600" dirty="0" smtClean="0"/>
              <a:t>Ponds </a:t>
            </a:r>
          </a:p>
          <a:p>
            <a:pPr lvl="3"/>
            <a:r>
              <a:rPr lang="en-US" sz="1600" dirty="0" smtClean="0"/>
              <a:t>Oceans </a:t>
            </a:r>
          </a:p>
          <a:p>
            <a:pPr lvl="3"/>
            <a:endParaRPr lang="en-US" sz="1600" dirty="0" smtClean="0"/>
          </a:p>
          <a:p>
            <a:pPr lvl="3"/>
            <a:endParaRPr lang="en-US" sz="1600" dirty="0" smtClean="0"/>
          </a:p>
          <a:p>
            <a:pPr>
              <a:buNone/>
            </a:pPr>
            <a:r>
              <a:rPr lang="en-US" sz="2400" dirty="0" smtClean="0"/>
              <a:t>Lines drawn on maps to connect points of equal elevation (or height above sea level) are called </a:t>
            </a:r>
            <a:r>
              <a:rPr lang="en-US" sz="2400" b="1" i="1" u="sng" dirty="0" smtClean="0"/>
              <a:t>contour lines.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all of this mean?</a:t>
            </a:r>
            <a:endParaRPr lang="en-US" dirty="0"/>
          </a:p>
        </p:txBody>
      </p:sp>
      <p:sp>
        <p:nvSpPr>
          <p:cNvPr id="6" name="Content Placeholder 5"/>
          <p:cNvSpPr>
            <a:spLocks noGrp="1"/>
          </p:cNvSpPr>
          <p:nvPr>
            <p:ph idx="1"/>
          </p:nvPr>
        </p:nvSpPr>
        <p:spPr>
          <a:xfrm>
            <a:off x="304800" y="3657600"/>
            <a:ext cx="8382000" cy="2954655"/>
          </a:xfrm>
        </p:spPr>
        <p:txBody>
          <a:bodyPr/>
          <a:lstStyle/>
          <a:p>
            <a:r>
              <a:rPr lang="en-US" sz="2400" dirty="0" smtClean="0"/>
              <a:t>The distance between contour lines indicates the slope of the land, the change in elevation over a given distance.</a:t>
            </a:r>
          </a:p>
          <a:p>
            <a:endParaRPr lang="en-US" sz="2400" dirty="0" smtClean="0"/>
          </a:p>
          <a:p>
            <a:r>
              <a:rPr lang="en-US" sz="2400" dirty="0" smtClean="0"/>
              <a:t>Lines far apart= the change in elevation occur over greater distance (slope is gradual)</a:t>
            </a:r>
          </a:p>
          <a:p>
            <a:endParaRPr lang="en-US" sz="2400" dirty="0" smtClean="0"/>
          </a:p>
          <a:p>
            <a:r>
              <a:rPr lang="en-US" sz="2400" dirty="0" smtClean="0"/>
              <a:t>Lines close together= a change in elevation over a shorter distance (steeper slope)</a:t>
            </a:r>
            <a:endParaRPr lang="en-US" sz="2400" dirty="0"/>
          </a:p>
        </p:txBody>
      </p:sp>
      <p:pic>
        <p:nvPicPr>
          <p:cNvPr id="29698" name="Picture 2" descr="http://www.us-satellite.net/marinescience/resources/images/23WhichWay/lesson1205.jpg"/>
          <p:cNvPicPr>
            <a:picLocks noChangeAspect="1" noChangeArrowheads="1"/>
          </p:cNvPicPr>
          <p:nvPr/>
        </p:nvPicPr>
        <p:blipFill>
          <a:blip r:embed="rId2" cstate="print"/>
          <a:srcRect/>
          <a:stretch>
            <a:fillRect/>
          </a:stretch>
        </p:blipFill>
        <p:spPr bwMode="auto">
          <a:xfrm>
            <a:off x="304800" y="838200"/>
            <a:ext cx="8127998" cy="2286000"/>
          </a:xfrm>
          <a:prstGeom prst="rect">
            <a:avLst/>
          </a:prstGeom>
          <a:noFill/>
        </p:spPr>
      </p:pic>
      <p:cxnSp>
        <p:nvCxnSpPr>
          <p:cNvPr id="8" name="Straight Arrow Connector 7"/>
          <p:cNvCxnSpPr/>
          <p:nvPr/>
        </p:nvCxnSpPr>
        <p:spPr>
          <a:xfrm flipV="1">
            <a:off x="3886200" y="2438400"/>
            <a:ext cx="76200" cy="1295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2057400"/>
            <a:ext cx="2438400" cy="1676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add: page 461</a:t>
            </a:r>
            <a:endParaRPr lang="en-US" dirty="0"/>
          </a:p>
        </p:txBody>
      </p:sp>
      <p:sp>
        <p:nvSpPr>
          <p:cNvPr id="3" name="Content Placeholder 2"/>
          <p:cNvSpPr>
            <a:spLocks noGrp="1"/>
          </p:cNvSpPr>
          <p:nvPr>
            <p:ph idx="1"/>
          </p:nvPr>
        </p:nvSpPr>
        <p:spPr>
          <a:xfrm>
            <a:off x="381000" y="1412875"/>
            <a:ext cx="8382000" cy="4431983"/>
          </a:xfrm>
        </p:spPr>
        <p:txBody>
          <a:bodyPr/>
          <a:lstStyle/>
          <a:p>
            <a:r>
              <a:rPr lang="en-US" sz="2400" dirty="0" smtClean="0"/>
              <a:t>The map shows 29 different watersheds in Florida, as recognized by the Department of Environmental Protection.  How do scientists know where to delineate (draw boundary lines) between each watershed?</a:t>
            </a:r>
          </a:p>
          <a:p>
            <a:endParaRPr lang="en-US" sz="2400" dirty="0" smtClean="0"/>
          </a:p>
          <a:p>
            <a:r>
              <a:rPr lang="en-US" sz="2400" dirty="0" smtClean="0"/>
              <a:t>How do scientists determine the boundaries of a watershed?</a:t>
            </a:r>
          </a:p>
          <a:p>
            <a:endParaRPr lang="en-US" sz="2400" dirty="0" smtClean="0"/>
          </a:p>
          <a:p>
            <a:r>
              <a:rPr lang="en-US" sz="2400" dirty="0" smtClean="0"/>
              <a:t>How do scientists determine what is a part of the Middle St. Johns River Basin watershed?</a:t>
            </a:r>
          </a:p>
          <a:p>
            <a:endParaRPr lang="en-US" sz="2400" dirty="0" smtClean="0"/>
          </a:p>
          <a:p>
            <a:r>
              <a:rPr lang="en-US" sz="2400" dirty="0" smtClean="0"/>
              <a:t>How does the South Atlantic Gulf watershed relate to the Middle St. Johns River Basin Watershed?</a:t>
            </a:r>
            <a:endParaRPr lang="en-US" sz="24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5257800" cy="4985980"/>
          </a:xfrm>
        </p:spPr>
        <p:txBody>
          <a:bodyPr/>
          <a:lstStyle/>
          <a:p>
            <a:r>
              <a:rPr lang="en-US" sz="1800" dirty="0" smtClean="0"/>
              <a:t>Not all maps provide contour lines at every 10 meters. </a:t>
            </a:r>
          </a:p>
          <a:p>
            <a:endParaRPr lang="en-US" sz="1800" dirty="0" smtClean="0"/>
          </a:p>
          <a:p>
            <a:r>
              <a:rPr lang="en-US" sz="1800" dirty="0" smtClean="0"/>
              <a:t>By using a topographic map, you can figure out the difference in elevation between the lines by using the information given.</a:t>
            </a:r>
          </a:p>
          <a:p>
            <a:endParaRPr lang="en-US" sz="1800" dirty="0" smtClean="0"/>
          </a:p>
          <a:p>
            <a:r>
              <a:rPr lang="en-US" sz="1800" dirty="0" smtClean="0"/>
              <a:t>For example: the segment of this map illustrates elevations for 800 meters about sea level and 700 meters above sea level</a:t>
            </a:r>
          </a:p>
          <a:p>
            <a:endParaRPr lang="en-US" sz="1800" dirty="0" smtClean="0"/>
          </a:p>
          <a:p>
            <a:r>
              <a:rPr lang="en-US" sz="1800" dirty="0" smtClean="0"/>
              <a:t>If you wanted to climb from 700 meters to 800 meters, you would have to cross 5 of the elevations represented by contour lines to do that. </a:t>
            </a:r>
          </a:p>
          <a:p>
            <a:endParaRPr lang="en-US" sz="1800" dirty="0" smtClean="0"/>
          </a:p>
          <a:p>
            <a:r>
              <a:rPr lang="en-US" sz="1800" dirty="0" smtClean="0"/>
              <a:t>You may divide  the difference by the number of areas  separating the given values:</a:t>
            </a:r>
            <a:endParaRPr lang="en-US" sz="1000" dirty="0" smtClean="0"/>
          </a:p>
          <a:p>
            <a:pPr lvl="1"/>
            <a:r>
              <a:rPr lang="en-US" sz="1400" dirty="0" smtClean="0"/>
              <a:t>100 m/5 areas= 20 meters per area</a:t>
            </a:r>
          </a:p>
        </p:txBody>
      </p:sp>
      <p:pic>
        <p:nvPicPr>
          <p:cNvPr id="32770" name="Picture 2" descr="http://www.us-satellite.net/marinescience/resources/images/23WhichWay/lesson1206.jpg"/>
          <p:cNvPicPr>
            <a:picLocks noChangeAspect="1" noChangeArrowheads="1"/>
          </p:cNvPicPr>
          <p:nvPr/>
        </p:nvPicPr>
        <p:blipFill>
          <a:blip r:embed="rId2" cstate="print"/>
          <a:srcRect/>
          <a:stretch>
            <a:fillRect/>
          </a:stretch>
        </p:blipFill>
        <p:spPr bwMode="auto">
          <a:xfrm>
            <a:off x="5181600" y="2286000"/>
            <a:ext cx="3697418" cy="3886200"/>
          </a:xfrm>
          <a:prstGeom prst="rect">
            <a:avLst/>
          </a:prstGeom>
          <a:noFill/>
        </p:spPr>
      </p:pic>
      <p:sp>
        <p:nvSpPr>
          <p:cNvPr id="6" name="TextBox 5"/>
          <p:cNvSpPr txBox="1"/>
          <p:nvPr/>
        </p:nvSpPr>
        <p:spPr>
          <a:xfrm>
            <a:off x="5410200" y="1371600"/>
            <a:ext cx="3352800" cy="923330"/>
          </a:xfrm>
          <a:prstGeom prst="rect">
            <a:avLst/>
          </a:prstGeom>
          <a:noFill/>
        </p:spPr>
        <p:txBody>
          <a:bodyPr wrap="square" rtlCol="0">
            <a:spAutoFit/>
          </a:bodyPr>
          <a:lstStyle/>
          <a:p>
            <a:r>
              <a:rPr lang="en-US" dirty="0" smtClean="0"/>
              <a:t>In the example below, each contour line represents 20 meters in elevation.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Page 463</a:t>
            </a:r>
            <a:endParaRPr lang="en-US" dirty="0"/>
          </a:p>
        </p:txBody>
      </p:sp>
      <p:sp>
        <p:nvSpPr>
          <p:cNvPr id="3" name="Content Placeholder 2"/>
          <p:cNvSpPr>
            <a:spLocks noGrp="1"/>
          </p:cNvSpPr>
          <p:nvPr>
            <p:ph idx="1"/>
          </p:nvPr>
        </p:nvSpPr>
        <p:spPr>
          <a:xfrm>
            <a:off x="381000" y="1412875"/>
            <a:ext cx="4267200" cy="4185761"/>
          </a:xfrm>
        </p:spPr>
        <p:txBody>
          <a:bodyPr/>
          <a:lstStyle/>
          <a:p>
            <a:r>
              <a:rPr lang="en-US" dirty="0" smtClean="0"/>
              <a:t>This activity models water flow to help us understand the concept of a local watershed.</a:t>
            </a:r>
          </a:p>
          <a:p>
            <a:r>
              <a:rPr lang="en-US" dirty="0" smtClean="0"/>
              <a:t>Complete #1-5 (ALL)</a:t>
            </a:r>
          </a:p>
          <a:p>
            <a:r>
              <a:rPr lang="en-US" dirty="0" smtClean="0"/>
              <a:t>Attach the Lake Ellen map to your composition book.  </a:t>
            </a:r>
            <a:endParaRPr lang="en-US" dirty="0"/>
          </a:p>
        </p:txBody>
      </p:sp>
      <p:pic>
        <p:nvPicPr>
          <p:cNvPr id="37890" name="Picture 2" descr="http://www.us-satellite.net/marinescience/resources/images/23WhichWay/lakeellenmap.jpg"/>
          <p:cNvPicPr>
            <a:picLocks noChangeAspect="1" noChangeArrowheads="1"/>
          </p:cNvPicPr>
          <p:nvPr/>
        </p:nvPicPr>
        <p:blipFill>
          <a:blip r:embed="rId2" cstate="print"/>
          <a:srcRect/>
          <a:stretch>
            <a:fillRect/>
          </a:stretch>
        </p:blipFill>
        <p:spPr bwMode="auto">
          <a:xfrm>
            <a:off x="4614349" y="3048000"/>
            <a:ext cx="4529651" cy="3657600"/>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Explain: Part </a:t>
            </a:r>
            <a:r>
              <a:rPr lang="en-US" i="1" dirty="0" smtClean="0"/>
              <a:t>1 Freshwater Systems- Where Does Water Flow?</a:t>
            </a:r>
            <a:endParaRPr lang="en-US" i="1" dirty="0"/>
          </a:p>
        </p:txBody>
      </p:sp>
      <p:sp>
        <p:nvSpPr>
          <p:cNvPr id="3" name="Content Placeholder 2"/>
          <p:cNvSpPr>
            <a:spLocks noGrp="1"/>
          </p:cNvSpPr>
          <p:nvPr>
            <p:ph idx="1"/>
          </p:nvPr>
        </p:nvSpPr>
        <p:spPr>
          <a:xfrm>
            <a:off x="304800" y="1600200"/>
            <a:ext cx="8382000" cy="3828740"/>
          </a:xfrm>
        </p:spPr>
        <p:txBody>
          <a:bodyPr/>
          <a:lstStyle/>
          <a:p>
            <a:r>
              <a:rPr lang="en-US" dirty="0" smtClean="0"/>
              <a:t>Freshwater=3% of Earth’s total water</a:t>
            </a:r>
          </a:p>
          <a:p>
            <a:pPr lvl="2"/>
            <a:r>
              <a:rPr lang="en-US" dirty="0" smtClean="0"/>
              <a:t>Ice</a:t>
            </a:r>
          </a:p>
          <a:p>
            <a:pPr lvl="2"/>
            <a:r>
              <a:rPr lang="en-US" dirty="0" smtClean="0"/>
              <a:t>Underground</a:t>
            </a:r>
          </a:p>
          <a:p>
            <a:pPr lvl="2"/>
            <a:r>
              <a:rPr lang="en-US" dirty="0" smtClean="0"/>
              <a:t>Lakes</a:t>
            </a:r>
          </a:p>
          <a:p>
            <a:pPr lvl="2"/>
            <a:r>
              <a:rPr lang="en-US" dirty="0" smtClean="0"/>
              <a:t>Ponds</a:t>
            </a:r>
          </a:p>
          <a:p>
            <a:pPr lvl="2"/>
            <a:r>
              <a:rPr lang="en-US" dirty="0" smtClean="0"/>
              <a:t>Rivers </a:t>
            </a:r>
          </a:p>
          <a:p>
            <a:pPr lvl="2"/>
            <a:r>
              <a:rPr lang="en-US" dirty="0" smtClean="0"/>
              <a:t>Streams</a:t>
            </a:r>
          </a:p>
          <a:p>
            <a:pPr lvl="2"/>
            <a:endParaRPr lang="en-US" dirty="0" smtClean="0"/>
          </a:p>
          <a:p>
            <a:r>
              <a:rPr lang="en-US" dirty="0" smtClean="0"/>
              <a:t>All bodies of water have a watershed</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lakes and ponds</a:t>
            </a:r>
            <a:endParaRPr lang="en-US" dirty="0"/>
          </a:p>
        </p:txBody>
      </p:sp>
      <p:sp>
        <p:nvSpPr>
          <p:cNvPr id="3" name="Content Placeholder 2"/>
          <p:cNvSpPr>
            <a:spLocks noGrp="1"/>
          </p:cNvSpPr>
          <p:nvPr>
            <p:ph idx="1"/>
          </p:nvPr>
        </p:nvSpPr>
        <p:spPr>
          <a:xfrm>
            <a:off x="381000" y="990600"/>
            <a:ext cx="5410200" cy="4795159"/>
          </a:xfrm>
        </p:spPr>
        <p:txBody>
          <a:bodyPr/>
          <a:lstStyle/>
          <a:p>
            <a:r>
              <a:rPr lang="en-US" sz="2000" dirty="0" smtClean="0"/>
              <a:t>Lakes and ponds are freshwater systems that store water in depressions on the Earth’s surface</a:t>
            </a:r>
          </a:p>
          <a:p>
            <a:endParaRPr lang="en-US" sz="2000" dirty="0" smtClean="0"/>
          </a:p>
          <a:p>
            <a:r>
              <a:rPr lang="en-US" sz="2000" dirty="0" smtClean="0"/>
              <a:t>Lakes tend to be larger and deeper than ponds but there are exceptions to this rule.</a:t>
            </a:r>
          </a:p>
          <a:p>
            <a:pPr lvl="2"/>
            <a:r>
              <a:rPr lang="en-US" sz="1600" dirty="0" smtClean="0"/>
              <a:t>Lakes may be huge (thousands of square kilometers) or considerably smaller (less than 20 acres)</a:t>
            </a:r>
          </a:p>
          <a:p>
            <a:pPr lvl="2"/>
            <a:endParaRPr lang="en-US" sz="1600" dirty="0" smtClean="0"/>
          </a:p>
          <a:p>
            <a:r>
              <a:rPr lang="en-US" sz="2000" dirty="0" smtClean="0"/>
              <a:t>If large enough like the Great Lakes, they can affect local climates like the oceans</a:t>
            </a:r>
          </a:p>
          <a:p>
            <a:endParaRPr lang="en-US" sz="2000" dirty="0" smtClean="0"/>
          </a:p>
          <a:p>
            <a:r>
              <a:rPr lang="en-US" sz="2000" dirty="0" smtClean="0"/>
              <a:t>In the lakes the water temperature is cooler  with depth because sunlight will generally not reach the bottom</a:t>
            </a:r>
          </a:p>
          <a:p>
            <a:endParaRPr lang="en-US" sz="2000" dirty="0" smtClean="0"/>
          </a:p>
          <a:p>
            <a:r>
              <a:rPr lang="en-US" sz="2000" dirty="0" smtClean="0"/>
              <a:t>In ponds there is often little temperature difference throughout the water; sunlight will often reach the bottom (plant growth increases)</a:t>
            </a:r>
          </a:p>
        </p:txBody>
      </p:sp>
      <p:pic>
        <p:nvPicPr>
          <p:cNvPr id="35842" name="Picture 2" descr="http://www.us-satellite.net/marinescience/resources/images/23WhichWay/dscn0115.jpg"/>
          <p:cNvPicPr>
            <a:picLocks noChangeAspect="1" noChangeArrowheads="1"/>
          </p:cNvPicPr>
          <p:nvPr/>
        </p:nvPicPr>
        <p:blipFill>
          <a:blip r:embed="rId2" cstate="print"/>
          <a:srcRect/>
          <a:stretch>
            <a:fillRect/>
          </a:stretch>
        </p:blipFill>
        <p:spPr bwMode="auto">
          <a:xfrm>
            <a:off x="5638800" y="2362200"/>
            <a:ext cx="3352800" cy="2514600"/>
          </a:xfrm>
          <a:prstGeom prst="rect">
            <a:avLst/>
          </a:prstGeom>
          <a:noFill/>
        </p:spPr>
      </p:pic>
      <p:sp>
        <p:nvSpPr>
          <p:cNvPr id="5" name="Rectangle 4"/>
          <p:cNvSpPr/>
          <p:nvPr/>
        </p:nvSpPr>
        <p:spPr>
          <a:xfrm>
            <a:off x="6019800" y="5029201"/>
            <a:ext cx="3124200" cy="1169551"/>
          </a:xfrm>
          <a:prstGeom prst="rect">
            <a:avLst/>
          </a:prstGeom>
        </p:spPr>
        <p:txBody>
          <a:bodyPr wrap="square">
            <a:spAutoFit/>
          </a:bodyPr>
          <a:lstStyle/>
          <a:p>
            <a:r>
              <a:rPr lang="en-US" sz="1400" dirty="0" smtClean="0"/>
              <a:t>Pond in Everglades National Park, Florida. Ponds are important habitats for a variety of organisms. Some ponds are seasonal, and dry up completely during dry times.</a:t>
            </a: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 </a:t>
            </a:r>
            <a:endParaRPr lang="en-US" dirty="0"/>
          </a:p>
        </p:txBody>
      </p:sp>
      <p:sp>
        <p:nvSpPr>
          <p:cNvPr id="6" name="Content Placeholder 5"/>
          <p:cNvSpPr>
            <a:spLocks noGrp="1"/>
          </p:cNvSpPr>
          <p:nvPr>
            <p:ph idx="1"/>
          </p:nvPr>
        </p:nvSpPr>
        <p:spPr>
          <a:xfrm>
            <a:off x="381000" y="1412875"/>
            <a:ext cx="8382000" cy="3939540"/>
          </a:xfrm>
        </p:spPr>
        <p:txBody>
          <a:bodyPr/>
          <a:lstStyle/>
          <a:p>
            <a:r>
              <a:rPr lang="en-US" dirty="0" smtClean="0"/>
              <a:t>Identify a watershed and its boundaries</a:t>
            </a:r>
          </a:p>
          <a:p>
            <a:r>
              <a:rPr lang="en-US" dirty="0" smtClean="0"/>
              <a:t>Explain that most watersheds flow into the ocean</a:t>
            </a:r>
          </a:p>
          <a:p>
            <a:r>
              <a:rPr lang="en-US" dirty="0" smtClean="0"/>
              <a:t>Give examples of water quality parameters</a:t>
            </a:r>
          </a:p>
          <a:p>
            <a:r>
              <a:rPr lang="en-US" dirty="0" smtClean="0"/>
              <a:t>Use scientific techniques and field data to assess water quality</a:t>
            </a:r>
          </a:p>
          <a:p>
            <a:r>
              <a:rPr lang="en-US" dirty="0" smtClean="0"/>
              <a:t>Compare local water quality data with data from other regions of the state or country</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a:t>
            </a:r>
            <a:endParaRPr lang="en-US" dirty="0"/>
          </a:p>
        </p:txBody>
      </p:sp>
      <p:sp>
        <p:nvSpPr>
          <p:cNvPr id="3" name="Content Placeholder 2"/>
          <p:cNvSpPr>
            <a:spLocks noGrp="1"/>
          </p:cNvSpPr>
          <p:nvPr>
            <p:ph idx="1"/>
          </p:nvPr>
        </p:nvSpPr>
        <p:spPr>
          <a:xfrm>
            <a:off x="4876800" y="381000"/>
            <a:ext cx="3962400" cy="5878532"/>
          </a:xfrm>
        </p:spPr>
        <p:txBody>
          <a:bodyPr/>
          <a:lstStyle/>
          <a:p>
            <a:r>
              <a:rPr lang="en-US" sz="2000" dirty="0" smtClean="0"/>
              <a:t>These are areas where the ground is saturated and water is apparent.</a:t>
            </a:r>
          </a:p>
          <a:p>
            <a:endParaRPr lang="en-US" sz="2000" dirty="0" smtClean="0"/>
          </a:p>
          <a:p>
            <a:r>
              <a:rPr lang="en-US" sz="2000" dirty="0" smtClean="0"/>
              <a:t>The abundance of water determines the nature of the soil and the range of living organisms.</a:t>
            </a:r>
          </a:p>
          <a:p>
            <a:endParaRPr lang="en-US" sz="2000" dirty="0" smtClean="0"/>
          </a:p>
          <a:p>
            <a:r>
              <a:rPr lang="en-US" sz="2000" dirty="0" smtClean="0"/>
              <a:t>Sometimes characterized as marshes, swamps or bogs</a:t>
            </a:r>
          </a:p>
          <a:p>
            <a:endParaRPr lang="en-US" sz="2000" dirty="0" smtClean="0"/>
          </a:p>
          <a:p>
            <a:r>
              <a:rPr lang="en-US" sz="2000" dirty="0" smtClean="0"/>
              <a:t>Differ in size and locations</a:t>
            </a:r>
          </a:p>
          <a:p>
            <a:endParaRPr lang="en-US" sz="2000" dirty="0" smtClean="0"/>
          </a:p>
          <a:p>
            <a:r>
              <a:rPr lang="en-US" sz="2000" dirty="0" smtClean="0"/>
              <a:t>Important habitats for a wide diversity of species</a:t>
            </a:r>
          </a:p>
          <a:p>
            <a:endParaRPr lang="en-US" sz="2000" dirty="0" smtClean="0"/>
          </a:p>
          <a:p>
            <a:r>
              <a:rPr lang="en-US" sz="2000" dirty="0" smtClean="0"/>
              <a:t>Prevalent in coastal areas near estuaries and alongside rivers and streams in floodplain areas</a:t>
            </a:r>
            <a:endParaRPr lang="en-US" sz="2000" dirty="0"/>
          </a:p>
        </p:txBody>
      </p:sp>
      <p:pic>
        <p:nvPicPr>
          <p:cNvPr id="34818" name="Picture 2" descr="http://www.us-satellite.net/marinescience/resources/images/23WhichWay/birdeatingfish.jpg"/>
          <p:cNvPicPr>
            <a:picLocks noChangeAspect="1" noChangeArrowheads="1"/>
          </p:cNvPicPr>
          <p:nvPr/>
        </p:nvPicPr>
        <p:blipFill>
          <a:blip r:embed="rId2" cstate="print"/>
          <a:srcRect/>
          <a:stretch>
            <a:fillRect/>
          </a:stretch>
        </p:blipFill>
        <p:spPr bwMode="auto">
          <a:xfrm>
            <a:off x="228600" y="1600200"/>
            <a:ext cx="4267200" cy="4191000"/>
          </a:xfrm>
          <a:prstGeom prst="rect">
            <a:avLst/>
          </a:prstGeom>
          <a:noFill/>
        </p:spPr>
      </p:pic>
      <p:sp>
        <p:nvSpPr>
          <p:cNvPr id="5" name="Rectangle 4"/>
          <p:cNvSpPr/>
          <p:nvPr/>
        </p:nvSpPr>
        <p:spPr>
          <a:xfrm>
            <a:off x="152400" y="5842337"/>
            <a:ext cx="4572000" cy="677108"/>
          </a:xfrm>
          <a:prstGeom prst="rect">
            <a:avLst/>
          </a:prstGeom>
        </p:spPr>
        <p:txBody>
          <a:bodyPr>
            <a:spAutoFit/>
          </a:bodyPr>
          <a:lstStyle/>
          <a:p>
            <a:r>
              <a:rPr lang="en-US" sz="1200" dirty="0" smtClean="0"/>
              <a:t>Coastal wetlands are home to a wide variety of organisms. In this image, a Great Blue Heron in a salt marsh eats a freshly-caught fish. This bird species is common throughout much of </a:t>
            </a:r>
            <a:r>
              <a:rPr lang="en-US" sz="1050" dirty="0" smtClean="0"/>
              <a:t>the </a:t>
            </a:r>
            <a:r>
              <a:rPr lang="en-US" sz="1400" dirty="0" smtClean="0"/>
              <a:t>United States.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a:t>
            </a:r>
            <a:endParaRPr lang="en-US" dirty="0"/>
          </a:p>
        </p:txBody>
      </p:sp>
      <p:sp>
        <p:nvSpPr>
          <p:cNvPr id="3" name="Content Placeholder 2"/>
          <p:cNvSpPr>
            <a:spLocks noGrp="1"/>
          </p:cNvSpPr>
          <p:nvPr>
            <p:ph idx="1"/>
          </p:nvPr>
        </p:nvSpPr>
        <p:spPr>
          <a:xfrm>
            <a:off x="381000" y="1143000"/>
            <a:ext cx="4876800" cy="3970318"/>
          </a:xfrm>
        </p:spPr>
        <p:txBody>
          <a:bodyPr/>
          <a:lstStyle/>
          <a:p>
            <a:r>
              <a:rPr lang="en-US" sz="2000" dirty="0" smtClean="0"/>
              <a:t>In floodplain areas water regularly flows over the banks of the river or stream</a:t>
            </a:r>
          </a:p>
          <a:p>
            <a:endParaRPr lang="en-US" sz="2000" dirty="0" smtClean="0"/>
          </a:p>
          <a:p>
            <a:r>
              <a:rPr lang="en-US" sz="2000" dirty="0" smtClean="0"/>
              <a:t>Wetlands exist in depressions where the contour of the land is low, and precipitation and runoff supply the water</a:t>
            </a:r>
          </a:p>
          <a:p>
            <a:endParaRPr lang="en-US" sz="2000" dirty="0" smtClean="0"/>
          </a:p>
          <a:p>
            <a:r>
              <a:rPr lang="en-US" sz="2000" dirty="0" smtClean="0"/>
              <a:t>Found where land dips below the level of the water table and sometimes forming spring-fed lakes or ponds</a:t>
            </a:r>
          </a:p>
          <a:p>
            <a:endParaRPr lang="en-US" sz="2000" dirty="0" smtClean="0"/>
          </a:p>
          <a:p>
            <a:r>
              <a:rPr lang="en-US" sz="2000" dirty="0" smtClean="0"/>
              <a:t>The amount of water varies depending on the season, weather and climate</a:t>
            </a:r>
            <a:endParaRPr lang="en-US" sz="2000" dirty="0"/>
          </a:p>
        </p:txBody>
      </p:sp>
      <p:pic>
        <p:nvPicPr>
          <p:cNvPr id="38914" name="Picture 2" descr="http://www.abbeyroadgroup.com/images/floodplain.jpg"/>
          <p:cNvPicPr>
            <a:picLocks noChangeAspect="1" noChangeArrowheads="1"/>
          </p:cNvPicPr>
          <p:nvPr/>
        </p:nvPicPr>
        <p:blipFill>
          <a:blip r:embed="rId2" cstate="print"/>
          <a:srcRect/>
          <a:stretch>
            <a:fillRect/>
          </a:stretch>
        </p:blipFill>
        <p:spPr bwMode="auto">
          <a:xfrm>
            <a:off x="5181600" y="1066800"/>
            <a:ext cx="3659223" cy="2743200"/>
          </a:xfrm>
          <a:prstGeom prst="rect">
            <a:avLst/>
          </a:prstGeom>
          <a:noFill/>
        </p:spPr>
      </p:pic>
      <p:pic>
        <p:nvPicPr>
          <p:cNvPr id="38916" name="Picture 4" descr="http://www.atlas.keystone.edu/edu/virtual/water_discovery/images/levees.gif"/>
          <p:cNvPicPr>
            <a:picLocks noChangeAspect="1" noChangeArrowheads="1"/>
          </p:cNvPicPr>
          <p:nvPr/>
        </p:nvPicPr>
        <p:blipFill>
          <a:blip r:embed="rId3" cstate="print"/>
          <a:srcRect/>
          <a:stretch>
            <a:fillRect/>
          </a:stretch>
        </p:blipFill>
        <p:spPr bwMode="auto">
          <a:xfrm>
            <a:off x="5486400" y="4343400"/>
            <a:ext cx="3238500" cy="22098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a:t>
            </a:r>
            <a:endParaRPr lang="en-US" dirty="0"/>
          </a:p>
        </p:txBody>
      </p:sp>
      <p:sp>
        <p:nvSpPr>
          <p:cNvPr id="3" name="Content Placeholder 2"/>
          <p:cNvSpPr>
            <a:spLocks noGrp="1"/>
          </p:cNvSpPr>
          <p:nvPr>
            <p:ph idx="1"/>
          </p:nvPr>
        </p:nvSpPr>
        <p:spPr>
          <a:xfrm>
            <a:off x="381000" y="1412875"/>
            <a:ext cx="8382000" cy="4912114"/>
          </a:xfrm>
        </p:spPr>
        <p:txBody>
          <a:bodyPr/>
          <a:lstStyle/>
          <a:p>
            <a:r>
              <a:rPr lang="en-US" sz="2400" dirty="0" smtClean="0"/>
              <a:t>Rivers and streams are flowing bodies of water unlike ponds or lakes</a:t>
            </a:r>
          </a:p>
          <a:p>
            <a:endParaRPr lang="en-US" sz="2400" dirty="0" smtClean="0"/>
          </a:p>
          <a:p>
            <a:r>
              <a:rPr lang="en-US" sz="2400" dirty="0" smtClean="0"/>
              <a:t>Rivers are the larger of the two and flow into large lakes, bays or the ocean</a:t>
            </a:r>
          </a:p>
          <a:p>
            <a:endParaRPr lang="en-US" sz="2400" dirty="0" smtClean="0"/>
          </a:p>
          <a:p>
            <a:r>
              <a:rPr lang="en-US" sz="2400" dirty="0" smtClean="0"/>
              <a:t>Rivers may receive flowing water from smaller streams</a:t>
            </a:r>
          </a:p>
          <a:p>
            <a:endParaRPr lang="en-US" sz="2400" dirty="0" smtClean="0"/>
          </a:p>
          <a:p>
            <a:r>
              <a:rPr lang="en-US" sz="2400" dirty="0" smtClean="0"/>
              <a:t>Some streams may only exist only during rainy times</a:t>
            </a:r>
          </a:p>
          <a:p>
            <a:endParaRPr lang="en-US" sz="2400" dirty="0" smtClean="0"/>
          </a:p>
          <a:p>
            <a:r>
              <a:rPr lang="en-US" sz="2400" dirty="0" smtClean="0"/>
              <a:t>A rivers source of water from the surrounding land is referred to as headwaters, which may include a lake, a pond, a melting glacier or a spring</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Formation  </a:t>
            </a:r>
            <a:endParaRPr lang="en-US" dirty="0"/>
          </a:p>
        </p:txBody>
      </p:sp>
      <p:sp>
        <p:nvSpPr>
          <p:cNvPr id="3" name="Content Placeholder 2"/>
          <p:cNvSpPr>
            <a:spLocks noGrp="1"/>
          </p:cNvSpPr>
          <p:nvPr>
            <p:ph idx="1"/>
          </p:nvPr>
        </p:nvSpPr>
        <p:spPr>
          <a:xfrm>
            <a:off x="381000" y="1412875"/>
            <a:ext cx="8382000" cy="2954655"/>
          </a:xfrm>
        </p:spPr>
        <p:txBody>
          <a:bodyPr/>
          <a:lstStyle/>
          <a:p>
            <a:r>
              <a:rPr lang="en-US" dirty="0" smtClean="0"/>
              <a:t>View the </a:t>
            </a:r>
            <a:r>
              <a:rPr lang="en-US" b="1" i="1" dirty="0" smtClean="0"/>
              <a:t>Spring Formation Animation</a:t>
            </a:r>
          </a:p>
          <a:p>
            <a:r>
              <a:rPr lang="en-US" b="1" i="1" dirty="0" smtClean="0">
                <a:hlinkClick r:id="rId2"/>
              </a:rPr>
              <a:t>http://www.us-satellite.net/marinescience/resources/audio_video/lesson23/springformation.cfm</a:t>
            </a:r>
            <a:endParaRPr lang="en-US" b="1" i="1" dirty="0" smtClean="0"/>
          </a:p>
          <a:p>
            <a:endParaRPr lang="en-US" b="1" i="1" dirty="0" smtClean="0"/>
          </a:p>
          <a:p>
            <a:pPr>
              <a:buNone/>
            </a:pPr>
            <a:r>
              <a:rPr lang="en-US" b="1" i="1" dirty="0" smtClean="0"/>
              <a:t>6. Describe the formation of a spring. </a:t>
            </a:r>
            <a:endParaRPr lang="en-US" b="1" i="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Springs	</a:t>
            </a:r>
            <a:endParaRPr lang="en-US" dirty="0"/>
          </a:p>
        </p:txBody>
      </p:sp>
      <p:sp>
        <p:nvSpPr>
          <p:cNvPr id="3" name="Content Placeholder 2"/>
          <p:cNvSpPr>
            <a:spLocks noGrp="1"/>
          </p:cNvSpPr>
          <p:nvPr>
            <p:ph idx="1"/>
          </p:nvPr>
        </p:nvSpPr>
        <p:spPr>
          <a:xfrm>
            <a:off x="4191000" y="808970"/>
            <a:ext cx="4953000" cy="3176254"/>
          </a:xfrm>
        </p:spPr>
        <p:txBody>
          <a:bodyPr/>
          <a:lstStyle/>
          <a:p>
            <a:r>
              <a:rPr lang="en-US" sz="2800" dirty="0" smtClean="0"/>
              <a:t>Florida has over 200 springs </a:t>
            </a:r>
          </a:p>
          <a:p>
            <a:pPr lvl="2"/>
            <a:r>
              <a:rPr lang="en-US" sz="2000" dirty="0" smtClean="0"/>
              <a:t>Provides freshwater to the surface</a:t>
            </a:r>
          </a:p>
          <a:p>
            <a:pPr marL="914400" lvl="2" indent="0">
              <a:buNone/>
            </a:pPr>
            <a:endParaRPr lang="en-US" sz="2000" dirty="0" smtClean="0"/>
          </a:p>
          <a:p>
            <a:r>
              <a:rPr lang="en-US" sz="2800" dirty="0" smtClean="0"/>
              <a:t>Many are located in North-Central Florida where the Florida Aquifer is very close to the surface</a:t>
            </a:r>
          </a:p>
          <a:p>
            <a:pPr marL="0" indent="0">
              <a:buNone/>
            </a:pPr>
            <a:endParaRPr lang="en-US" sz="2800" dirty="0" smtClean="0"/>
          </a:p>
        </p:txBody>
      </p:sp>
      <p:sp>
        <p:nvSpPr>
          <p:cNvPr id="6" name="AutoShape 2" descr="data:image/jpeg;base64,/9j/4AAQSkZJRgABAQAAAQABAAD/2wCEAAkGBxQTEhUUExMWFhUXGRoYFxgYGRgdGhoYGBgWGB0aGBcdHCggGRwlHRwXITEhJSkrLi4uGB8zODMsNygtLisBCgoKDg0OGxAQGzQkHyQsLCwsLCwvLCwsLCwsLCwsLCwsLDQ0LCwsLCwsLCwsLCwsLCwsLCwsLCwsLCwsLCwsLP/AABEIAMIBAwMBIgACEQEDEQH/xAAcAAADAAMBAQEAAAAAAAAAAAADBAUAAgYBBwj/xABAEAACAQMDAQYDBgQEBQQDAAABAhEAAyEEEjFBBSJRYXGBE5GhBjKxwdHwI0Lh8RQVUoIHYnKi0jNDkrIXU8L/xAAZAQADAQEBAAAAAAAAAAAAAAABAgMABAX/xAAxEQACAgEDBAADBwMFAAAAAAAAAQIRAxIhMQQTQVEiMmEUQnGBkaHwM0PBFSNSseH/2gAMAwEAAhEDEQA/AKug0KX7Yi5vsyAVLuZJkGTtgEyWmYmPuwDQtd2CqBiWVWMWyktIdiwPUhAdyGCY6eFJfYztK5a3dxSm3YhaRJGFCAGILA5AGTk9Kp2vteRcKG3bYqFZwDvgx3re5hyCJlTEAdc150VOORJf4/iIUjntB2Mq374llHw5eRjusFDL3RuDHqCZk8zXOa/Szc2Nw87G2xJDAROJE/nXW9i3Gv3dRdEhPhqQoC4cXHMQMbZzmOVrl9ZdKXBcF0MQA+3rK6m4NscHImeoX59dPQrNVs3dY+HARWVIhQR90vMzkEiD6sfA1v2fdW2puBgAx4IMFlZS0QMAqCJ8TiOimjudwYA3b4+9MBmkRwRBGQePXJdffU6QIEEh2Mz3u5PA6DvnnOOelaNpDJBeyb+1/iAT98bSD3pJJG7jcFbrzjwqlr0FyyWUBLYYOFLKQWKJJ5lhAJnwPWoumtBlUzPxLjRnAJ2dOJKk457oGIpvVX2FllRgFWypcCAS234ZnEn7snoZJqTT5RnFgLR/gwP9JeepLOoM+HQR5V5ZvklFcsAAonMhZLEAY6lj60Ds9l2MpMEKAJnnun5RB9qY+OF1pTDWiyeYIZARicjIPtVpfKgadzoE7Ys2nIFs7Ww8wVZSpP3RAADd6PWhHtIO5ZLdvcwM2yo2EGASDyDiZj6mo5tT8U4ACNn+WQiHmeYIbryfGvFDMls/zKAp87YO+QerAQP9giahJWBwYpdU3WbYqqEC79sAd7AgGC0nGPzmrXZhYFJLXSq7iSZ2DaWAVo3AjOOJjxyP7L3d90oRvQwzqQdxEscKBLQJ4/1V0Wl04Vtogp98XWbdaVFnqFPdjaJM5IFJK+CcrTo5/wCIIIYAuTLDiRuHdXEAdCZBj1qp2U07bsqgUsoWQzAFdvLEtwCB55wKBqFdluWd6sEbIxk4AZLkeGcEAjwog0KfDhbj/EDAjhoWRO2Mnb3oM/zDmkdUIn4Lt77RWET7pa2YIL7ZEgd3BwcRgD7szJFc7rXNy8qta+GUYR3twIxtG4HLESZnp6x7dvsQydzeEhVxB2gsYg7fECSP5YHSi9kdpkIFhArA3CrgsO6dhORiSnAJnb0iio1uU0+h+zpNRcF1LdsOtvHdgsWYEgSMjpzGB/zCRfaO6+yy5izguDbLK5ABDCOh7wJUn+Uxya6w69diXGVbdxwoHw2GDcG4boB7s449zmud1KM1/dc+Cba9029sqWDHEt1AzkfdJ5605aGr2ctpO0bl+4UIdoBkWx3gCSAO7yAxnPMH/lA6HsTsxi9whoCgbioMBwpkdDIG/BHU5OKq3gAqR8Q27hAUQg3Fg5KgmDt2CMCcLBqLY1x+PaS4V+IbRe4d2CQTCsWMAiXyAJBWBgCg97BVl+3oSg3qkkbSrbiSzZXvWxhfvGYOOT0rnLHZ4Go7y3AWDBFAk5BKzIjiecGBzVW52mFHwlcuVLECWBXq0YG5ZAO7jzrn+2O2iTZ2SHAjnuQxYlmBzuAMYkcZ4BZaqrwbe6CdqW7Q2sbouMAe5tYQNuCNvjkwesedRtJeksbUqCZwZDHandYxuX7w6xBNW7GpTUgab4pVgywhR+QrLtXaTIJySBjeeYxW7U7KVNOFCBUQTbKmZLKgAJJksTEx0UyQRFGG3JuFuA7HRVBt3WUBh1B3YU4wSJwT+ZrptP2hadhvTcMgTy6/CjxAYQ7LJ4yfGuC0t97hKWxnGD3cGGjczbi0gQOcU/2H2kl0/DO1BtPw2ZQBu2hOIxuDZHn1qbdbk1ZC7T7PW5rjbtILYNy2pCuGVZVS0NuMgAzziDSvZXxb4vIu4/Fhnjg98PBxgkkmBEx5V9G7d0OpuWJ0406PLh22EswaQ0XNp2scgqAZ3c1zv2f7MawUdXKkCCv8rlCrzxJUYJ5yvWqqSatFNSoQ7N+yjXdQbl5hatqFYz9/aIGF8JgT0noatp9ntLbtsRct39xYpnEE4ghi0jEmQImR1OP2iNWHGos2nKllF5GZZAXKsygsyziQDzxmRr2yltLNs7FRdpQbFQzgAM7HIggzAkGOcxKbcnuK5Pgk6jtKGI22miBIMjA6HeKyub1Wlbe0uJnoTH0r2tpXs23sZ7L1bIrAXNrqzH4cP/pbdBCkTAnvH8af+yyPvvXCv3UMgRkOr5x/yFm9ql9na+2Hebe5nV9sW7bEH4bhu83e7wnAPlxxd7FvIN5s91HHQRuhRbaB0G4v18a64qmdLSSKP2Y1DaRQ5EB4ZwYPxLbEgNP8pG0ADynrn5xe1Mg4AIdgpxnv3HMnphx8hX0/TOHGqgLuFg9MSivCwM7pB+VfL9VduNbe2WBAcuONzOQlvmJjaBg+HjNMwJFLsnVp/DTYd8zv3GBli3c8Nu0f7ZzNedr2iFAhv4hZztkz/EKycY4IjxWZzFK9gE7nETEEHEgSq4PPVePOrfarlLjWnU7kYG2cyFNvvAicGYIzhjjxoeA+RDs3eJ2q7AS5BkSdsTuwVJHdwOp9mblhv8OCQARbdYJzl78QIySCvWBsyM4sXdXZcAPaFtu8U24naY294lCDscz3fDMklDtI2lUBG3JAEfzAczxkyY46+c0owhpLJNtmC8Ln5beOnAH7gTNDrGRgQIYyA2Z72JHsSPeuv7OvWyjW7YA3LGTmS0GTA8AeOvrXJaO53SrTPdCMsSrqeAfAgt7gU0lsKuSqnaepthbihIuSPuhgZ2DbmYPv+VaJ2ncVgzgglYUhdvcYESnvGc0qvaOUJZnW2zGypwJDsyYEQCxBPWGI6CmNRaU2xc2NuDKBBeDwSFG6JmSIAESY4IRxQdKe4XsK5LONwWVVZYwRJkEAd7BHMgCZJiuotC7b0yr8A7HtgkLDb1uHcW3z9/vNgmfHPPMfZ65YDku1wOolYK99+8Ru3yAo7s+StGSJZu9sXbl26RcPw1QoGVFLbBgEGMMYndzgCklGwSgmhrspwrLbHxUUMZ2rjYSHUFwZk7lGZiRzW3bWq3OSlgWLSwvcYGQCVJk5ngcevNczodT3CrjIIhSpBheciIEAe08V0ejv/H3m6pyok24LbjubeAWheTMdXPWs4I3bi/BS02qa5cRGVEIt3OXlmYIY8f5QuOJkVJT4w24Q/DZgu50MJuGYLTG8nBGNokCe8/rWt21Xuqt63auK5X7pO5VUho52ls+Ee0a3oC4JktgbWBEQQe4wB+8YAETOfUGlQ9Lgpp27f+LCDYFXA7oGUUw3dbcJEZ4HHMVX0nauqt7VOlY2lgbx0H3huERMjEwY6manXdKrWrVxcO575OQDbYBWYEQAVC7j4gnjmVrLt5T/AAwU2CAQAr7ckZUDPecz6+OSooVwVH0ALpysjcGg4ciSFmZ3yCYDcSPIHNcB9q9Pds3luMXZXBIZ1YDmdpkk4M/MdZoOl7Q1KqEDy115VnJPeO0EgnAyckzy1Ndp9oajTstldTcKgLgNCsAFIiJyH+IJ8h6VlGmLGFMzsrVi8j3JG/aluV7pghiRxmAhU+M+eR9p7FtW2EN35ZYhlB3AEPg8hMY5PhNWdRvbTK+ouXPiywt2mnurC94sR7REyKV1OiVgbancHtypIHfcKLgSDg98bc9RNUq0Frc53QbkZCy7SxAz/KTHAAkYjvAdZGc1Zt6lXu3xa3Ncus5ZU6gvgAZJMgcc5zUL/DkuEW2JbCgKJ73AxAJ9f7aaXtIq52GBcIlwBJI3FTGRzPBnrSOFoE4akdTasbLZgyyOFnaIUgNgSC3JIMeIounazvtXEPeXcfhlVJUqSZmAOOJEyBzXJX7jF0K3bpVX3Q0nMgyRu7zGDR+0JusbikqWbc0qNqkSQR3jOSTmI44pO19RFh+p9b7E7aS1uN57bIw3HILK2BcW4Bhjuk7gD16Cg/aTVXNT8MW5W0wk3AGkDEEvjeD0WZxkYx8otXFVGAf+SI2kjHJ+9z0HPX1q92HrtRb0zpZsvd3tyFusgkncO7jMRj38KTtNLYzxOtjoWf4rNYQWTdtMZ+ANu4KQvdUAyRHP51MvG7tdGaG+IFdXwCBPLSPu9xfSCeDXv2eY6Mfxrly2pyqGy4tWyzOzCXMbTgQIBkyYzUrtz7WvcuMt0LsPeABABMgiWWS64GPw5oduV0hXjfCNP8rs/wA+oKt1G1D9fiCcVlaC9qrkOl2FYSO9+H8Liso7/wDIGl+yx2V9jrt3+JbBtDaFL3Vg7oIY2iYwVYZnB3eU+9odmnTu1pIK2gtsN/qLIrEDxMsG9561Y0Pali3c+Jf3s4YhcM4RGU7UtTItkwDICz6A1D7b+0Vu7bX4aqigs/cliTcUp3yWJJKeHByYqsXK+DotPY6vs3tVLVl7ipLBTeJHGw29gBEg8BZz0JPWvmF+0im4GUFizspWQRu4UjwHQedPf5+jacWwuwso+IxkHcGYmDkrK/DEcdeazUaZnsu63II2x31gye8MGCwUpPlB8BTSbXIX9CVpkO4MSfUc56im/tFrrd+4j2xsO0KQSILAQSD0kQfXzNQb2odWKg+UrPQ1T7I0yEsTb3ERG4Hgg8hcYxjx61rFT9ntl0UQxaZ2kKWB29RJ4MheJxIxRdXdAYn4i8bu7kAido2xAOeOR+NTS9k2F3K9o3VI3I8FGnaO5gGRPXBHHpBvaC6snYwbpknHnnGKVO2C/qU+zNey2b7Be6do44KAwQfESTHgTUa5rZICqvG37onPUwJJ88mqmggWnFxG3b1YiTBkdRzkT3gfY0vq5YkW1VVkECJPT+Y5imbtmbQTXdiqloMl5HPgu7oYyIkZHWODzUnUfEWA6urASCZAIxwSOPMHOKfGhZYY4acSBA8IPIp57FxrQRrqQIIEkwRHWMe1BX5F1I5cMwyAM8ZH0M17avGckjng/wBcj3rpdL9nXukAtieYB585+lPD7DAN/wCopHif0jNPsK80V5OV1GuciNxIOOAMDEY8oH60xodRj7ygqeWBPMcQOfLw96vXPsWsf+oJ+X5Uxpvsmig5M9ODP0xWrbYX7RD2S3vMHPw3yYIn7xOQQxOCYJ9fPENaTXu0Nq9TeIQ7hbbcyyIIAyQp6xtjBnNUj9nWmRgjgiB09KzS9hAHvJuBImR060O3J+Avqca8idh2XvC4AoAaQLjbQZMN0UhSZPhPWqOi+1N74TC5eNxchFCHcQcFlBwqjmGBwIiJrLfYKiJQkcRj6wfCtm7KtmQ1vgQIHA5gVu3L0b7XDwyS96629iynCsgO2AGZSBJIVY2t59wU/wBiu73B8S0TuyJtKTtI/l3g93Lcc59insqyRAt+ETAz481QTTIblveNzWgqoRMBVkgc5iT060k8cq4N9pgyF2zr2a+yJj7oUAMxYncSeMGWMjxxmul+zwe8LSNbdU5DgcPgE9GgcGcDHlSCaYWtSt0biVZSM/6fOZ/Wu/7M7ddo3lpPPekDI48uaScZUlT/AFHWWEnyO2uwbdu58ayifEMZ2qARgmCOuJkjwxgVB1f/AAzt3CzLdW2pUBVUd0HGDj7s+AHNda+sG6d5OIjEecY4xUy9ali3xBHUQfTiYj2qcHSaVlXJHM9n/YjaSjRkklkAmIIAOJPJyYov/wCNiXBJUKQJChVONvO4QcgmI6j26bTa4ThgAJ9MjwBxnwj60bTO7OcqcciRiTPWD0jGM54poyflsWNeyZov+HumVVF1bTCZA2LMmQO/ImZAiIIxQe0vsBZy1uxbbMAyy7VJkgrwQJ4/5QearXVKszBGBYwzTJ8AQTHAJxHSktffvE7IglZ3sygkrGCJHILdREcU7yJFEcR2z2Va0TbxZsDKrCh5lljuySsSIkk4JwOa43/AW9Q7krugEswubSqriRKMrCIAUZJ2ic19T1tlyr7bsyRuD7UUziFYyfuiCCPQivn+p0ThiVuOu9u7tym1mUQzAicgTIIgTMU0MioDTJjWbK934+qWAMMlokYHXePwrKp6azaKjdpL5bqVuKonyTadvpJr2muPoTT9BzV9hXGuKRKbQqxECVJ6DrxHhSGu+xNxizll/wDlt5noema7nW65VY97dmZkRP8A0bhNA1XaO8AwJHpGPKprVZB5jj7f/Dy6ZJde9ydxM7TjJH6VVsfYXZbYFxJEDB8v0P1qxp9Y7fzKflj060lrb1wGCxj6fhVKk+RJZthPTfZq3bMupcnggCPc4pjUIltB8NVHiNtaJd5yOPOaxu9tE+PzrKLIvKxdWkZ2oP8AlWtdTnE+kKB+EU7p7C5wSPln99KK2mEZ49v2afQL3Tm7Oh+8dxz5xWmm0ZDcyZ9a6PT2lByMen7FeDTqjAxIPiM/oapoFfUk/UaUuvEeZFZpuz2H+n5V0dzTKRMKPc/sUoyAAQfxrKCZOXUtG3Z10qYIWPIf1p/chGZ+lT7Vwz+tODdzj5AU/bRzSztmfCQ/2rddGJ4NAW8Qf60ZmzmqaaI62w1u0RPdPyqhoOzviL3doMiAWEnxG2JxgzmZ6RmYrRPmIocz1Pp0rU/APg+8rOmb7PmVBIHUkFYjwUTJb6ZGealt2Z6c8FlBnwgmh2Hgqc4M9YrXaJ60Yp+RMkoJrTFr8/wG7n2ZkFl2gRuCllL+kDrU1+zdrQRB8DTxunME55/txStwwYmmjH2JmzW/gVfmJ6vSAxXumubDMA+7CPMFSCDRbr0EDNM4JofH1UoPdlF9aCzESBB5E8zPEfvrQdPr7S7yVkxAmV6nPJg+B8zilfH9/nS726j2FR2x65rewlq+QcN08f6U7Z1rgk7gSfHiB4frU1dPmaOlqeSfr+IpJ4EPh6pPhlSz25AgvEdT08oPI8xFa3u0iwXqDJE9R5SfOk9oiMD0BHpOcjihXHiAPoI/DioPCkdkM9mXddjkqT1Tepj0Bg+9I27FkjDMWDTLYM84EHy61asNa2wygnxn8uPp1pTVBQvdWPLaDPhEAdPeufTbpIvHI+WxZSy4+HMeJYH3AFZTK9p3bfdtwyCSpdO9BO4A/wAdYAmANogACsqvY+p0U/f7Btb2baDGYWTiSR/8e9+VTtcEQhUbdjkCevjP5UPtDWMHOIG7EQRMcx1NYl65eKjvMR1OJ+WT86Oh2ebKQxYCkSWUePTGMiefChdqW13HaCRAgkgfIUUWXXukAA87xAPlMzTFrs26RuU4OCJP4eFPQrlsQ1IkYzPX9RRVycyfD196qaPssFiGPHkv55HXpQ9XphbfauT4mB+IFNE55TEdM5B/fWnrdomtdBp2kSo58P0quHQMPPkRjHvTtCqVkHUKVMVrauRFUe14JkJA8sVPAqsd0Sk96D3L89Zoe6saYoa0yiTkxqzqCTke5pqPSp6NFHV5/rRcSapGoBmjlhQppi0R4fv3pqBZqSPA1lpRPFNMuP0itbKZ8aAbDdOKGzgGmhPgfnS96yTk4HvWijTlGjQv7+1ag+dOaTR2jhnIJ6gH25GfnVlvs1YAzfeVKOQhAaAynK8wcA+RrOSiUw9N3uGq8u1scxcoB54/Cu21SWWe9tvJbuMQTuUGAOQyvA73MDMia53tTTqrH4csn8rcg+hGD/SmhkUnQvVdDLDBS2at/wDn6/sTt4iIB9qCU8KOwoRNPRxXtSN0o6vHSgIKJu9fX9aSSK4mke3dR4/l+lK3FmsZzPAivFuCQJHzz86hNKKtnoYpXsgWo056DJ6ePp4/1oVrTXZjIHlz+tVNLbUkiW8RJ/pTZ05ERJnJk89cYrz8mdrhHqYsNr4mTF0ogY3YGW3z794fhXlUjbb08u7+lZXL35+ztr6kbX2FBY90meJmR4+lDtaiF2gtg4BYAR5eflimXuzMxPjyaxCk4HSCeT7TxXpnkTD/AOYI1sK63Lh6wcfPmr+iRDaBW2V8iII9TzXOaXVNbJAyD4gYp7/PAP5fTkVqvgk20a9p23e53SYAGcgfPrSz6NYksXIyRkfkaov23a2zJn061GXUmdxLQT/qI9p8PSmimQdjWhcMf4aFfHvmPwoi2SW+8Aff8YpSzqgjSuPKTW93WzEQJ+95/TFUoT4lwH7Q0rBctNS7IzRLlwnr7E1op/Wqx4F3vcPtjECvUQf2rLhkitiesVjPkCSATRdNbk4E0BmH7NP6JABJUmes4+WKzkkidWzW5pz4EetEsiM+FbM4JMifPrWIDxFa7QGqGbg9PrXliC3UfKmFWeCenp9a1S2OCayElJWHBHmPz9qFqSo5GfLH40YW/D9PnQdTbgZb9+XU0VyTyS2dCBY0TSXijAjp06flNDZxMURT6VSSRDFOSdo31d8sSzZJ6xn3oA1BAiSAeRJj5VuzUvdzWSQMmSblZqzUGi7q8imHhM9V48a1e56+1aXGoRBHU0h0ppmly55Z8P2KG9zOeP341rduRmg2dV4n9a58+Skd/TYixp7piRM+AFMrqpyGIHz45/Cp2k1Y6rHnn8B+8U6rFgNoUmf5W9+CRGOleNku+D3cUUlyUbOuYKBM+cn8jWVNeQc/DnzUk/MCKyo1I6KiatpMSRzW3wQtY12ViRnypdnEc/L9a9c8VopDTpEm5z5AfiTSut0tsCVaT5kflSgfxMzQLuWp1sRlFg2Ufv8AtWfL9+1e7awinTJtGKT41vHWK8Uelb01i0D21utbEUIvR1CUHZ/2ax7hImcUsz1hu4zQ1oXSzwmeT9B+UUzYuFcZ+ZpFr1ei95/L9aF2N2ykl2OfximLWpjAx+PPnFSVvR+/0o9i+T+z+VM/Quh3Zes3JwDx6yfc81jvUsXBiTHUeX6Vo+r8/fB/tW1pHPPC2UzcobmeSTUltaRjcD79K8Gvrd1EJdJMeuV4twjrSH+PHj+/wrG1XnTd1DY+nmvA62ope5q6Ru6ilrl40vdRZ9PZWGorUamo51APJrFaTz+/lR7qMul3K3+J60HUaul7LqTExSuqCzM/j+H61GWZHXi6emeuWPX603o4kSPnUb4u0yDRLfaEfs/hNQm5NHoRhRa11xgdyjny8PKhW9axk/DGeT4fpxUa5ry26TjkSTj60NO1WVYRjzk4jPSTx8qi42jpi2jqbNh2AIbB9T9c/jWVy6dpECC//caypdtlNTO2W1/p6DklQIM+/jS8lScD2rLTSZEnGeCKCAWwCJPH7nFdqOFhpXwry5Hv4US1ZUW9zXIIxtgRMxBz+/ahuwkHoeoB5HSayYriwToOhNeIKYRZBP7+VaAnp9KaybieHHGKyfHNZ8YdRn1ry32gqZ/m6r4D8/70mtg7dmrXfKhX8Vta7cR3G8Aeo4+VG19y0Z2EN08BPr1ptYO214ELt7HFK3b5P9K1Ax+h4ry3bA8JHnWUkUUEje3nrWwY+fzrQmB/evbYnoPWTH4VaKG0h7dyevHiP3FHtN5x8/wpW2P30mmRe6EHz4+lV02LpQZ3YdQfD2pbUXPKP3++laXbqEZ3H0g/LNR9ZeKiA3d8wQfeDE1yzuwrCmOm8R1+sUP/ABJ9vX9zUy1fPWT4zyKOG8P3+tJuOsSG1vmjJcJpAXDiRFM6dN3WPP8ASjYO2kbvdx+c/wBJoNxh1k+c/qtbPaz6dW/LNLXLkYH4Y/CmW4dKNGvwf3/eiDXQcf8A1P47qWuhT/N9M1qtvpj6/jSsp24jq6mY4B9Wo1m01xiBB6nMceIP5UCzpzE49sn6iKPa1gTld3tx8pH0pXFga9BD2eSD1/fz96n3bBB946fjNUG7SbaNpdf36Ctrur3nORGRtAOff8/GtuBOS5JbaZiDIx1KsOI6zigJaA6Aj3+pUkfhT189ds+ERP5UrfuBgDBnyHPvSOzojuDa0JyDPkhI+ZMn1rK9Cj/SR/tn615S6hzuFBCbyO6THiTHlx/agbWPeBiM45I8B+NMAMYk8xnH18fWi6q2o4bcevIirKVHIBtPCkDg89T8zQnYnEyB4/pRFBry9pjgiPxyfpR1JANy8QJx1H4V475yDHTw9qA6EdZzzjHvW3x+Jk+QP6mlcl4BRpcten0qfrbXmIpvV3ZHMeX9ajNcM46Vkt7GijTZHFbWo9/SjJJGaNpraA94EiDgePT61RyoYHaLQce5/KhJczmZ9aYhec0AKJnjyoKmZIaBEQMe3NEtWPE/v0ihqkngxVfRaVeTj1NV1VuZQsHYtpGQSciBEe5itH0bDIIUHiZH05qvZ1VtTC9OTE48hj5edD7YslyDbaQRMER05Hr+lHW2+CnbSRC1dkx3j6R1Pln61G1QPVo8P61dtaC4wJiQPcDngjriktRoSQekZJ/v51z5pJS9DQiSLbZz9c/lTodWhdu0nwH50ndskE5+v5V6LPG7APrU6sag1yyJ2wTGMkfUUw2lCYLAE/vpn6Uolo/ymff9ea0KmfE+H9KZ3XJtK9DP+LtyZVyR1GQfbaKVfUbmgSfIT0re/pWWZAEjP7BpK05VgQ3HTp70mp+DLFGxu1bDcYPtH5fOmLWgdVlgSvQxj5jii2u3AV76KxjqFM+sg1vavae5H8PYR1Uj08Km5y8ldEfAQaRzb3iAPDcPoM+dIkFj5jHAx64ro7X2dItl7Vwzzt2zPHn9ag6i84cl0ySZO2OcelbG7vSwNe0A1i7Mbivt5f2oGnfOSPrB8p6U5eZCVMhhgZZd3Xgfr+laNoQMsYxIEfLxp1OluCWNM8e7HER8x9DFauwPMif9IMf3oU4gkx4/0kUBrjZAuSeMr08OooPcnpocNtv/ANv/AGt/5VlTxc/5p/2t/wCNZQ0P+IY+khCfM+1b2NAZ74jrzGPGqhEgdI8K31LHaJMkdfyrSlRzJIDp+w7ZWdzA+M/0oeu0otkRB/6lk5HkI/Ch/wCd/CmYJ4PQ/Mz9KnXvtBunjxyfPrBn51P4mGjzUW1X7xBMRmT7z4Y/c0lqdbCRiMkAEc+J+lTdX2qzOe9gY9OuJodzVhU4z0NUUWluFRD6a21w9APOg6i4tp42ho6ZqU/aLDHFD1Gvd4mMdYHHnAzVNxljZVS/MzBJ6AwRJ4FBu6hEYiWYdYgx6Gcn28ajCetFHrR3G0IpXdYp4n5V4tyTM/3pFAadsCJj5GnhyDTRT0WtA6ify+dGv6pZkuscwpPXz4GKlIJIzH0NeoORuwOpJ+g+VdFJm4KOn1T8pLc4B48Jg7vw/OmTbvvk22Bnk88+J8fWpWlXce7GD4kz5Zwa63ss3LSyykcxHSRjgHw60uWelcBjGwQ0dzbm68dfvYPhxmPDypb/AC9SCqFi2fKOZ5ifGidr6gsIDnmcGM4yfPzpnsrcoVXeAPu5JE/OOsfKuLJmfKorGK4I9vsOTLKQD4c+fvXmr7H2/wDtsVGAfD3gCme1+zGXcysQpkZJ59+hqZ2dqCqn+Jkfdk+fmaClJq9vyDSQnc0S5MnHII4j5fKp4vEEwM+En9asarVk4DTM8Y8x0E1DcZP0nn3p1qr4haXgJcvs5EISeOc0B1Yf+3WNcYHCz4mt/wDEsVkIMdN2aRuhqBpb3EDaRRShXAx+PyoH+LYD/wBOD6k/hXulul2hiV84J/Sg2w0X+yNY6gqzvPTOJ9OlPdttuUFypJ53HkjnPrHz8q5q6m2YMjzk/nS76vEbZNCMYt2kHfgp/wCW2mRu+gfp358en9aFY0JH84xxn8M1OsOpGVKnyP5E1a7IsqSCxXu5kgwYGN048DXTKUIxb0/uJTvkX/w+ouMSm0x13KB82IzE4pJ2cyrpkYyOvkRj5GrWq1LklbTQjEYEKJE58uvsaHo9UwubbhUiYGwCTnAG0d4E9PX1rmg78DtIlJatRmJ9D/5VlWn7PssSwiDnLKp91jFZT7g0nbanXLbEu6qPMx+eaj637VWThGa4w6KDn3MY864rXXGPed2Y8yWnGfkaXXVEjmPQR+FJyJHAlyUdX2uzGCAJkwMkyepkTn8KD8UmZePn+NK/BY56U3/gDcaLWfUgdCZPgIBNVhFSXJRQiuEAvOAcAn3rVC7GMAeY/Snr/Y1xSTIgQNsYz4SPrPXE0LUaHYsse9PEYj1Bmg6XDHpm1vRrMtcHkFif6ChajTgTtYNB58fMSAaSv24PiTnB8c0NNQ3if3+NIk+bM0inZNuM8+dNXdGgAKupPUHp7jFRxcOMfT3mt7qnmD8qdr0xK+hR1GP5fccUTStB3ET6/KkrIdhk4862ss4xBIz0quO/JOUSi17vbhjjH7GaYdWUHGI5GfoKV0ui+JJgiPU8Z9a30974ZORnndPB8sRNdcWlyTaYJg6Gcj/pJHMcdYijDtK4MB2I4gtM+nvRL6sM+OY6dcUneViV3ACec/lzFRbWSWysbeKGLV0k7iu4+p6jP786q2b6XB3VYMByTj3AGM9aipoxzMfv0/Oul7HtWtuwN3mPPBBEkANmCKTqOnmlqS/6NCa4CHWEW2Q3lYkztGc9cnIPpUm7DSLdpV6TJifXpQO1OzGW4I3Az1zmrelRrSB9wXdhlORMf9s/LNcskoR+r/T9iqdsjf4K4M7ZJ6/M5NI6lBxB3eMH512mmaSQSFHIjIPHiOPlwamdo6u2shQCAcGR/wDzXN3d6ofSc+OzWAGZJ6RketT9Xp2U84PrxXRXu1lNvukI8xAJiBxSGoAu7Sx6QY6+sVo5JcsVxXgihTWxumcUW9pCDgE/p86xNIx55HIkQK64YpT3QraQB7rDnjwjHtW7XAw59s/Twot9lQSw4HQzM0tZ7VtyNqENnJM7vDEYpnCVBizNbo1RQxcd6do5JIjBjjkUz2P2a7vcbeLdtIJ3ZJDboCDjlT8xzUnU6sXHBYnkBQDx+kmfn5Vtf1BW6yW7jbCIOTwMwZ85PhmnlH/b+tDMbuvLEeBwB+o96a01qQCA5JGNuMKefFiM8eNTNOikZYnpj26ev51QVVSFDglgCQwwrSIEmeeTFQS0mUAiXnAhSSvQx/asolzT5O4CevcU/Wc1lHWgdt+ijquyDAC22J4JIefDjyH7xS2t7GUW/iDxjEiSInkdJFfoFX6g58eQY9K5/wC2P+INkfCto+e9uCkR/uBHHiKg1JeToaTPhtp2kJ048PrXXaXsa0Las1yZ6A8e09Rip+m7K1F1iDY3SMBAqhfYCB8s+VLObuhubbtsjOAeJEEjd1wR86XJGT4dfgKqXI7fgMIQ7R90E4/pQO1tigMAAeoJyPrQD2zvJMAE+U9elLXbzOSsHHmPD6Uqg73GclQDVZE4g/24mk0UZkitnJBIA/OgMa6YxZGTPUMHEUYXdxiAPwrSzHhzx/at1IE9adc2AZ0ydd0Z6VTbXKoACzAgk9czmP3xUhLntWNdPUfWupKLqyeprgo6fWhSTtnwGfnPNb2mRwxIVTyOlSluDofnH6VmwsYBq86rYVXe5UTVpsO+4WYGFG2ceJY/hS6XQxAIgYzn8APD86DqLDNAAOAcmQD1460HRWTuJnI49TPSoYsalPShpulZd7UtWkCGy3xCMt3QoHpOSaU03aDKwIO3qQRg+VeOen48UqVE9VNd8un0Kk7X1/n+Tn127o6TVdvo4BYAkdf6fvin9P8AaBdsgADiT1HgV+dcTeSfcciY+XjQlusnXrxXm9R0q8F4TOqu9uA4S2q8zgAT8jnzqB2nqXaSSD6fniaRfV7sHB6EUbS2Qc7hJ48/aa5YYGnwO5bClonwJHvTWl1BUzPrNbXtMY+7BHhilGtNJXaSadxUvACpc7TWBsMt1lYg+R6/Kl01bSTjPvUrUWSp45pvSFiO8MDiOenWq4sON7NAlJhLjAiIAqHftw55IiR5SfnT/aF/aYU4jx/CpFzceTBq2mK+FBjfIPUCDge/ua8t3I68j8+PWiCTzQ2AHHIoNJ7DclFWhMH9fX9+NEXVAle+T5QRB6x48CpNu4TgAzxHX5eFVtJ2f1Y+3X3NIsEpbI2vTyXbPaYKiQSepmvaRAjgVlU/05+/2F+0M/SGg/Oi3eD/ALfxrKyvN+6diAMoD4AHp/tr5X/xWH8Rf+t//parKyp/3ECXynBWzV7sIdxz1nnryK8rKpl+UlDkV7ZOT61zlnk+tZWV1PlEolXQKCcie6/0RiK16+xrKyi/m/nsK4NrBmJ8/wADW3SsrKu/BM8tjNYT3jWVlWl4AUEc7QJMESfwr3scZPr+lZWVun/qv8BZ8DGp+8an9ocV7WV35f6TIw+YTsMc5rxz+P61lZXB906AF3r61qPy/KsrK4n5HRQRiYk9PyFMaEZb1Ne1lH+2vzN5Pfhg3QCAR5il9ViQP3zWVlP0nzv8DT4RJ15xSOkE3VByCRIPHyrKyqzCgVjgeh/Clhya9rKVfMEtdhqPhAxkzJ8adFZWV6GL5Ec0+Wb15WVlXE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stretch>
            <a:fillRect/>
          </a:stretch>
        </p:blipFill>
        <p:spPr>
          <a:xfrm>
            <a:off x="155575" y="1603421"/>
            <a:ext cx="3806825" cy="5231833"/>
          </a:xfrm>
          <a:prstGeom prst="rect">
            <a:avLst/>
          </a:prstGeom>
        </p:spPr>
      </p:pic>
      <p:pic>
        <p:nvPicPr>
          <p:cNvPr id="1028" name="Picture 4" descr="http://www.scubadiving.com/files/imagecache/gallery_image/_images/201211/b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985224"/>
            <a:ext cx="3965575" cy="26437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7660"/>
            <a:ext cx="4724400" cy="6758773"/>
          </a:xfrm>
        </p:spPr>
        <p:txBody>
          <a:bodyPr/>
          <a:lstStyle/>
          <a:p>
            <a:r>
              <a:rPr lang="en-US" sz="2400" dirty="0"/>
              <a:t>An </a:t>
            </a:r>
            <a:r>
              <a:rPr lang="en-US" sz="2400" b="1" i="1" u="sng" dirty="0"/>
              <a:t>aquifer</a:t>
            </a:r>
            <a:r>
              <a:rPr lang="en-US" sz="2400" dirty="0"/>
              <a:t> stores groundwater that collects when precipitation falls to Earth’s surface and instead of running off, seeps down through layers of soil until it reaches </a:t>
            </a:r>
            <a:r>
              <a:rPr lang="en-US" sz="2400" dirty="0" smtClean="0"/>
              <a:t>rock</a:t>
            </a:r>
          </a:p>
          <a:p>
            <a:endParaRPr lang="en-US" sz="2400" dirty="0" smtClean="0"/>
          </a:p>
          <a:p>
            <a:r>
              <a:rPr lang="en-US" sz="2400" dirty="0" smtClean="0"/>
              <a:t>Springs will form when an aquifer cannot hold more water</a:t>
            </a:r>
          </a:p>
          <a:p>
            <a:endParaRPr lang="en-US" sz="2400" dirty="0" smtClean="0"/>
          </a:p>
          <a:p>
            <a:r>
              <a:rPr lang="en-US" sz="2400" dirty="0" smtClean="0"/>
              <a:t>When there is additional rainfall, spring water is forced to the surface of the ground in areas where weathering and erosion have dissolved and carried away rock</a:t>
            </a:r>
          </a:p>
          <a:p>
            <a:endParaRPr lang="en-US" sz="2400" dirty="0" smtClean="0"/>
          </a:p>
          <a:p>
            <a:r>
              <a:rPr lang="en-US" sz="2400" dirty="0" smtClean="0"/>
              <a:t>Aquifers are an important freshwater resource</a:t>
            </a:r>
            <a:endParaRPr lang="en-US" sz="2400" dirty="0"/>
          </a:p>
        </p:txBody>
      </p:sp>
      <p:pic>
        <p:nvPicPr>
          <p:cNvPr id="4" name="Picture 3"/>
          <p:cNvPicPr>
            <a:picLocks noChangeAspect="1"/>
          </p:cNvPicPr>
          <p:nvPr/>
        </p:nvPicPr>
        <p:blipFill>
          <a:blip r:embed="rId2" cstate="print"/>
          <a:stretch>
            <a:fillRect/>
          </a:stretch>
        </p:blipFill>
        <p:spPr>
          <a:xfrm>
            <a:off x="5265057" y="1295400"/>
            <a:ext cx="3859609" cy="3810000"/>
          </a:xfrm>
          <a:prstGeom prst="rect">
            <a:avLst/>
          </a:prstGeom>
        </p:spPr>
      </p:pic>
      <p:sp>
        <p:nvSpPr>
          <p:cNvPr id="5" name="Rectangle 4"/>
          <p:cNvSpPr/>
          <p:nvPr/>
        </p:nvSpPr>
        <p:spPr>
          <a:xfrm>
            <a:off x="5404161" y="5257800"/>
            <a:ext cx="3581400" cy="1200329"/>
          </a:xfrm>
          <a:prstGeom prst="rect">
            <a:avLst/>
          </a:prstGeom>
        </p:spPr>
        <p:txBody>
          <a:bodyPr wrap="square">
            <a:spAutoFit/>
          </a:bodyPr>
          <a:lstStyle/>
          <a:p>
            <a:r>
              <a:rPr lang="en-US" sz="1200" dirty="0">
                <a:solidFill>
                  <a:srgbClr val="000000"/>
                </a:solidFill>
                <a:latin typeface="Arial" panose="020B0604020202020204" pitchFamily="34" charset="0"/>
              </a:rPr>
              <a:t>The Floridian Aquifer provides water for a number of large cities including Savannah, Georgia and Jacksonville, Tallahassee, Orlando and St. Petersburg, Florida. It underlies parts of Florida, South Carolina, Georgia, Alabama and Mississippi.</a:t>
            </a:r>
            <a:endParaRPr lang="en-US" sz="1200" dirty="0"/>
          </a:p>
        </p:txBody>
      </p:sp>
      <p:sp>
        <p:nvSpPr>
          <p:cNvPr id="6" name="Rectangle 5"/>
          <p:cNvSpPr/>
          <p:nvPr/>
        </p:nvSpPr>
        <p:spPr>
          <a:xfrm>
            <a:off x="5943600" y="235849"/>
            <a:ext cx="3200400" cy="923330"/>
          </a:xfrm>
          <a:prstGeom prst="rect">
            <a:avLst/>
          </a:prstGeom>
        </p:spPr>
        <p:txBody>
          <a:bodyPr wrap="square">
            <a:spAutoFit/>
          </a:bodyPr>
          <a:lstStyle/>
          <a:p>
            <a:r>
              <a:rPr lang="en-US" dirty="0">
                <a:hlinkClick r:id="rId3"/>
              </a:rPr>
              <a:t>https://</a:t>
            </a:r>
            <a:r>
              <a:rPr lang="en-US" dirty="0" smtClean="0">
                <a:hlinkClick r:id="rId3"/>
              </a:rPr>
              <a:t>www.youtube.com/watch?v=1qN8h8cj64s</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4548938"/>
          </a:xfrm>
        </p:spPr>
        <p:txBody>
          <a:bodyPr/>
          <a:lstStyle/>
          <a:p>
            <a:r>
              <a:rPr lang="en-US" dirty="0" smtClean="0"/>
              <a:t>Rivers and streams are dynamic systems in which they change as they flow from their sources and progress downhill to eventually meet the ocean</a:t>
            </a:r>
          </a:p>
          <a:p>
            <a:endParaRPr lang="en-US" dirty="0"/>
          </a:p>
          <a:p>
            <a:r>
              <a:rPr lang="en-US" dirty="0" smtClean="0"/>
              <a:t>When looking at maps of rivers and streams, none of them flow in a straight line. Why??</a:t>
            </a:r>
          </a:p>
          <a:p>
            <a:pPr lvl="1"/>
            <a:r>
              <a:rPr lang="en-US" dirty="0" smtClean="0"/>
              <a:t>The geology and the topography of the land through which water flows determine the path of the river</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4813625"/>
          </a:xfrm>
        </p:spPr>
        <p:txBody>
          <a:bodyPr/>
          <a:lstStyle/>
          <a:p>
            <a:r>
              <a:rPr lang="en-US" sz="2400" dirty="0" smtClean="0"/>
              <a:t>Rivers and streams will take a path with least resistance.  What does that mean?</a:t>
            </a:r>
          </a:p>
          <a:p>
            <a:endParaRPr lang="en-US" sz="2400" dirty="0" smtClean="0"/>
          </a:p>
          <a:p>
            <a:r>
              <a:rPr lang="en-US" sz="2400" dirty="0" smtClean="0"/>
              <a:t>Well…</a:t>
            </a:r>
            <a:endParaRPr lang="en-US" sz="2400" dirty="0"/>
          </a:p>
          <a:p>
            <a:r>
              <a:rPr lang="en-US" sz="2400" dirty="0" smtClean="0"/>
              <a:t>Rivers and streams at high, mid and low elevations share common characteristics </a:t>
            </a:r>
          </a:p>
          <a:p>
            <a:pPr lvl="1"/>
            <a:r>
              <a:rPr lang="en-US" sz="2000" dirty="0" smtClean="0"/>
              <a:t>At higher elevations water tends to flow quickly and most directly down a steep slope.  The river channel is narrow at this point</a:t>
            </a:r>
          </a:p>
          <a:p>
            <a:pPr lvl="1"/>
            <a:r>
              <a:rPr lang="en-US" sz="2000" dirty="0" smtClean="0"/>
              <a:t>When a river flows over an area where the slope of the land is less severe, as in mid-elevation river, the river channel widens and the velocity slows. The river bends or meanders</a:t>
            </a:r>
          </a:p>
          <a:p>
            <a:pPr lvl="1"/>
            <a:r>
              <a:rPr lang="en-US" sz="2000" dirty="0" smtClean="0"/>
              <a:t>Lower elevations, rivers typically have wide channels and form wide meanders</a:t>
            </a:r>
          </a:p>
          <a:p>
            <a:pPr lvl="1"/>
            <a:endParaRPr lang="en-US" dirty="0"/>
          </a:p>
        </p:txBody>
      </p:sp>
    </p:spTree>
    <p:extLst>
      <p:ext uri="{BB962C8B-B14F-4D97-AF65-F5344CB8AC3E}">
        <p14:creationId xmlns:p14="http://schemas.microsoft.com/office/powerpoint/2010/main" xmlns="" val="40908057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05200"/>
            <a:ext cx="8382000" cy="3059299"/>
          </a:xfrm>
        </p:spPr>
        <p:txBody>
          <a:bodyPr/>
          <a:lstStyle/>
          <a:p>
            <a:pPr marL="0" indent="0">
              <a:buNone/>
            </a:pPr>
            <a:r>
              <a:rPr lang="en-US" sz="2800" dirty="0" smtClean="0"/>
              <a:t>7. Do you see evidence of the influence of topography on the Santa Fe River? Use the map to answer the question. </a:t>
            </a:r>
          </a:p>
          <a:p>
            <a:pPr marL="0" indent="0">
              <a:buNone/>
            </a:pPr>
            <a:endParaRPr lang="en-US" sz="2800" dirty="0" smtClean="0"/>
          </a:p>
          <a:p>
            <a:pPr marL="0" indent="0">
              <a:buNone/>
            </a:pPr>
            <a:r>
              <a:rPr lang="en-US" sz="2800" dirty="0" smtClean="0"/>
              <a:t>8. How would you investigate this question further?</a:t>
            </a:r>
          </a:p>
          <a:p>
            <a:pPr marL="0" indent="0">
              <a:buNone/>
            </a:pPr>
            <a:endParaRPr lang="en-US" sz="2800" dirty="0" smtClean="0"/>
          </a:p>
          <a:p>
            <a:pPr marL="0" indent="0">
              <a:buNone/>
            </a:pPr>
            <a:r>
              <a:rPr lang="en-US" sz="2800" dirty="0" smtClean="0"/>
              <a:t>9. Why are freshwater sources and aquifers important renewable resources? </a:t>
            </a:r>
            <a:endParaRPr lang="en-US" sz="2800" dirty="0"/>
          </a:p>
        </p:txBody>
      </p:sp>
      <p:pic>
        <p:nvPicPr>
          <p:cNvPr id="2050" name="Picture 2" descr="http://www.us-satellite.net/marinescience/resources/images/23WhichWay/SuwanneeRiv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89246"/>
            <a:ext cx="5718175" cy="29931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9174" y="210855"/>
            <a:ext cx="3044825" cy="1754326"/>
          </a:xfrm>
          <a:prstGeom prst="rect">
            <a:avLst/>
          </a:prstGeom>
        </p:spPr>
        <p:txBody>
          <a:bodyPr wrap="square">
            <a:spAutoFit/>
          </a:bodyPr>
          <a:lstStyle/>
          <a:p>
            <a:r>
              <a:rPr lang="en-US" dirty="0">
                <a:solidFill>
                  <a:srgbClr val="000000"/>
                </a:solidFill>
                <a:latin typeface="Arial" panose="020B0604020202020204" pitchFamily="34" charset="0"/>
              </a:rPr>
              <a:t>The Suwanee River in Northern Florida flows into the Gulf of Mexico. The Santa Fe River, a spring-fed river, is a tributary of the Suwanee.</a:t>
            </a:r>
            <a:endParaRPr lang="en-US" dirty="0"/>
          </a:p>
        </p:txBody>
      </p:sp>
    </p:spTree>
    <p:extLst>
      <p:ext uri="{BB962C8B-B14F-4D97-AF65-F5344CB8AC3E}">
        <p14:creationId xmlns:p14="http://schemas.microsoft.com/office/powerpoint/2010/main" xmlns="" val="35502670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066800"/>
            <a:ext cx="4343400" cy="5281446"/>
          </a:xfrm>
        </p:spPr>
        <p:txBody>
          <a:bodyPr/>
          <a:lstStyle/>
          <a:p>
            <a:r>
              <a:rPr lang="en-US" sz="2400" dirty="0" smtClean="0"/>
              <a:t>What do you think Florida’s rivers are classified as? High elevation or low elevation rivers? </a:t>
            </a:r>
          </a:p>
          <a:p>
            <a:endParaRPr lang="en-US" sz="2400" dirty="0"/>
          </a:p>
          <a:p>
            <a:r>
              <a:rPr lang="en-US" sz="2400" dirty="0" smtClean="0"/>
              <a:t>Low-Elevation!!! This is because much of the state is barely above sea level and the slope from land to sea is minimal.</a:t>
            </a:r>
          </a:p>
          <a:p>
            <a:pPr marL="0" indent="0">
              <a:buNone/>
            </a:pPr>
            <a:endParaRPr lang="en-US" sz="2400" dirty="0" smtClean="0"/>
          </a:p>
          <a:p>
            <a:r>
              <a:rPr lang="en-US" sz="2400" dirty="0" smtClean="0"/>
              <a:t>One slow-moving body of water-the Santa Fe River, flows into the Suwannee River (one of the largest in Florida) </a:t>
            </a:r>
            <a:endParaRPr lang="en-US" dirty="0"/>
          </a:p>
        </p:txBody>
      </p:sp>
      <p:pic>
        <p:nvPicPr>
          <p:cNvPr id="3074" name="Picture 2" descr="http://www.santaferiver.com/images/river_map_overn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143000"/>
            <a:ext cx="3932830"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thiswaytothe.net/tiger/springoverview/santa_fe_river_rise_alachua_ma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495800"/>
            <a:ext cx="3581400" cy="21336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H="1">
            <a:off x="6988222" y="3429000"/>
            <a:ext cx="762000" cy="2133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285398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Vocabulary-pgs. 458-476</a:t>
            </a:r>
            <a:endParaRPr lang="en-US" dirty="0"/>
          </a:p>
        </p:txBody>
      </p:sp>
      <p:sp>
        <p:nvSpPr>
          <p:cNvPr id="6" name="Content Placeholder 5"/>
          <p:cNvSpPr>
            <a:spLocks noGrp="1"/>
          </p:cNvSpPr>
          <p:nvPr>
            <p:ph sz="half" idx="1"/>
          </p:nvPr>
        </p:nvSpPr>
        <p:spPr>
          <a:xfrm>
            <a:off x="381000" y="1411553"/>
            <a:ext cx="4114800" cy="4518160"/>
          </a:xfrm>
        </p:spPr>
        <p:txBody>
          <a:bodyPr/>
          <a:lstStyle/>
          <a:p>
            <a:r>
              <a:rPr lang="en-US" dirty="0" smtClean="0"/>
              <a:t>Watershed</a:t>
            </a:r>
          </a:p>
          <a:p>
            <a:r>
              <a:rPr lang="en-US" dirty="0" smtClean="0"/>
              <a:t>Contour lines</a:t>
            </a:r>
          </a:p>
          <a:p>
            <a:r>
              <a:rPr lang="en-US" dirty="0" smtClean="0"/>
              <a:t>Wetlands</a:t>
            </a:r>
          </a:p>
          <a:p>
            <a:r>
              <a:rPr lang="en-US" dirty="0" smtClean="0"/>
              <a:t>Flood plain</a:t>
            </a:r>
          </a:p>
          <a:p>
            <a:r>
              <a:rPr lang="en-US" dirty="0" smtClean="0"/>
              <a:t>Headwaters</a:t>
            </a:r>
          </a:p>
          <a:p>
            <a:r>
              <a:rPr lang="en-US" dirty="0" smtClean="0"/>
              <a:t>Aquifer</a:t>
            </a:r>
          </a:p>
          <a:p>
            <a:r>
              <a:rPr lang="en-US" dirty="0" smtClean="0"/>
              <a:t>Springs</a:t>
            </a:r>
          </a:p>
          <a:p>
            <a:r>
              <a:rPr lang="en-US" dirty="0" smtClean="0"/>
              <a:t>Delta</a:t>
            </a:r>
          </a:p>
          <a:p>
            <a:r>
              <a:rPr lang="en-US" dirty="0" smtClean="0"/>
              <a:t>Parameters</a:t>
            </a:r>
          </a:p>
          <a:p>
            <a:endParaRPr lang="en-US" sz="2000" dirty="0"/>
          </a:p>
        </p:txBody>
      </p:sp>
      <p:sp>
        <p:nvSpPr>
          <p:cNvPr id="7" name="Content Placeholder 6"/>
          <p:cNvSpPr>
            <a:spLocks noGrp="1"/>
          </p:cNvSpPr>
          <p:nvPr>
            <p:ph sz="half" idx="2"/>
          </p:nvPr>
        </p:nvSpPr>
        <p:spPr>
          <a:xfrm>
            <a:off x="4648200" y="1411553"/>
            <a:ext cx="4114800" cy="4179606"/>
          </a:xfrm>
        </p:spPr>
        <p:txBody>
          <a:bodyPr/>
          <a:lstStyle/>
          <a:p>
            <a:r>
              <a:rPr lang="en-US" dirty="0" err="1" smtClean="0"/>
              <a:t>Eutrophication</a:t>
            </a:r>
            <a:endParaRPr lang="en-US" dirty="0" smtClean="0"/>
          </a:p>
          <a:p>
            <a:r>
              <a:rPr lang="en-US" dirty="0" smtClean="0"/>
              <a:t>pH</a:t>
            </a:r>
          </a:p>
          <a:p>
            <a:r>
              <a:rPr lang="en-US" dirty="0" smtClean="0"/>
              <a:t>Dissolved Oxygen</a:t>
            </a:r>
          </a:p>
          <a:p>
            <a:r>
              <a:rPr lang="en-US" dirty="0" smtClean="0"/>
              <a:t>Riparian vegetation</a:t>
            </a:r>
          </a:p>
          <a:p>
            <a:r>
              <a:rPr lang="en-US" dirty="0" smtClean="0"/>
              <a:t>Temperature</a:t>
            </a:r>
          </a:p>
          <a:p>
            <a:r>
              <a:rPr lang="en-US" dirty="0" smtClean="0"/>
              <a:t>Turbidity</a:t>
            </a:r>
          </a:p>
          <a:p>
            <a:r>
              <a:rPr lang="en-US" dirty="0" err="1" smtClean="0"/>
              <a:t>Secchi</a:t>
            </a:r>
            <a:r>
              <a:rPr lang="en-US" dirty="0" smtClean="0"/>
              <a:t> disk</a:t>
            </a:r>
          </a:p>
          <a:p>
            <a:r>
              <a:rPr lang="en-US" dirty="0" smtClean="0"/>
              <a:t>Turbidity tube</a:t>
            </a:r>
          </a:p>
          <a:p>
            <a:r>
              <a:rPr lang="en-US" dirty="0" smtClean="0"/>
              <a:t>Saltwater intrusion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pages 466-467</a:t>
            </a:r>
            <a:endParaRPr lang="en-US" dirty="0"/>
          </a:p>
        </p:txBody>
      </p:sp>
      <p:sp>
        <p:nvSpPr>
          <p:cNvPr id="3" name="Content Placeholder 2"/>
          <p:cNvSpPr>
            <a:spLocks noGrp="1"/>
          </p:cNvSpPr>
          <p:nvPr>
            <p:ph idx="1"/>
          </p:nvPr>
        </p:nvSpPr>
        <p:spPr>
          <a:xfrm>
            <a:off x="381000" y="1237395"/>
            <a:ext cx="8382000" cy="1163395"/>
          </a:xfrm>
        </p:spPr>
        <p:txBody>
          <a:bodyPr/>
          <a:lstStyle/>
          <a:p>
            <a:r>
              <a:rPr lang="en-US" sz="2800" dirty="0" smtClean="0"/>
              <a:t>Besides the flow of salts into the ocean, identify two other sources of salt in the ocean water, and explain why the water becomes increasingly salty over time. </a:t>
            </a:r>
            <a:endParaRPr lang="en-US" sz="2800" dirty="0"/>
          </a:p>
        </p:txBody>
      </p:sp>
      <p:pic>
        <p:nvPicPr>
          <p:cNvPr id="4098" name="Picture 2" descr="http://www.us-satellite.net/marinescience/resources/images/23WhichWay/Mississippi_A2001361_1640_250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690336"/>
            <a:ext cx="5181600" cy="3886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486400" y="4419600"/>
            <a:ext cx="3276600" cy="1384995"/>
          </a:xfrm>
          <a:prstGeom prst="rect">
            <a:avLst/>
          </a:prstGeom>
        </p:spPr>
        <p:txBody>
          <a:bodyPr wrap="square">
            <a:spAutoFit/>
          </a:bodyPr>
          <a:lstStyle/>
          <a:p>
            <a:r>
              <a:rPr lang="en-US" sz="1400" dirty="0">
                <a:solidFill>
                  <a:srgbClr val="000000"/>
                </a:solidFill>
                <a:latin typeface="Arial" panose="020B0604020202020204" pitchFamily="34" charset="0"/>
              </a:rPr>
              <a:t>Satellite image from the MODIS instrument shows sediment from the Mississippi River filling the delta as it spills into the Gulf of Mexico. Sediments flowing off of the land are the result of erosion.</a:t>
            </a:r>
            <a:endParaRPr lang="en-US" sz="1400" dirty="0"/>
          </a:p>
        </p:txBody>
      </p:sp>
    </p:spTree>
    <p:extLst>
      <p:ext uri="{BB962C8B-B14F-4D97-AF65-F5344CB8AC3E}">
        <p14:creationId xmlns:p14="http://schemas.microsoft.com/office/powerpoint/2010/main" xmlns="" val="2796303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a:t>
            </a:r>
            <a:r>
              <a:rPr lang="en-US" i="1" dirty="0" smtClean="0"/>
              <a:t>Why Sample the Water?</a:t>
            </a:r>
            <a:endParaRPr lang="en-US" i="1" dirty="0"/>
          </a:p>
        </p:txBody>
      </p:sp>
      <p:sp>
        <p:nvSpPr>
          <p:cNvPr id="3" name="Content Placeholder 2"/>
          <p:cNvSpPr>
            <a:spLocks noGrp="1"/>
          </p:cNvSpPr>
          <p:nvPr>
            <p:ph idx="1"/>
          </p:nvPr>
        </p:nvSpPr>
        <p:spPr>
          <a:xfrm>
            <a:off x="381000" y="1412875"/>
            <a:ext cx="8382000" cy="2111347"/>
          </a:xfrm>
        </p:spPr>
        <p:txBody>
          <a:bodyPr/>
          <a:lstStyle/>
          <a:p>
            <a:r>
              <a:rPr lang="en-US" sz="2800" dirty="0" smtClean="0"/>
              <a:t>To study the health of the environment!!!</a:t>
            </a:r>
          </a:p>
          <a:p>
            <a:endParaRPr lang="en-US" sz="2800" dirty="0" smtClean="0"/>
          </a:p>
          <a:p>
            <a:r>
              <a:rPr lang="en-US" sz="2800" dirty="0" smtClean="0"/>
              <a:t>Scientist use biological, physical and chemical tests to obtain a broad survey of parameters, or the measurable characteristics of a body of water</a:t>
            </a:r>
            <a:endParaRPr lang="en-US" sz="2800" dirty="0"/>
          </a:p>
        </p:txBody>
      </p:sp>
    </p:spTree>
    <p:extLst>
      <p:ext uri="{BB962C8B-B14F-4D97-AF65-F5344CB8AC3E}">
        <p14:creationId xmlns:p14="http://schemas.microsoft.com/office/powerpoint/2010/main" xmlns="" val="31386666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Activate Prior Knowledge</a:t>
            </a:r>
            <a:endParaRPr lang="en-US" dirty="0"/>
          </a:p>
        </p:txBody>
      </p:sp>
      <p:sp>
        <p:nvSpPr>
          <p:cNvPr id="6" name="Content Placeholder 5"/>
          <p:cNvSpPr>
            <a:spLocks noGrp="1"/>
          </p:cNvSpPr>
          <p:nvPr>
            <p:ph idx="1"/>
          </p:nvPr>
        </p:nvSpPr>
        <p:spPr>
          <a:xfrm>
            <a:off x="381000" y="1412875"/>
            <a:ext cx="8382000" cy="3053144"/>
          </a:xfrm>
        </p:spPr>
        <p:txBody>
          <a:bodyPr/>
          <a:lstStyle/>
          <a:p>
            <a:r>
              <a:rPr lang="en-US" dirty="0" smtClean="0">
                <a:hlinkClick r:id="rId2"/>
              </a:rPr>
              <a:t>http://www.youtube.com/watch?v=al-do-HGuIk</a:t>
            </a:r>
            <a:endParaRPr lang="en-US" dirty="0" smtClean="0"/>
          </a:p>
          <a:p>
            <a:endParaRPr lang="en-US" dirty="0" smtClean="0"/>
          </a:p>
          <a:p>
            <a:r>
              <a:rPr lang="en-US" dirty="0" smtClean="0"/>
              <a:t>1. Where do clouds bring precipitation?</a:t>
            </a:r>
          </a:p>
          <a:p>
            <a:r>
              <a:rPr lang="en-US" dirty="0" smtClean="0"/>
              <a:t>2. What are evaporation and condensation?</a:t>
            </a:r>
          </a:p>
          <a:p>
            <a:r>
              <a:rPr lang="en-US" dirty="0" smtClean="0"/>
              <a:t>3. Which sources of water for the water cycle are mentioned in the video clip?</a:t>
            </a:r>
            <a:endParaRPr lang="en-US" dirty="0"/>
          </a:p>
        </p:txBody>
      </p:sp>
      <p:graphicFrame>
        <p:nvGraphicFramePr>
          <p:cNvPr id="7" name="Diagram 6"/>
          <p:cNvGraphicFramePr/>
          <p:nvPr/>
        </p:nvGraphicFramePr>
        <p:xfrm>
          <a:off x="1752600" y="4343400"/>
          <a:ext cx="5181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10000" y="4724400"/>
            <a:ext cx="1371600" cy="307777"/>
          </a:xfrm>
          <a:prstGeom prst="rect">
            <a:avLst/>
          </a:prstGeom>
          <a:noFill/>
        </p:spPr>
        <p:txBody>
          <a:bodyPr wrap="square" rtlCol="0">
            <a:spAutoFit/>
          </a:bodyPr>
          <a:lstStyle/>
          <a:p>
            <a:r>
              <a:rPr lang="en-US" sz="1400" dirty="0" smtClean="0">
                <a:solidFill>
                  <a:srgbClr val="FF0000"/>
                </a:solidFill>
              </a:rPr>
              <a:t>Precipitation</a:t>
            </a:r>
            <a:endParaRPr lang="en-US" sz="1400" dirty="0">
              <a:solidFill>
                <a:srgbClr val="FF0000"/>
              </a:solidFill>
            </a:endParaRPr>
          </a:p>
        </p:txBody>
      </p:sp>
      <p:sp>
        <p:nvSpPr>
          <p:cNvPr id="9" name="TextBox 8"/>
          <p:cNvSpPr txBox="1"/>
          <p:nvPr/>
        </p:nvSpPr>
        <p:spPr>
          <a:xfrm>
            <a:off x="2971800" y="6172200"/>
            <a:ext cx="1371600" cy="307777"/>
          </a:xfrm>
          <a:prstGeom prst="rect">
            <a:avLst/>
          </a:prstGeom>
          <a:noFill/>
        </p:spPr>
        <p:txBody>
          <a:bodyPr wrap="square" rtlCol="0">
            <a:spAutoFit/>
          </a:bodyPr>
          <a:lstStyle/>
          <a:p>
            <a:r>
              <a:rPr lang="en-US" sz="1400" dirty="0" smtClean="0">
                <a:solidFill>
                  <a:srgbClr val="FF0000"/>
                </a:solidFill>
              </a:rPr>
              <a:t>Condensation </a:t>
            </a:r>
            <a:endParaRPr lang="en-US" sz="1400" dirty="0">
              <a:solidFill>
                <a:srgbClr val="FF0000"/>
              </a:solidFill>
            </a:endParaRPr>
          </a:p>
        </p:txBody>
      </p:sp>
      <p:sp>
        <p:nvSpPr>
          <p:cNvPr id="10" name="TextBox 9"/>
          <p:cNvSpPr txBox="1"/>
          <p:nvPr/>
        </p:nvSpPr>
        <p:spPr>
          <a:xfrm>
            <a:off x="4724400" y="6172200"/>
            <a:ext cx="1371600" cy="307777"/>
          </a:xfrm>
          <a:prstGeom prst="rect">
            <a:avLst/>
          </a:prstGeom>
          <a:noFill/>
        </p:spPr>
        <p:txBody>
          <a:bodyPr wrap="square" rtlCol="0">
            <a:spAutoFit/>
          </a:bodyPr>
          <a:lstStyle/>
          <a:p>
            <a:r>
              <a:rPr lang="en-US" sz="1400" dirty="0" smtClean="0">
                <a:solidFill>
                  <a:srgbClr val="FF0000"/>
                </a:solidFill>
              </a:rPr>
              <a:t>Evaporation</a:t>
            </a:r>
            <a:endParaRPr lang="en-US" sz="1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AsOne/>
      </p:bldGraphic>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Engage: Where Does the Water Go?</a:t>
            </a:r>
            <a:endParaRPr lang="en-US" dirty="0"/>
          </a:p>
        </p:txBody>
      </p:sp>
      <p:sp>
        <p:nvSpPr>
          <p:cNvPr id="6" name="Content Placeholder 5"/>
          <p:cNvSpPr>
            <a:spLocks noGrp="1"/>
          </p:cNvSpPr>
          <p:nvPr>
            <p:ph sz="half" idx="1"/>
          </p:nvPr>
        </p:nvSpPr>
        <p:spPr>
          <a:xfrm>
            <a:off x="4953000" y="4267200"/>
            <a:ext cx="4114800" cy="2129814"/>
          </a:xfrm>
        </p:spPr>
        <p:txBody>
          <a:bodyPr/>
          <a:lstStyle/>
          <a:p>
            <a:r>
              <a:rPr lang="en-US" dirty="0" smtClean="0">
                <a:hlinkClick r:id="rId2"/>
              </a:rPr>
              <a:t>http://www.us-satellite.net/marinescience/resources/audio_video/lesson23/watercycle.cfm</a:t>
            </a:r>
            <a:endParaRPr lang="en-US" dirty="0" smtClean="0"/>
          </a:p>
          <a:p>
            <a:endParaRPr lang="en-US" dirty="0"/>
          </a:p>
        </p:txBody>
      </p:sp>
      <p:sp>
        <p:nvSpPr>
          <p:cNvPr id="8" name="Content Placeholder 7"/>
          <p:cNvSpPr>
            <a:spLocks noGrp="1"/>
          </p:cNvSpPr>
          <p:nvPr>
            <p:ph sz="half" idx="2"/>
          </p:nvPr>
        </p:nvSpPr>
        <p:spPr>
          <a:xfrm>
            <a:off x="228600" y="990600"/>
            <a:ext cx="4114800" cy="2412968"/>
          </a:xfrm>
        </p:spPr>
        <p:txBody>
          <a:bodyPr/>
          <a:lstStyle/>
          <a:p>
            <a:pPr marL="514350" indent="-514350">
              <a:buAutoNum type="arabicPeriod"/>
            </a:pPr>
            <a:r>
              <a:rPr lang="en-US" dirty="0" smtClean="0"/>
              <a:t>What role does the ocean play in the water cycle?</a:t>
            </a:r>
          </a:p>
          <a:p>
            <a:pPr marL="514350" indent="-514350">
              <a:buAutoNum type="arabicPeriod"/>
            </a:pPr>
            <a:r>
              <a:rPr lang="en-US" dirty="0" smtClean="0"/>
              <a:t>How are freshwater systems connected to the ocean? </a:t>
            </a:r>
            <a:endParaRPr lang="en-US" dirty="0"/>
          </a:p>
        </p:txBody>
      </p:sp>
      <p:pic>
        <p:nvPicPr>
          <p:cNvPr id="6146" name="Picture 2" descr="http://www.us-satellite.net/marinescience/resources/images/23WhichWay/87711667.jpg"/>
          <p:cNvPicPr>
            <a:picLocks noChangeAspect="1" noChangeArrowheads="1"/>
          </p:cNvPicPr>
          <p:nvPr/>
        </p:nvPicPr>
        <p:blipFill>
          <a:blip r:embed="rId3" cstate="print"/>
          <a:srcRect/>
          <a:stretch>
            <a:fillRect/>
          </a:stretch>
        </p:blipFill>
        <p:spPr bwMode="auto">
          <a:xfrm>
            <a:off x="0" y="3505200"/>
            <a:ext cx="4805293"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from the Bell Work</a:t>
            </a:r>
            <a:endParaRPr lang="en-US" dirty="0"/>
          </a:p>
        </p:txBody>
      </p:sp>
      <p:sp>
        <p:nvSpPr>
          <p:cNvPr id="6" name="Content Placeholder 5"/>
          <p:cNvSpPr>
            <a:spLocks noGrp="1"/>
          </p:cNvSpPr>
          <p:nvPr>
            <p:ph idx="1"/>
          </p:nvPr>
        </p:nvSpPr>
        <p:spPr>
          <a:xfrm>
            <a:off x="381000" y="1412875"/>
            <a:ext cx="8382000" cy="4782848"/>
          </a:xfrm>
        </p:spPr>
        <p:txBody>
          <a:bodyPr/>
          <a:lstStyle/>
          <a:p>
            <a:r>
              <a:rPr lang="en-US" sz="2800" dirty="0" smtClean="0"/>
              <a:t>Think about where you live.  When it rains in your backyard or on your school campus, where does the rainwater go?</a:t>
            </a:r>
          </a:p>
          <a:p>
            <a:endParaRPr lang="en-US" sz="2800" dirty="0" smtClean="0"/>
          </a:p>
          <a:p>
            <a:r>
              <a:rPr lang="en-US" sz="2800" dirty="0" smtClean="0"/>
              <a:t>Where does the water go from there?</a:t>
            </a:r>
          </a:p>
          <a:p>
            <a:endParaRPr lang="en-US" sz="2800" dirty="0" smtClean="0"/>
          </a:p>
          <a:p>
            <a:r>
              <a:rPr lang="en-US" sz="2800" dirty="0" smtClean="0"/>
              <a:t>Once the runoff joins these bodies of water, what can happen to it next?</a:t>
            </a:r>
          </a:p>
          <a:p>
            <a:endParaRPr lang="en-US" sz="2800" dirty="0" smtClean="0"/>
          </a:p>
          <a:p>
            <a:r>
              <a:rPr lang="en-US" sz="2800" dirty="0" smtClean="0"/>
              <a:t>Think back to Lesson 2. What properties of water come into play on its path to the ocean? </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Explore: What is a Watershed? </a:t>
            </a:r>
            <a:endParaRPr lang="en-US" dirty="0"/>
          </a:p>
        </p:txBody>
      </p:sp>
      <p:sp>
        <p:nvSpPr>
          <p:cNvPr id="6" name="Content Placeholder 5"/>
          <p:cNvSpPr>
            <a:spLocks noGrp="1"/>
          </p:cNvSpPr>
          <p:nvPr>
            <p:ph idx="1"/>
          </p:nvPr>
        </p:nvSpPr>
        <p:spPr>
          <a:xfrm>
            <a:off x="381000" y="1412875"/>
            <a:ext cx="8382000" cy="4093428"/>
          </a:xfrm>
        </p:spPr>
        <p:txBody>
          <a:bodyPr/>
          <a:lstStyle/>
          <a:p>
            <a:r>
              <a:rPr lang="en-US" sz="2000" dirty="0" smtClean="0"/>
              <a:t>No how far you live from an ocean, you are connected to its waters through your local environment.</a:t>
            </a:r>
          </a:p>
          <a:p>
            <a:endParaRPr lang="en-US" sz="2000" dirty="0" smtClean="0"/>
          </a:p>
          <a:p>
            <a:r>
              <a:rPr lang="en-US" sz="2000" dirty="0" smtClean="0"/>
              <a:t>Your everyday activities impact the ocean even if you live far from its shores.</a:t>
            </a:r>
          </a:p>
          <a:p>
            <a:endParaRPr lang="en-US" sz="2000" dirty="0" smtClean="0"/>
          </a:p>
          <a:p>
            <a:r>
              <a:rPr lang="en-US" sz="2000" dirty="0" smtClean="0"/>
              <a:t>The geographic land area on which runoff water from precipitation gathers and flows into a single body of water is called a </a:t>
            </a:r>
            <a:r>
              <a:rPr lang="en-US" sz="2000" b="1" i="1" dirty="0" smtClean="0"/>
              <a:t>watershed</a:t>
            </a:r>
            <a:r>
              <a:rPr lang="en-US" sz="2000" dirty="0" smtClean="0"/>
              <a:t>.</a:t>
            </a:r>
          </a:p>
          <a:p>
            <a:endParaRPr lang="en-US" sz="2000" dirty="0" smtClean="0"/>
          </a:p>
          <a:p>
            <a:r>
              <a:rPr lang="en-US" sz="2000" dirty="0" smtClean="0"/>
              <a:t>Smaller watersheds (i.e. area draining into a local stream or pond) are a part of larger watersheds</a:t>
            </a:r>
          </a:p>
          <a:p>
            <a:endParaRPr lang="en-US" sz="2000" dirty="0" smtClean="0"/>
          </a:p>
          <a:p>
            <a:r>
              <a:rPr lang="en-US" sz="2000" dirty="0" smtClean="0"/>
              <a:t>Eventually, the runoff water in many large rivers, from many larger watersheds, combines to drain into an ocean</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linds(horizontal)">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52400"/>
            <a:ext cx="4114800" cy="6432530"/>
          </a:xfrm>
        </p:spPr>
        <p:txBody>
          <a:bodyPr/>
          <a:lstStyle/>
          <a:p>
            <a:r>
              <a:rPr lang="en-US" sz="2000" dirty="0" smtClean="0"/>
              <a:t>We ALL live in a watershed</a:t>
            </a:r>
          </a:p>
          <a:p>
            <a:endParaRPr lang="en-US" sz="2000" dirty="0" smtClean="0"/>
          </a:p>
          <a:p>
            <a:r>
              <a:rPr lang="en-US" sz="2000" dirty="0" smtClean="0"/>
              <a:t>Since Earth is covered by one big ocean, this means that all of us are connected to marine organisms through our own local watersheds.</a:t>
            </a:r>
          </a:p>
          <a:p>
            <a:endParaRPr lang="en-US" sz="2000" dirty="0" smtClean="0"/>
          </a:p>
          <a:p>
            <a:r>
              <a:rPr lang="en-US" sz="2000" dirty="0" smtClean="0"/>
              <a:t>Rain that flows from streets into storm drains  empty directly into local bodies of water</a:t>
            </a:r>
          </a:p>
          <a:p>
            <a:endParaRPr lang="en-US" sz="2000" dirty="0" smtClean="0"/>
          </a:p>
          <a:p>
            <a:r>
              <a:rPr lang="en-US" sz="2000" dirty="0" smtClean="0"/>
              <a:t>Runoff flows into a stream and may end up at a lake</a:t>
            </a:r>
          </a:p>
          <a:p>
            <a:endParaRPr lang="en-US" sz="2000" dirty="0" smtClean="0"/>
          </a:p>
          <a:p>
            <a:r>
              <a:rPr lang="en-US" sz="2000" dirty="0" smtClean="0"/>
              <a:t>This water will continue to move towards the ocean</a:t>
            </a:r>
          </a:p>
          <a:p>
            <a:pPr>
              <a:buNone/>
            </a:pPr>
            <a:endParaRPr lang="en-US" sz="2000" dirty="0" smtClean="0"/>
          </a:p>
          <a:p>
            <a:pPr marL="514350" indent="-514350">
              <a:buNone/>
            </a:pPr>
            <a:r>
              <a:rPr lang="en-US" sz="2000" dirty="0" smtClean="0"/>
              <a:t>3. In your notebook, draw a sketch that illustrates the basic idea of a watershed and how watersheds are connected to the ocean.</a:t>
            </a:r>
            <a:endParaRPr lang="en-US" sz="2000" dirty="0"/>
          </a:p>
        </p:txBody>
      </p:sp>
      <p:sp>
        <p:nvSpPr>
          <p:cNvPr id="7" name="Content Placeholder 6"/>
          <p:cNvSpPr>
            <a:spLocks noGrp="1"/>
          </p:cNvSpPr>
          <p:nvPr>
            <p:ph sz="half" idx="2"/>
          </p:nvPr>
        </p:nvSpPr>
        <p:spPr/>
        <p:txBody>
          <a:bodyPr/>
          <a:lstStyle/>
          <a:p>
            <a:endParaRPr lang="en-US"/>
          </a:p>
        </p:txBody>
      </p:sp>
      <p:pic>
        <p:nvPicPr>
          <p:cNvPr id="3074" name="Picture 2" descr="http://www.us-satellite.net/marinescience/resources/images/23WhichWay/watershedsmap.jpg"/>
          <p:cNvPicPr>
            <a:picLocks noChangeAspect="1" noChangeArrowheads="1"/>
          </p:cNvPicPr>
          <p:nvPr/>
        </p:nvPicPr>
        <p:blipFill>
          <a:blip r:embed="rId2" cstate="print"/>
          <a:srcRect/>
          <a:stretch>
            <a:fillRect/>
          </a:stretch>
        </p:blipFill>
        <p:spPr bwMode="auto">
          <a:xfrm>
            <a:off x="4724400" y="304800"/>
            <a:ext cx="3962400" cy="2368154"/>
          </a:xfrm>
          <a:prstGeom prst="rect">
            <a:avLst/>
          </a:prstGeom>
          <a:noFill/>
        </p:spPr>
      </p:pic>
      <p:sp>
        <p:nvSpPr>
          <p:cNvPr id="8" name="Rectangle 7"/>
          <p:cNvSpPr/>
          <p:nvPr/>
        </p:nvSpPr>
        <p:spPr>
          <a:xfrm>
            <a:off x="4572000" y="2819400"/>
            <a:ext cx="4419600" cy="553998"/>
          </a:xfrm>
          <a:prstGeom prst="rect">
            <a:avLst/>
          </a:prstGeom>
        </p:spPr>
        <p:txBody>
          <a:bodyPr wrap="square">
            <a:spAutoFit/>
          </a:bodyPr>
          <a:lstStyle/>
          <a:p>
            <a:r>
              <a:rPr lang="en-US" sz="1000" dirty="0" smtClean="0"/>
              <a:t>There are several major watersheds in the United States. The Mississippi River watershed is the largest. Each major watershed consists of smaller watersheds. Every body of water has its own watershed.</a:t>
            </a:r>
            <a:endParaRPr lang="en-US" sz="1000" dirty="0"/>
          </a:p>
        </p:txBody>
      </p:sp>
      <p:pic>
        <p:nvPicPr>
          <p:cNvPr id="3076" name="Picture 4" descr="http://www.us-satellite.net/marinescience/resources/images/23WhichWay/usbath.jpg"/>
          <p:cNvPicPr>
            <a:picLocks noChangeAspect="1" noChangeArrowheads="1"/>
          </p:cNvPicPr>
          <p:nvPr/>
        </p:nvPicPr>
        <p:blipFill>
          <a:blip r:embed="rId3" cstate="print"/>
          <a:srcRect/>
          <a:stretch>
            <a:fillRect/>
          </a:stretch>
        </p:blipFill>
        <p:spPr bwMode="auto">
          <a:xfrm>
            <a:off x="4572000" y="3505200"/>
            <a:ext cx="4267200" cy="2500313"/>
          </a:xfrm>
          <a:prstGeom prst="rect">
            <a:avLst/>
          </a:prstGeom>
          <a:noFill/>
        </p:spPr>
      </p:pic>
      <p:sp>
        <p:nvSpPr>
          <p:cNvPr id="9" name="Rectangle 8"/>
          <p:cNvSpPr/>
          <p:nvPr/>
        </p:nvSpPr>
        <p:spPr>
          <a:xfrm>
            <a:off x="4419600" y="5934670"/>
            <a:ext cx="4572000" cy="523220"/>
          </a:xfrm>
          <a:prstGeom prst="rect">
            <a:avLst/>
          </a:prstGeom>
        </p:spPr>
        <p:txBody>
          <a:bodyPr>
            <a:spAutoFit/>
          </a:bodyPr>
          <a:lstStyle/>
          <a:p>
            <a:r>
              <a:rPr lang="en-US" sz="1400" dirty="0" smtClean="0"/>
              <a:t>Topographic image of the Continental U.S. shows vast differences in regional areas' elevation above sea level.</a:t>
            </a: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linds(horizontal)">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blinds(horizontal)">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Complete Q’s in notebook page 459</a:t>
            </a:r>
            <a:endParaRPr lang="en-US" dirty="0"/>
          </a:p>
        </p:txBody>
      </p:sp>
      <p:sp>
        <p:nvSpPr>
          <p:cNvPr id="6" name="Content Placeholder 5"/>
          <p:cNvSpPr>
            <a:spLocks noGrp="1"/>
          </p:cNvSpPr>
          <p:nvPr>
            <p:ph idx="1"/>
          </p:nvPr>
        </p:nvSpPr>
        <p:spPr>
          <a:xfrm>
            <a:off x="381000" y="914400"/>
            <a:ext cx="8382000" cy="5847755"/>
          </a:xfrm>
        </p:spPr>
        <p:txBody>
          <a:bodyPr/>
          <a:lstStyle/>
          <a:p>
            <a:pPr marL="457200" indent="-457200">
              <a:buFont typeface="+mj-lt"/>
              <a:buAutoNum type="arabicPeriod"/>
            </a:pPr>
            <a:r>
              <a:rPr lang="en-US" sz="2000" b="1" dirty="0" smtClean="0"/>
              <a:t>Notice the landforms and the topography of the map.  Think about where, if a raindrop fell, it would go if it didn’t seep into the ground at each of the following locations:</a:t>
            </a:r>
          </a:p>
          <a:p>
            <a:pPr>
              <a:buNone/>
            </a:pPr>
            <a:r>
              <a:rPr lang="en-US" sz="2000" dirty="0" smtClean="0"/>
              <a:t>			--On the western side of the Rockies</a:t>
            </a:r>
          </a:p>
          <a:p>
            <a:pPr>
              <a:buNone/>
            </a:pPr>
            <a:r>
              <a:rPr lang="en-US" sz="2000" dirty="0" smtClean="0"/>
              <a:t>			--On the eastern side of the Rockies. </a:t>
            </a:r>
          </a:p>
          <a:p>
            <a:pPr>
              <a:buNone/>
            </a:pPr>
            <a:r>
              <a:rPr lang="en-US" sz="2000" dirty="0" smtClean="0"/>
              <a:t>			--On the eastern side of the Appalachian </a:t>
            </a:r>
          </a:p>
          <a:p>
            <a:pPr>
              <a:buNone/>
            </a:pPr>
            <a:r>
              <a:rPr lang="en-US" sz="2000" dirty="0" smtClean="0"/>
              <a:t>				mountains.</a:t>
            </a:r>
          </a:p>
          <a:p>
            <a:pPr>
              <a:buNone/>
            </a:pPr>
            <a:endParaRPr lang="en-US" sz="2000" dirty="0" smtClean="0"/>
          </a:p>
          <a:p>
            <a:pPr marL="457200" indent="-457200">
              <a:buNone/>
            </a:pPr>
            <a:r>
              <a:rPr lang="en-US" sz="2000" b="1" dirty="0" smtClean="0"/>
              <a:t>2. 	Describe the locations of the following: </a:t>
            </a:r>
          </a:p>
          <a:p>
            <a:pPr>
              <a:buNone/>
            </a:pPr>
            <a:r>
              <a:rPr lang="en-US" sz="2000" dirty="0" smtClean="0"/>
              <a:t>			--Western most source of the Mississippi Watershed</a:t>
            </a:r>
          </a:p>
          <a:p>
            <a:pPr>
              <a:buNone/>
            </a:pPr>
            <a:r>
              <a:rPr lang="en-US" sz="2000" dirty="0" smtClean="0"/>
              <a:t>			--Eastern most source of the Mississippi Watershed</a:t>
            </a:r>
          </a:p>
          <a:p>
            <a:pPr>
              <a:buNone/>
            </a:pPr>
            <a:r>
              <a:rPr lang="en-US" sz="2000" dirty="0" smtClean="0"/>
              <a:t>			--The Northern most source of the South Atlantic Gulf </a:t>
            </a:r>
          </a:p>
          <a:p>
            <a:pPr>
              <a:buNone/>
            </a:pPr>
            <a:r>
              <a:rPr lang="en-US" sz="2000" dirty="0" smtClean="0"/>
              <a:t>				Watershed</a:t>
            </a:r>
          </a:p>
          <a:p>
            <a:pPr>
              <a:buNone/>
            </a:pPr>
            <a:endParaRPr lang="en-US" sz="2000" dirty="0" smtClean="0"/>
          </a:p>
          <a:p>
            <a:pPr>
              <a:buNone/>
            </a:pPr>
            <a:r>
              <a:rPr lang="en-US" sz="2000" b="1" dirty="0" smtClean="0"/>
              <a:t>3. 	Along the eastern edge of the Mississippi watershed, what would the highest ridge of the Appalachians be called?</a:t>
            </a:r>
          </a:p>
          <a:p>
            <a:pPr>
              <a:buFont typeface="Arial" pitchFamily="34" charset="0"/>
              <a:buChar char="•"/>
            </a:pPr>
            <a:endParaRPr lang="en-US" sz="2000" b="1" dirty="0" smtClean="0"/>
          </a:p>
          <a:p>
            <a:pPr>
              <a:buNone/>
            </a:pPr>
            <a:r>
              <a:rPr lang="en-US" sz="2000" b="1" dirty="0" smtClean="0"/>
              <a:t>4. 	What is this called in the Rockies?</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linds(horizont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blinds(horizontal)">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blinds(horizontal)">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xEl>
                                              <p:pRg st="14" end="14"/>
                                            </p:txEl>
                                          </p:spTgt>
                                        </p:tgtEl>
                                        <p:attrNameLst>
                                          <p:attrName>style.visibility</p:attrName>
                                        </p:attrNameLst>
                                      </p:cBhvr>
                                      <p:to>
                                        <p:strVal val="visible"/>
                                      </p:to>
                                    </p:set>
                                    <p:animEffect transition="in" filter="blinds(horizontal)">
                                      <p:cBhvr>
                                        <p:cTn id="6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Battleship CIO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D0B258-D147-424B-B8AF-C11BAD1E2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TotalTime>
  <Words>2118</Words>
  <Application>Microsoft Office PowerPoint</Application>
  <PresentationFormat>On-screen Show (4:3)</PresentationFormat>
  <Paragraphs>247</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Battleship CIO Segoe</vt:lpstr>
      <vt:lpstr>White with Courier font for code slides</vt:lpstr>
      <vt:lpstr>Which Way to The Sea?</vt:lpstr>
      <vt:lpstr>Objectives </vt:lpstr>
      <vt:lpstr>Vocabulary-pgs. 458-476</vt:lpstr>
      <vt:lpstr>Activate Prior Knowledge</vt:lpstr>
      <vt:lpstr>Engage: Where Does the Water Go?</vt:lpstr>
      <vt:lpstr>Questions from the Bell Work</vt:lpstr>
      <vt:lpstr>Explore: What is a Watershed? </vt:lpstr>
      <vt:lpstr>Slide 8</vt:lpstr>
      <vt:lpstr>Complete Q’s in notebook page 459</vt:lpstr>
      <vt:lpstr>Slide 10</vt:lpstr>
      <vt:lpstr>Slide 11</vt:lpstr>
      <vt:lpstr>Slide 12</vt:lpstr>
      <vt:lpstr>Reading Topographic Maps and Modeling Water Flow</vt:lpstr>
      <vt:lpstr>What does all of this mean?</vt:lpstr>
      <vt:lpstr>Questions to add: page 461</vt:lpstr>
      <vt:lpstr>Slide 16</vt:lpstr>
      <vt:lpstr>ACTIVITY: Page 463</vt:lpstr>
      <vt:lpstr>Explain: Part 1 Freshwater Systems- Where Does Water Flow?</vt:lpstr>
      <vt:lpstr>Difference between lakes and ponds</vt:lpstr>
      <vt:lpstr>Wetlands</vt:lpstr>
      <vt:lpstr>Wetlands</vt:lpstr>
      <vt:lpstr>Rivers</vt:lpstr>
      <vt:lpstr>Spring Formation  </vt:lpstr>
      <vt:lpstr>Springs </vt:lpstr>
      <vt:lpstr>Slide 25</vt:lpstr>
      <vt:lpstr>Slide 26</vt:lpstr>
      <vt:lpstr>Slide 27</vt:lpstr>
      <vt:lpstr>Slide 28</vt:lpstr>
      <vt:lpstr>Slide 29</vt:lpstr>
      <vt:lpstr>Read pages 466-467</vt:lpstr>
      <vt:lpstr>Part 2: Why Sample the Water?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(Blue-gray design)</dc:title>
  <dc:creator>Carlson, Rebecca</dc:creator>
  <cp:lastModifiedBy>Windows User</cp:lastModifiedBy>
  <cp:revision>18</cp:revision>
  <dcterms:modified xsi:type="dcterms:W3CDTF">2014-09-29T14:55:10Z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TC102867079990</vt:lpwstr>
  </property>
</Properties>
</file>