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27"/>
  </p:notesMasterIdLst>
  <p:sldIdLst>
    <p:sldId id="256" r:id="rId2"/>
    <p:sldId id="257" r:id="rId3"/>
    <p:sldId id="258" r:id="rId4"/>
    <p:sldId id="259" r:id="rId5"/>
    <p:sldId id="260" r:id="rId6"/>
    <p:sldId id="261" r:id="rId7"/>
    <p:sldId id="262" r:id="rId8"/>
    <p:sldId id="263" r:id="rId9"/>
    <p:sldId id="280" r:id="rId10"/>
    <p:sldId id="264" r:id="rId11"/>
    <p:sldId id="265" r:id="rId12"/>
    <p:sldId id="266" r:id="rId13"/>
    <p:sldId id="267" r:id="rId14"/>
    <p:sldId id="268" r:id="rId15"/>
    <p:sldId id="271" r:id="rId16"/>
    <p:sldId id="269" r:id="rId17"/>
    <p:sldId id="270"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96" autoAdjust="0"/>
    <p:restoredTop sz="94660"/>
  </p:normalViewPr>
  <p:slideViewPr>
    <p:cSldViewPr snapToGrid="0">
      <p:cViewPr varScale="1">
        <p:scale>
          <a:sx n="82" d="100"/>
          <a:sy n="82" d="100"/>
        </p:scale>
        <p:origin x="-96" y="-53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C2BA9-0500-4904-A66B-90F6F28CB42B}" type="datetimeFigureOut">
              <a:rPr lang="en-US" smtClean="0"/>
              <a:pPr/>
              <a:t>8/25/2014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69B78-B4EB-42FC-94EA-9A6A863932D4}" type="slidenum">
              <a:rPr lang="en-US" smtClean="0"/>
              <a:pPr/>
              <a:t>‹#›</a:t>
            </a:fld>
            <a:endParaRPr lang="en-US"/>
          </a:p>
        </p:txBody>
      </p:sp>
    </p:spTree>
    <p:extLst>
      <p:ext uri="{BB962C8B-B14F-4D97-AF65-F5344CB8AC3E}">
        <p14:creationId xmlns="" xmlns:p14="http://schemas.microsoft.com/office/powerpoint/2010/main" val="421458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Marine animals face many challenges,</a:t>
            </a:r>
            <a:r>
              <a:rPr lang="en-US" baseline="0" dirty="0" smtClean="0"/>
              <a:t> both natural and as a result of human activities.  Studying and understanding their movements is the first step in learning to protect them.  This loggerhead sea turtle is fitted with a satellite transmitter.  Its release will provide scientists with data based on its movement through the sea.  </a:t>
            </a:r>
          </a:p>
          <a:p>
            <a:endParaRPr lang="en-US" baseline="0" dirty="0" smtClean="0"/>
          </a:p>
          <a:p>
            <a:r>
              <a:rPr lang="en-US" baseline="0" dirty="0" smtClean="0"/>
              <a:t>Sooty Shearwaters.  Each color represents one individual animal and its movement over time (two months).  Observed over thousands of miles .  </a:t>
            </a:r>
          </a:p>
          <a:p>
            <a:pPr marL="228600" indent="-228600">
              <a:buAutoNum type="arabicPeriod"/>
            </a:pPr>
            <a:r>
              <a:rPr lang="en-US" baseline="0" dirty="0" smtClean="0"/>
              <a:t>Describe the path of the animals</a:t>
            </a:r>
          </a:p>
          <a:p>
            <a:pPr marL="228600" indent="-228600">
              <a:buAutoNum type="arabicPeriod"/>
            </a:pPr>
            <a:r>
              <a:rPr lang="en-US" baseline="0" dirty="0" smtClean="0"/>
              <a:t>Why might the birds travel so far?</a:t>
            </a:r>
          </a:p>
          <a:p>
            <a:pPr marL="228600" indent="-228600">
              <a:buAutoNum type="arabicPeriod"/>
            </a:pPr>
            <a:r>
              <a:rPr lang="en-US" baseline="0" dirty="0" smtClean="0"/>
              <a:t>What differences in the ocean might these seabirds or others experience along their routes? </a:t>
            </a:r>
            <a:endParaRPr lang="en-US" dirty="0"/>
          </a:p>
        </p:txBody>
      </p:sp>
      <p:sp>
        <p:nvSpPr>
          <p:cNvPr id="4" name="Slide Number Placeholder 3"/>
          <p:cNvSpPr>
            <a:spLocks noGrp="1"/>
          </p:cNvSpPr>
          <p:nvPr>
            <p:ph type="sldNum" sz="quarter" idx="10"/>
          </p:nvPr>
        </p:nvSpPr>
        <p:spPr/>
        <p:txBody>
          <a:bodyPr/>
          <a:lstStyle/>
          <a:p>
            <a:fld id="{51E69B78-B4EB-42FC-94EA-9A6A863932D4}" type="slidenum">
              <a:rPr lang="en-US" smtClean="0"/>
              <a:pPr/>
              <a:t>8</a:t>
            </a:fld>
            <a:endParaRPr lang="en-US"/>
          </a:p>
        </p:txBody>
      </p:sp>
    </p:spTree>
    <p:extLst>
      <p:ext uri="{BB962C8B-B14F-4D97-AF65-F5344CB8AC3E}">
        <p14:creationId xmlns="" xmlns:p14="http://schemas.microsoft.com/office/powerpoint/2010/main" val="109627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study and track marine</a:t>
            </a:r>
            <a:r>
              <a:rPr lang="en-US" baseline="0" dirty="0" smtClean="0"/>
              <a:t> animals, why is it important to understand that the ocean comprises many different ecosystems? </a:t>
            </a:r>
            <a:endParaRPr lang="en-US" dirty="0"/>
          </a:p>
        </p:txBody>
      </p:sp>
      <p:sp>
        <p:nvSpPr>
          <p:cNvPr id="4" name="Slide Number Placeholder 3"/>
          <p:cNvSpPr>
            <a:spLocks noGrp="1"/>
          </p:cNvSpPr>
          <p:nvPr>
            <p:ph type="sldNum" sz="quarter" idx="10"/>
          </p:nvPr>
        </p:nvSpPr>
        <p:spPr/>
        <p:txBody>
          <a:bodyPr/>
          <a:lstStyle/>
          <a:p>
            <a:fld id="{51E69B78-B4EB-42FC-94EA-9A6A863932D4}" type="slidenum">
              <a:rPr lang="en-US" smtClean="0"/>
              <a:pPr/>
              <a:t>12</a:t>
            </a:fld>
            <a:endParaRPr lang="en-US"/>
          </a:p>
        </p:txBody>
      </p:sp>
    </p:spTree>
    <p:extLst>
      <p:ext uri="{BB962C8B-B14F-4D97-AF65-F5344CB8AC3E}">
        <p14:creationId xmlns="" xmlns:p14="http://schemas.microsoft.com/office/powerpoint/2010/main" val="173987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69B78-B4EB-42FC-94EA-9A6A863932D4}" type="slidenum">
              <a:rPr lang="en-US" smtClean="0"/>
              <a:pPr/>
              <a:t>13</a:t>
            </a:fld>
            <a:endParaRPr lang="en-US"/>
          </a:p>
        </p:txBody>
      </p:sp>
    </p:spTree>
    <p:extLst>
      <p:ext uri="{BB962C8B-B14F-4D97-AF65-F5344CB8AC3E}">
        <p14:creationId xmlns="" xmlns:p14="http://schemas.microsoft.com/office/powerpoint/2010/main" val="418563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 of a change that affects the ecosystem is called a Whale Fall</a:t>
            </a:r>
          </a:p>
          <a:p>
            <a:pPr marL="0" indent="0">
              <a:buNone/>
            </a:pPr>
            <a:r>
              <a:rPr lang="en-US" dirty="0" smtClean="0"/>
              <a:t>		***When a whale dies the carcass sinks to the   </a:t>
            </a:r>
          </a:p>
          <a:p>
            <a:pPr marL="0" indent="0">
              <a:buNone/>
            </a:pPr>
            <a:r>
              <a:rPr lang="en-US" dirty="0" smtClean="0"/>
              <a:t>		        sea floor.  </a:t>
            </a:r>
          </a:p>
          <a:p>
            <a:endParaRPr lang="en-US" dirty="0"/>
          </a:p>
        </p:txBody>
      </p:sp>
      <p:sp>
        <p:nvSpPr>
          <p:cNvPr id="4" name="Slide Number Placeholder 3"/>
          <p:cNvSpPr>
            <a:spLocks noGrp="1"/>
          </p:cNvSpPr>
          <p:nvPr>
            <p:ph type="sldNum" sz="quarter" idx="10"/>
          </p:nvPr>
        </p:nvSpPr>
        <p:spPr/>
        <p:txBody>
          <a:bodyPr/>
          <a:lstStyle/>
          <a:p>
            <a:fld id="{51E69B78-B4EB-42FC-94EA-9A6A863932D4}" type="slidenum">
              <a:rPr lang="en-US" smtClean="0"/>
              <a:pPr/>
              <a:t>14</a:t>
            </a:fld>
            <a:endParaRPr lang="en-US"/>
          </a:p>
        </p:txBody>
      </p:sp>
    </p:spTree>
    <p:extLst>
      <p:ext uri="{BB962C8B-B14F-4D97-AF65-F5344CB8AC3E}">
        <p14:creationId xmlns="" xmlns:p14="http://schemas.microsoft.com/office/powerpoint/2010/main" val="301703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data presented on the next page represents examples, and are not necessarily generalized to all whale falls at the noted depths. Due to small sample sizes is the reason for </a:t>
            </a:r>
            <a:r>
              <a:rPr lang="en-US" baseline="0" dirty="0" err="1" smtClean="0"/>
              <a:t>uncertainity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1E69B78-B4EB-42FC-94EA-9A6A863932D4}" type="slidenum">
              <a:rPr lang="en-US" smtClean="0"/>
              <a:pPr/>
              <a:t>17</a:t>
            </a:fld>
            <a:endParaRPr lang="en-US"/>
          </a:p>
        </p:txBody>
      </p:sp>
    </p:spTree>
    <p:extLst>
      <p:ext uri="{BB962C8B-B14F-4D97-AF65-F5344CB8AC3E}">
        <p14:creationId xmlns="" xmlns:p14="http://schemas.microsoft.com/office/powerpoint/2010/main" val="1144064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0E34FBF-0432-40E1-A914-9B63C353E65E}" type="datetimeFigureOut">
              <a:rPr lang="en-US" smtClean="0"/>
              <a:pPr/>
              <a:t>8/25/2014</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5327482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34FBF-0432-40E1-A914-9B63C353E65E}" type="datetimeFigureOut">
              <a:rPr lang="en-US" smtClean="0"/>
              <a:pPr/>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230721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E34FBF-0432-40E1-A914-9B63C353E65E}"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3265234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E34FBF-0432-40E1-A914-9B63C353E65E}"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2684700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E34FBF-0432-40E1-A914-9B63C353E65E}"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7818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E34FBF-0432-40E1-A914-9B63C353E65E}"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1149101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E34FBF-0432-40E1-A914-9B63C353E65E}"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399555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E34FBF-0432-40E1-A914-9B63C353E65E}"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2568596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E34FBF-0432-40E1-A914-9B63C353E65E}"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128165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E34FBF-0432-40E1-A914-9B63C353E65E}"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60563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E34FBF-0432-40E1-A914-9B63C353E65E}"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89462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E34FBF-0432-40E1-A914-9B63C353E65E}" type="datetimeFigureOut">
              <a:rPr lang="en-US" smtClean="0"/>
              <a:pPr/>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149880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E34FBF-0432-40E1-A914-9B63C353E65E}" type="datetimeFigureOut">
              <a:rPr lang="en-US" smtClean="0"/>
              <a:pPr/>
              <a:t>8/25/2014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146184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E34FBF-0432-40E1-A914-9B63C353E65E}" type="datetimeFigureOut">
              <a:rPr lang="en-US" smtClean="0"/>
              <a:pPr/>
              <a:t>8/25/2014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400793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0E34FBF-0432-40E1-A914-9B63C353E65E}" type="datetimeFigureOut">
              <a:rPr lang="en-US" smtClean="0"/>
              <a:pPr/>
              <a:t>8/25/2014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311573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34FBF-0432-40E1-A914-9B63C353E65E}" type="datetimeFigureOut">
              <a:rPr lang="en-US" smtClean="0"/>
              <a:pPr/>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111488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34FBF-0432-40E1-A914-9B63C353E65E}" type="datetimeFigureOut">
              <a:rPr lang="en-US" smtClean="0"/>
              <a:pPr/>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94250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E34FBF-0432-40E1-A914-9B63C353E65E}" type="datetimeFigureOut">
              <a:rPr lang="en-US" smtClean="0"/>
              <a:pPr/>
              <a:t>8/25/2014</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8BFB1D-432C-4279-BF5B-613948D5CF28}" type="slidenum">
              <a:rPr lang="en-US" smtClean="0"/>
              <a:pPr/>
              <a:t>‹#›</a:t>
            </a:fld>
            <a:endParaRPr lang="en-US"/>
          </a:p>
        </p:txBody>
      </p:sp>
    </p:spTree>
    <p:extLst>
      <p:ext uri="{BB962C8B-B14F-4D97-AF65-F5344CB8AC3E}">
        <p14:creationId xmlns="" xmlns:p14="http://schemas.microsoft.com/office/powerpoint/2010/main" val="36910079"/>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s-satellite.net/marinescience/resources/audio_video/lesson1/WhaleFallCommunity2.cf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us-satellite.net/marinescience/resources/audio_video/lesson1/WhaleFallCommunity2.cf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Bauhaus 93" panose="04030905020B02020C02" pitchFamily="82" charset="0"/>
              </a:rPr>
              <a:t>Diving Into ocean ecosystems</a:t>
            </a:r>
            <a:endParaRPr lang="en-US" dirty="0">
              <a:latin typeface="Bauhaus 93" panose="04030905020B02020C02" pitchFamily="82" charset="0"/>
            </a:endParaRPr>
          </a:p>
        </p:txBody>
      </p:sp>
      <p:sp>
        <p:nvSpPr>
          <p:cNvPr id="3" name="Subtitle 2"/>
          <p:cNvSpPr>
            <a:spLocks noGrp="1"/>
          </p:cNvSpPr>
          <p:nvPr>
            <p:ph type="subTitle" idx="1"/>
          </p:nvPr>
        </p:nvSpPr>
        <p:spPr/>
        <p:txBody>
          <a:bodyPr/>
          <a:lstStyle/>
          <a:p>
            <a:r>
              <a:rPr lang="en-US" dirty="0" smtClean="0"/>
              <a:t>Chapter 1</a:t>
            </a:r>
            <a:endParaRPr lang="en-US" dirty="0"/>
          </a:p>
        </p:txBody>
      </p:sp>
    </p:spTree>
    <p:extLst>
      <p:ext uri="{BB962C8B-B14F-4D97-AF65-F5344CB8AC3E}">
        <p14:creationId xmlns="" xmlns:p14="http://schemas.microsoft.com/office/powerpoint/2010/main" val="160408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marine ecosystems project</a:t>
            </a:r>
            <a:endParaRPr lang="en-US" dirty="0"/>
          </a:p>
        </p:txBody>
      </p:sp>
      <p:sp>
        <p:nvSpPr>
          <p:cNvPr id="3" name="Content Placeholder 2"/>
          <p:cNvSpPr>
            <a:spLocks noGrp="1"/>
          </p:cNvSpPr>
          <p:nvPr>
            <p:ph idx="1"/>
          </p:nvPr>
        </p:nvSpPr>
        <p:spPr>
          <a:xfrm>
            <a:off x="822279" y="1446031"/>
            <a:ext cx="6356444" cy="4715933"/>
          </a:xfrm>
        </p:spPr>
        <p:txBody>
          <a:bodyPr/>
          <a:lstStyle/>
          <a:p>
            <a:r>
              <a:rPr lang="en-US" dirty="0" smtClean="0"/>
              <a:t>The ocean covers more than 70% of our Blue Planet.  </a:t>
            </a:r>
          </a:p>
          <a:p>
            <a:r>
              <a:rPr lang="en-US" dirty="0" smtClean="0"/>
              <a:t>Includes many different ecosystems that range from the depths of the deep to the sunny surface, close to shore to thousands of miles away from the coast. </a:t>
            </a:r>
          </a:p>
          <a:p>
            <a:r>
              <a:rPr lang="en-US" dirty="0" smtClean="0"/>
              <a:t>Each ocean ecosystem includes: </a:t>
            </a:r>
          </a:p>
          <a:p>
            <a:pPr marL="0" indent="0">
              <a:buNone/>
            </a:pPr>
            <a:r>
              <a:rPr lang="en-US" dirty="0"/>
              <a:t>	</a:t>
            </a:r>
            <a:r>
              <a:rPr lang="en-US" dirty="0" smtClean="0"/>
              <a:t>	1. Biotic: living</a:t>
            </a:r>
          </a:p>
          <a:p>
            <a:pPr marL="0" indent="0">
              <a:buNone/>
            </a:pPr>
            <a:r>
              <a:rPr lang="en-US" dirty="0"/>
              <a:t>	</a:t>
            </a:r>
            <a:r>
              <a:rPr lang="en-US" dirty="0" smtClean="0"/>
              <a:t>	2. Abiotic: non-living</a:t>
            </a:r>
          </a:p>
          <a:p>
            <a:r>
              <a:rPr lang="en-US" dirty="0" smtClean="0"/>
              <a:t>There is a relationship between interdependent biotic organisms and the physical abiotic factors- very important to the health of the ecosystem and diversity of life</a:t>
            </a:r>
            <a:endParaRPr lang="en-US" dirty="0"/>
          </a:p>
        </p:txBody>
      </p:sp>
      <p:pic>
        <p:nvPicPr>
          <p:cNvPr id="5122" name="Picture 2" descr="http://www.us-satellite.net/marinescience/resources/images/01DivingEcosystems/mcclellan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66561" y="1953312"/>
            <a:ext cx="3433786" cy="46011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7032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5576"/>
            <a:ext cx="10131425" cy="1456267"/>
          </a:xfrm>
        </p:spPr>
        <p:txBody>
          <a:bodyPr/>
          <a:lstStyle/>
          <a:p>
            <a:r>
              <a:rPr lang="en-US" dirty="0" smtClean="0"/>
              <a:t>Ocean ecosystems </a:t>
            </a:r>
            <a:endParaRPr lang="en-US" dirty="0"/>
          </a:p>
        </p:txBody>
      </p:sp>
      <p:sp>
        <p:nvSpPr>
          <p:cNvPr id="3" name="Content Placeholder 2"/>
          <p:cNvSpPr>
            <a:spLocks noGrp="1"/>
          </p:cNvSpPr>
          <p:nvPr>
            <p:ph idx="1"/>
          </p:nvPr>
        </p:nvSpPr>
        <p:spPr>
          <a:xfrm>
            <a:off x="0" y="1721749"/>
            <a:ext cx="10131425" cy="3649133"/>
          </a:xfrm>
        </p:spPr>
        <p:txBody>
          <a:bodyPr>
            <a:noAutofit/>
          </a:bodyPr>
          <a:lstStyle/>
          <a:p>
            <a:r>
              <a:rPr lang="en-US" sz="2800" dirty="0" smtClean="0"/>
              <a:t>Coral Reef </a:t>
            </a:r>
          </a:p>
          <a:p>
            <a:r>
              <a:rPr lang="en-US" sz="2800" dirty="0" smtClean="0"/>
              <a:t>Mangrove forest</a:t>
            </a:r>
          </a:p>
          <a:p>
            <a:r>
              <a:rPr lang="en-US" sz="2800" dirty="0" smtClean="0"/>
              <a:t>Deep sea</a:t>
            </a:r>
          </a:p>
          <a:p>
            <a:r>
              <a:rPr lang="en-US" sz="2800" dirty="0" smtClean="0"/>
              <a:t>Open ocean</a:t>
            </a:r>
          </a:p>
          <a:p>
            <a:r>
              <a:rPr lang="en-US" sz="2800" dirty="0" smtClean="0"/>
              <a:t>Kelp forest</a:t>
            </a:r>
          </a:p>
          <a:p>
            <a:r>
              <a:rPr lang="en-US" sz="2800" dirty="0" smtClean="0"/>
              <a:t>Polar Sea</a:t>
            </a:r>
          </a:p>
          <a:p>
            <a:r>
              <a:rPr lang="en-US" sz="2800" dirty="0" smtClean="0"/>
              <a:t>Salt Marsh</a:t>
            </a:r>
          </a:p>
          <a:p>
            <a:r>
              <a:rPr lang="en-US" sz="2800" dirty="0" smtClean="0"/>
              <a:t>Rocky Shore</a:t>
            </a:r>
            <a:endParaRPr lang="en-US" sz="2800" dirty="0"/>
          </a:p>
        </p:txBody>
      </p:sp>
      <p:pic>
        <p:nvPicPr>
          <p:cNvPr id="6146" name="Picture 2" descr="http://cdn1.kidsdiscover.com/wp-content/uploads/2012/05/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03959" y="1269671"/>
            <a:ext cx="2987722" cy="2276644"/>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https://encrypted-tbn3.gstatic.com/images?q=tbn:ANd9GcTiqiOCt_uaAc3_YOMli1An7N78dz-QOQ7336widbt6XIvWdaS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92420" y="80970"/>
            <a:ext cx="3297309" cy="2394393"/>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Picture 6" descr="http://cdn.animals-zone.com/wp-content/uploads/2010/05/Anglerfish-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56124" y="608446"/>
            <a:ext cx="3007687" cy="2009475"/>
          </a:xfrm>
          <a:prstGeom prst="rect">
            <a:avLst/>
          </a:prstGeom>
          <a:noFill/>
          <a:extLst>
            <a:ext uri="{909E8E84-426E-40DD-AFC4-6F175D3DCCD1}">
              <a14:hiddenFill xmlns="" xmlns:a14="http://schemas.microsoft.com/office/drawing/2010/main">
                <a:solidFill>
                  <a:srgbClr val="FFFFFF"/>
                </a:solidFill>
              </a14:hiddenFill>
            </a:ext>
          </a:extLst>
        </p:spPr>
      </p:pic>
      <p:pic>
        <p:nvPicPr>
          <p:cNvPr id="6152" name="Picture 8" descr="http://img.4plebs.org/boards/tg/image/1397/97/1397975816448.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960952" y="5060731"/>
            <a:ext cx="2660619" cy="1662887"/>
          </a:xfrm>
          <a:prstGeom prst="rect">
            <a:avLst/>
          </a:prstGeom>
          <a:noFill/>
          <a:extLst>
            <a:ext uri="{909E8E84-426E-40DD-AFC4-6F175D3DCCD1}">
              <a14:hiddenFill xmlns="" xmlns:a14="http://schemas.microsoft.com/office/drawing/2010/main">
                <a:solidFill>
                  <a:srgbClr val="FFFFFF"/>
                </a:solidFill>
              </a14:hiddenFill>
            </a:ext>
          </a:extLst>
        </p:spPr>
      </p:pic>
      <p:pic>
        <p:nvPicPr>
          <p:cNvPr id="6154" name="Picture 10" descr="http://i.imgur.com/hwJgQlt.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461821" y="3942671"/>
            <a:ext cx="2743200" cy="2057400"/>
          </a:xfrm>
          <a:prstGeom prst="rect">
            <a:avLst/>
          </a:prstGeom>
          <a:noFill/>
          <a:extLst>
            <a:ext uri="{909E8E84-426E-40DD-AFC4-6F175D3DCCD1}">
              <a14:hiddenFill xmlns="" xmlns:a14="http://schemas.microsoft.com/office/drawing/2010/main">
                <a:solidFill>
                  <a:srgbClr val="FFFFFF"/>
                </a:solidFill>
              </a14:hiddenFill>
            </a:ext>
          </a:extLst>
        </p:spPr>
      </p:pic>
      <p:pic>
        <p:nvPicPr>
          <p:cNvPr id="6156" name="Picture 12" descr="http://static.ddmcdn.com/gif/blogs/6a00d8341bf67c53ef017ee3c9af9c970d-800wi.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503105" y="2281698"/>
            <a:ext cx="2450297" cy="1972489"/>
          </a:xfrm>
          <a:prstGeom prst="rect">
            <a:avLst/>
          </a:prstGeom>
          <a:noFill/>
          <a:extLst>
            <a:ext uri="{909E8E84-426E-40DD-AFC4-6F175D3DCCD1}">
              <a14:hiddenFill xmlns="" xmlns:a14="http://schemas.microsoft.com/office/drawing/2010/main">
                <a:solidFill>
                  <a:srgbClr val="FFFFFF"/>
                </a:solidFill>
              </a14:hiddenFill>
            </a:ext>
          </a:extLst>
        </p:spPr>
      </p:pic>
      <p:pic>
        <p:nvPicPr>
          <p:cNvPr id="6158" name="Picture 14" descr="http://science.kennesaw.edu/~jdirnber/oceanography/LecuturesOceanogr/LecSaltMarsh/salt_marsh.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593803" y="3155218"/>
            <a:ext cx="3098616" cy="1976229"/>
          </a:xfrm>
          <a:prstGeom prst="rect">
            <a:avLst/>
          </a:prstGeom>
          <a:noFill/>
          <a:extLst>
            <a:ext uri="{909E8E84-426E-40DD-AFC4-6F175D3DCCD1}">
              <a14:hiddenFill xmlns="" xmlns:a14="http://schemas.microsoft.com/office/drawing/2010/main">
                <a:solidFill>
                  <a:srgbClr val="FFFFFF"/>
                </a:solidFill>
              </a14:hiddenFill>
            </a:ext>
          </a:extLst>
        </p:spPr>
      </p:pic>
      <p:pic>
        <p:nvPicPr>
          <p:cNvPr id="6160" name="Picture 16" descr="http://upload.wikimedia.org/wikipedia/commons/0/07/Rocks_at_bhimili_by_NAM.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549163" y="4254186"/>
            <a:ext cx="3277278" cy="24579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589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1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Elaborate: Changing ecosystems</a:t>
            </a:r>
            <a:endParaRPr lang="en-US" dirty="0"/>
          </a:p>
        </p:txBody>
      </p:sp>
      <p:sp>
        <p:nvSpPr>
          <p:cNvPr id="3" name="Content Placeholder 2"/>
          <p:cNvSpPr>
            <a:spLocks noGrp="1"/>
          </p:cNvSpPr>
          <p:nvPr>
            <p:ph idx="1"/>
          </p:nvPr>
        </p:nvSpPr>
        <p:spPr/>
        <p:txBody>
          <a:bodyPr>
            <a:normAutofit lnSpcReduction="10000"/>
          </a:bodyPr>
          <a:lstStyle/>
          <a:p>
            <a:r>
              <a:rPr lang="en-US" dirty="0" smtClean="0"/>
              <a:t>All of the living things within an environment make up a </a:t>
            </a:r>
            <a:r>
              <a:rPr lang="en-US" b="1" u="sng" dirty="0" smtClean="0"/>
              <a:t>biological community. </a:t>
            </a:r>
          </a:p>
          <a:p>
            <a:r>
              <a:rPr lang="en-US" dirty="0" smtClean="0"/>
              <a:t>The interaction of the living things (biotic factors) with the non-living things (abiotic factors), along with an energy source, create an </a:t>
            </a:r>
            <a:r>
              <a:rPr lang="en-US" b="1" u="sng" dirty="0" smtClean="0"/>
              <a:t>ecosystem. </a:t>
            </a:r>
          </a:p>
          <a:p>
            <a:r>
              <a:rPr lang="en-US" dirty="0" smtClean="0"/>
              <a:t>Changes that occur naturally and constantly in an ecosystem include:</a:t>
            </a:r>
          </a:p>
          <a:p>
            <a:pPr marL="0" indent="0">
              <a:buNone/>
            </a:pPr>
            <a:r>
              <a:rPr lang="en-US" dirty="0"/>
              <a:t>	</a:t>
            </a:r>
            <a:r>
              <a:rPr lang="en-US" dirty="0" smtClean="0"/>
              <a:t>	1. Seasonal temperature fluctuations</a:t>
            </a:r>
          </a:p>
          <a:p>
            <a:pPr marL="0" indent="0">
              <a:buNone/>
            </a:pPr>
            <a:r>
              <a:rPr lang="en-US" dirty="0"/>
              <a:t>	</a:t>
            </a:r>
            <a:r>
              <a:rPr lang="en-US" dirty="0" smtClean="0"/>
              <a:t>	2. changes in nutrient availability</a:t>
            </a:r>
          </a:p>
          <a:p>
            <a:pPr marL="0" indent="0">
              <a:buNone/>
            </a:pPr>
            <a:r>
              <a:rPr lang="en-US" dirty="0"/>
              <a:t>	</a:t>
            </a:r>
            <a:r>
              <a:rPr lang="en-US" dirty="0" smtClean="0"/>
              <a:t>	3. life cycles of organisms</a:t>
            </a:r>
          </a:p>
          <a:p>
            <a:pPr marL="0" indent="0">
              <a:buNone/>
            </a:pPr>
            <a:r>
              <a:rPr lang="en-US" dirty="0"/>
              <a:t>	</a:t>
            </a:r>
            <a:r>
              <a:rPr lang="en-US" dirty="0" smtClean="0"/>
              <a:t>	4. rise and fall of the tides</a:t>
            </a:r>
          </a:p>
          <a:p>
            <a:r>
              <a:rPr lang="en-US" dirty="0" smtClean="0"/>
              <a:t>When one of the abiotic or biotic factors changes, or a new introduced, it can affect the rest of the ecosystem.  </a:t>
            </a:r>
            <a:endParaRPr lang="en-US" dirty="0"/>
          </a:p>
        </p:txBody>
      </p:sp>
    </p:spTree>
    <p:extLst>
      <p:ext uri="{BB962C8B-B14F-4D97-AF65-F5344CB8AC3E}">
        <p14:creationId xmlns="" xmlns:p14="http://schemas.microsoft.com/office/powerpoint/2010/main" val="197916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 Whale falls </a:t>
            </a:r>
            <a:endParaRPr lang="en-US" dirty="0"/>
          </a:p>
        </p:txBody>
      </p:sp>
      <p:sp>
        <p:nvSpPr>
          <p:cNvPr id="3" name="Content Placeholder 2"/>
          <p:cNvSpPr>
            <a:spLocks noGrp="1"/>
          </p:cNvSpPr>
          <p:nvPr>
            <p:ph idx="1"/>
          </p:nvPr>
        </p:nvSpPr>
        <p:spPr>
          <a:xfrm>
            <a:off x="685801" y="1579419"/>
            <a:ext cx="5643747" cy="5177642"/>
          </a:xfrm>
        </p:spPr>
        <p:txBody>
          <a:bodyPr>
            <a:normAutofit/>
          </a:bodyPr>
          <a:lstStyle/>
          <a:p>
            <a:r>
              <a:rPr lang="en-US" dirty="0"/>
              <a:t>The Blue Whale is the largest animal to have ever lived on Earth. </a:t>
            </a:r>
          </a:p>
          <a:p>
            <a:r>
              <a:rPr lang="en-US" dirty="0"/>
              <a:t>Longest migration of all mammals</a:t>
            </a:r>
          </a:p>
          <a:p>
            <a:r>
              <a:rPr lang="en-US" dirty="0"/>
              <a:t>Humpback, migrate more than 8,000 kilometers (~5000 miles)</a:t>
            </a:r>
          </a:p>
          <a:p>
            <a:r>
              <a:rPr lang="en-US" dirty="0"/>
              <a:t>Average life span is longer than that of humans and most other marine mammals. </a:t>
            </a:r>
            <a:endParaRPr lang="en-US" dirty="0" smtClean="0"/>
          </a:p>
          <a:p>
            <a:endParaRPr lang="en-US" dirty="0"/>
          </a:p>
        </p:txBody>
      </p:sp>
      <p:sp>
        <p:nvSpPr>
          <p:cNvPr id="5" name="Rectangle 4"/>
          <p:cNvSpPr/>
          <p:nvPr/>
        </p:nvSpPr>
        <p:spPr>
          <a:xfrm>
            <a:off x="459674" y="5698660"/>
            <a:ext cx="6096000" cy="1200329"/>
          </a:xfrm>
          <a:prstGeom prst="rect">
            <a:avLst/>
          </a:prstGeom>
        </p:spPr>
        <p:txBody>
          <a:bodyPr>
            <a:spAutoFit/>
          </a:bodyPr>
          <a:lstStyle/>
          <a:p>
            <a:r>
              <a:rPr lang="en-US" dirty="0" smtClean="0">
                <a:hlinkClick r:id="rId3"/>
              </a:rPr>
              <a:t>http://www.us-satellite.net/marinescience/resources/audio_video/lesson1/WhaleFallCommunity2.cfm</a:t>
            </a:r>
            <a:endParaRPr lang="en-US" dirty="0" smtClean="0"/>
          </a:p>
          <a:p>
            <a:endParaRPr lang="en-US" dirty="0"/>
          </a:p>
        </p:txBody>
      </p:sp>
      <p:pic>
        <p:nvPicPr>
          <p:cNvPr id="7" name="Picture 2" descr="http://www.us-satellite.net/marinescience/resources/images/01DivingEcosystems/sanc060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80155" y="1467573"/>
            <a:ext cx="5216417" cy="35200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8230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whale fall anyway???</a:t>
            </a:r>
            <a:endParaRPr lang="en-US" dirty="0"/>
          </a:p>
        </p:txBody>
      </p:sp>
      <p:sp>
        <p:nvSpPr>
          <p:cNvPr id="3" name="Content Placeholder 2"/>
          <p:cNvSpPr>
            <a:spLocks noGrp="1"/>
          </p:cNvSpPr>
          <p:nvPr>
            <p:ph idx="1"/>
          </p:nvPr>
        </p:nvSpPr>
        <p:spPr>
          <a:xfrm>
            <a:off x="83127" y="2142067"/>
            <a:ext cx="8336477" cy="4632805"/>
          </a:xfrm>
        </p:spPr>
        <p:txBody>
          <a:bodyPr>
            <a:normAutofit/>
          </a:bodyPr>
          <a:lstStyle/>
          <a:p>
            <a:r>
              <a:rPr lang="en-US" sz="1900" dirty="0" smtClean="0"/>
              <a:t>Whale Falls- when a whale dies the carcass sinks to the seafloor.  </a:t>
            </a:r>
          </a:p>
          <a:p>
            <a:r>
              <a:rPr lang="en-US" sz="1900" dirty="0" smtClean="0"/>
              <a:t>This is one </a:t>
            </a:r>
            <a:r>
              <a:rPr lang="en-US" sz="1900" dirty="0"/>
              <a:t>example of a change that affects the </a:t>
            </a:r>
            <a:r>
              <a:rPr lang="en-US" sz="1900" dirty="0" smtClean="0"/>
              <a:t>ecosystem by introducing nutrients to the seafloor.</a:t>
            </a:r>
          </a:p>
          <a:p>
            <a:r>
              <a:rPr lang="en-US" sz="1900" dirty="0" smtClean="0"/>
              <a:t>The skeleton of a 90-ton whale contains 5 tons of oil</a:t>
            </a:r>
          </a:p>
          <a:p>
            <a:r>
              <a:rPr lang="en-US" sz="1900" dirty="0" smtClean="0"/>
              <a:t>The animals body provides more nutrients to the tens of thousands of organisms that visit it. </a:t>
            </a:r>
          </a:p>
          <a:p>
            <a:pPr marL="0" indent="0">
              <a:buNone/>
            </a:pPr>
            <a:r>
              <a:rPr lang="en-US" dirty="0"/>
              <a:t>		</a:t>
            </a:r>
            <a:r>
              <a:rPr lang="en-US" dirty="0" smtClean="0"/>
              <a:t> </a:t>
            </a:r>
            <a:r>
              <a:rPr lang="en-US" dirty="0"/>
              <a:t>~More than 400 animal species maybe more</a:t>
            </a:r>
          </a:p>
          <a:p>
            <a:pPr marL="0" indent="0">
              <a:buNone/>
            </a:pPr>
            <a:endParaRPr lang="en-US" dirty="0"/>
          </a:p>
        </p:txBody>
      </p:sp>
      <p:pic>
        <p:nvPicPr>
          <p:cNvPr id="5" name="Picture 2" descr="http://www.us-satellite.net/marinescience/resources/images/thumbnails/01DivingEcosystems/video_whal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9604" y="2065867"/>
            <a:ext cx="3444505" cy="29742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606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676" y="164494"/>
            <a:ext cx="10131425" cy="1456267"/>
          </a:xfrm>
        </p:spPr>
        <p:txBody>
          <a:bodyPr/>
          <a:lstStyle/>
          <a:p>
            <a:r>
              <a:rPr lang="en-US" dirty="0" smtClean="0"/>
              <a:t>Organisms that feed on whale falls</a:t>
            </a:r>
            <a:endParaRPr lang="en-US" dirty="0"/>
          </a:p>
        </p:txBody>
      </p:sp>
      <p:sp>
        <p:nvSpPr>
          <p:cNvPr id="3" name="Content Placeholder 2"/>
          <p:cNvSpPr>
            <a:spLocks noGrp="1"/>
          </p:cNvSpPr>
          <p:nvPr>
            <p:ph idx="1"/>
          </p:nvPr>
        </p:nvSpPr>
        <p:spPr>
          <a:xfrm>
            <a:off x="198913" y="892628"/>
            <a:ext cx="10131425" cy="5969330"/>
          </a:xfrm>
        </p:spPr>
        <p:txBody>
          <a:bodyPr>
            <a:normAutofit/>
          </a:bodyPr>
          <a:lstStyle/>
          <a:p>
            <a:endParaRPr lang="en-US" sz="1900" dirty="0" smtClean="0"/>
          </a:p>
          <a:p>
            <a:endParaRPr lang="en-US" sz="1900" dirty="0" smtClean="0"/>
          </a:p>
          <a:p>
            <a:r>
              <a:rPr lang="en-US" sz="1900" b="1" u="sng" dirty="0"/>
              <a:t>Scavengers</a:t>
            </a:r>
            <a:r>
              <a:rPr lang="en-US" sz="1900" b="1" u="sng" dirty="0" smtClean="0"/>
              <a:t> </a:t>
            </a:r>
            <a:r>
              <a:rPr lang="en-US" sz="1900" dirty="0" smtClean="0"/>
              <a:t>are </a:t>
            </a:r>
            <a:r>
              <a:rPr lang="en-US" sz="1900" dirty="0"/>
              <a:t>responsible for removing the flesh (soft tissue) from the whale include: </a:t>
            </a:r>
          </a:p>
          <a:p>
            <a:pPr lvl="1"/>
            <a:r>
              <a:rPr lang="en-US" sz="1900" dirty="0" smtClean="0"/>
              <a:t> hagfishes</a:t>
            </a:r>
            <a:r>
              <a:rPr lang="en-US" sz="1900" dirty="0"/>
              <a:t>, sleeper sharks, crabs and </a:t>
            </a:r>
            <a:r>
              <a:rPr lang="en-US" sz="1900" dirty="0" smtClean="0"/>
              <a:t>others </a:t>
            </a:r>
            <a:endParaRPr lang="en-US" sz="1900" dirty="0"/>
          </a:p>
          <a:p>
            <a:r>
              <a:rPr lang="en-US" sz="1900" dirty="0"/>
              <a:t>The </a:t>
            </a:r>
            <a:r>
              <a:rPr lang="en-US" sz="1900" b="1" u="sng" dirty="0"/>
              <a:t>colonizers</a:t>
            </a:r>
            <a:r>
              <a:rPr lang="en-US" sz="1900" dirty="0"/>
              <a:t> are those that arrive and stay for extended periods of time, living off the tissue left by organisms in the first group</a:t>
            </a:r>
            <a:r>
              <a:rPr lang="en-US" sz="1900" dirty="0" smtClean="0"/>
              <a:t>:</a:t>
            </a:r>
          </a:p>
          <a:p>
            <a:pPr lvl="1"/>
            <a:r>
              <a:rPr lang="en-US" sz="1900" dirty="0" smtClean="0"/>
              <a:t>Snails</a:t>
            </a:r>
            <a:r>
              <a:rPr lang="en-US" sz="1900" dirty="0"/>
              <a:t>, slugs, worms, shrimp, crabs and other </a:t>
            </a:r>
            <a:r>
              <a:rPr lang="en-US" sz="1900" dirty="0" smtClean="0"/>
              <a:t>crustaceans</a:t>
            </a:r>
          </a:p>
          <a:p>
            <a:pPr marL="285750" lvl="1"/>
            <a:r>
              <a:rPr lang="en-US" sz="1900" dirty="0"/>
              <a:t>Organisms that </a:t>
            </a:r>
            <a:r>
              <a:rPr lang="en-US" sz="1900" dirty="0" smtClean="0"/>
              <a:t>are considered </a:t>
            </a:r>
            <a:r>
              <a:rPr lang="en-US" sz="1900" b="1" u="sng" dirty="0" smtClean="0"/>
              <a:t>bone-eaters</a:t>
            </a:r>
            <a:r>
              <a:rPr lang="en-US" sz="1900" dirty="0" smtClean="0"/>
              <a:t>, are </a:t>
            </a:r>
            <a:r>
              <a:rPr lang="en-US" sz="1900" dirty="0"/>
              <a:t>present for long periods, living off the oil contained in the </a:t>
            </a:r>
            <a:r>
              <a:rPr lang="en-US" sz="1900" dirty="0" smtClean="0"/>
              <a:t>bone</a:t>
            </a:r>
            <a:endParaRPr lang="en-US" sz="1900" dirty="0"/>
          </a:p>
          <a:p>
            <a:pPr lvl="1"/>
            <a:r>
              <a:rPr lang="en-US" sz="1900" dirty="0"/>
              <a:t>A very diverse group of organisms including worms that are able to break down the whale </a:t>
            </a:r>
            <a:r>
              <a:rPr lang="en-US" sz="1900" dirty="0" smtClean="0"/>
              <a:t>bone</a:t>
            </a:r>
          </a:p>
          <a:p>
            <a:pPr lvl="1"/>
            <a:endParaRPr lang="en-US" sz="1900" dirty="0" smtClean="0"/>
          </a:p>
          <a:p>
            <a:pPr marL="457200" lvl="1" indent="0">
              <a:buNone/>
            </a:pPr>
            <a:endParaRPr lang="en-US" sz="1900" dirty="0"/>
          </a:p>
          <a:p>
            <a:pPr lvl="1"/>
            <a:endParaRPr lang="en-US" sz="1900" dirty="0"/>
          </a:p>
        </p:txBody>
      </p:sp>
      <p:sp>
        <p:nvSpPr>
          <p:cNvPr id="4" name="Rectangle 3"/>
          <p:cNvSpPr/>
          <p:nvPr/>
        </p:nvSpPr>
        <p:spPr>
          <a:xfrm>
            <a:off x="198913" y="5639283"/>
            <a:ext cx="9918864" cy="677108"/>
          </a:xfrm>
          <a:prstGeom prst="rect">
            <a:avLst/>
          </a:prstGeom>
        </p:spPr>
        <p:txBody>
          <a:bodyPr wrap="square">
            <a:spAutoFit/>
          </a:bodyPr>
          <a:lstStyle/>
          <a:p>
            <a:pPr marL="285750" indent="-285750">
              <a:buFont typeface="Arial" panose="020B0604020202020204" pitchFamily="34" charset="0"/>
              <a:buChar char="•"/>
            </a:pPr>
            <a:r>
              <a:rPr lang="en-US" sz="1900" dirty="0" smtClean="0"/>
              <a:t>What is left of the whale skeleton is decomposed by more bone eating worms, or </a:t>
            </a:r>
            <a:r>
              <a:rPr lang="en-US" sz="1900" dirty="0" err="1" smtClean="0"/>
              <a:t>nishers</a:t>
            </a:r>
            <a:r>
              <a:rPr lang="en-US" sz="1900" dirty="0" smtClean="0"/>
              <a:t>, or is covered by sediments on the seafloor</a:t>
            </a:r>
          </a:p>
        </p:txBody>
      </p:sp>
      <p:sp>
        <p:nvSpPr>
          <p:cNvPr id="5" name="Rectangle 4"/>
          <p:cNvSpPr/>
          <p:nvPr/>
        </p:nvSpPr>
        <p:spPr>
          <a:xfrm>
            <a:off x="5661066" y="5916964"/>
            <a:ext cx="6096000" cy="1200329"/>
          </a:xfrm>
          <a:prstGeom prst="rect">
            <a:avLst/>
          </a:prstGeom>
        </p:spPr>
        <p:txBody>
          <a:bodyPr>
            <a:spAutoFit/>
          </a:bodyPr>
          <a:lstStyle/>
          <a:p>
            <a:r>
              <a:rPr lang="en-US" dirty="0" smtClean="0">
                <a:hlinkClick r:id="rId2"/>
              </a:rPr>
              <a:t>http://www.us-satellite.net/marinescience/resources/audio_video/lesson1/WhaleFallCommunity2.cfm</a:t>
            </a:r>
            <a:endParaRPr lang="en-US" dirty="0" smtClean="0"/>
          </a:p>
          <a:p>
            <a:endParaRPr lang="en-US" dirty="0"/>
          </a:p>
        </p:txBody>
      </p:sp>
    </p:spTree>
    <p:extLst>
      <p:ext uri="{BB962C8B-B14F-4D97-AF65-F5344CB8AC3E}">
        <p14:creationId xmlns="" xmlns:p14="http://schemas.microsoft.com/office/powerpoint/2010/main" val="18090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blinds(horizontal)">
                                      <p:cBhvr>
                                        <p:cTn id="3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4" descr="http://www.nature.com/scientificamerican/journal/v302/n2/images/scientificamerican0210-78-I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30735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61" y="526473"/>
            <a:ext cx="10131425" cy="1456267"/>
          </a:xfrm>
        </p:spPr>
        <p:txBody>
          <a:bodyPr/>
          <a:lstStyle/>
          <a:p>
            <a:r>
              <a:rPr lang="en-US" dirty="0" smtClean="0"/>
              <a:t>Let’s analyze Data</a:t>
            </a:r>
            <a:endParaRPr lang="en-US" dirty="0"/>
          </a:p>
        </p:txBody>
      </p:sp>
      <p:sp>
        <p:nvSpPr>
          <p:cNvPr id="3" name="Content Placeholder 2"/>
          <p:cNvSpPr>
            <a:spLocks noGrp="1"/>
          </p:cNvSpPr>
          <p:nvPr>
            <p:ph idx="1"/>
          </p:nvPr>
        </p:nvSpPr>
        <p:spPr>
          <a:xfrm>
            <a:off x="127661" y="1655178"/>
            <a:ext cx="4741222" cy="4531865"/>
          </a:xfrm>
        </p:spPr>
        <p:txBody>
          <a:bodyPr/>
          <a:lstStyle/>
          <a:p>
            <a:r>
              <a:rPr lang="en-US" dirty="0" smtClean="0"/>
              <a:t>The varied species that break down the whale exist at all depths.</a:t>
            </a:r>
          </a:p>
          <a:p>
            <a:r>
              <a:rPr lang="en-US" dirty="0" smtClean="0"/>
              <a:t>The specific species that arrive and perform the decomposition of the whale carcasses are different depending on the depth of the whale fall.  </a:t>
            </a:r>
          </a:p>
          <a:p>
            <a:r>
              <a:rPr lang="en-US" dirty="0" smtClean="0"/>
              <a:t>The time it takes for each stage can vary widely.  </a:t>
            </a:r>
            <a:endParaRPr lang="en-US" dirty="0"/>
          </a:p>
        </p:txBody>
      </p:sp>
      <p:pic>
        <p:nvPicPr>
          <p:cNvPr id="9218" name="Picture 2" descr="http://www.us-satellite.net/marinescience/resources/images/01DivingEcosystems/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8883" y="0"/>
            <a:ext cx="7323117"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1359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a:t>
            </a:r>
            <a:endParaRPr lang="en-US" dirty="0"/>
          </a:p>
        </p:txBody>
      </p:sp>
      <p:sp>
        <p:nvSpPr>
          <p:cNvPr id="3" name="Content Placeholder 2"/>
          <p:cNvSpPr>
            <a:spLocks noGrp="1"/>
          </p:cNvSpPr>
          <p:nvPr>
            <p:ph idx="1"/>
          </p:nvPr>
        </p:nvSpPr>
        <p:spPr>
          <a:xfrm>
            <a:off x="685801" y="1425039"/>
            <a:ext cx="6273139" cy="5432961"/>
          </a:xfrm>
        </p:spPr>
        <p:txBody>
          <a:bodyPr>
            <a:normAutofit/>
          </a:bodyPr>
          <a:lstStyle/>
          <a:p>
            <a:r>
              <a:rPr lang="en-US" sz="2400" dirty="0" smtClean="0"/>
              <a:t>Whale falls are one example of how, after a change occurs in an ecosystem, species progressively replace one another until they reach a stable community-</a:t>
            </a:r>
            <a:r>
              <a:rPr lang="en-US" sz="2400" b="1" u="sng" dirty="0" smtClean="0"/>
              <a:t>Succession.</a:t>
            </a:r>
            <a:r>
              <a:rPr lang="en-US" sz="2400" dirty="0" smtClean="0"/>
              <a:t> </a:t>
            </a:r>
          </a:p>
          <a:p>
            <a:endParaRPr lang="en-US" sz="2400" dirty="0"/>
          </a:p>
          <a:p>
            <a:r>
              <a:rPr lang="en-US" sz="2400" dirty="0" smtClean="0"/>
              <a:t>In the case of a whale fall, what do you think is the stable community? </a:t>
            </a:r>
          </a:p>
          <a:p>
            <a:pPr lvl="1"/>
            <a:r>
              <a:rPr lang="en-US" sz="2400" dirty="0" smtClean="0"/>
              <a:t>Seafloor-Benthic ecosystem</a:t>
            </a:r>
            <a:endParaRPr lang="en-US" sz="2400" dirty="0"/>
          </a:p>
        </p:txBody>
      </p:sp>
      <p:pic>
        <p:nvPicPr>
          <p:cNvPr id="12290" name="Picture 2" descr="http://archive.noc.ac.uk/chess/education/Images/whale_smith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25195" y="1779100"/>
            <a:ext cx="4609315" cy="39923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328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51" y="0"/>
            <a:ext cx="10131425" cy="1456267"/>
          </a:xfrm>
        </p:spPr>
        <p:txBody>
          <a:bodyPr/>
          <a:lstStyle/>
          <a:p>
            <a:r>
              <a:rPr lang="en-US" dirty="0" smtClean="0"/>
              <a:t>Case study 2: Mangrove Restoration</a:t>
            </a:r>
            <a:endParaRPr lang="en-US" dirty="0"/>
          </a:p>
        </p:txBody>
      </p:sp>
      <p:sp>
        <p:nvSpPr>
          <p:cNvPr id="3" name="Content Placeholder 2"/>
          <p:cNvSpPr>
            <a:spLocks noGrp="1"/>
          </p:cNvSpPr>
          <p:nvPr>
            <p:ph idx="1"/>
          </p:nvPr>
        </p:nvSpPr>
        <p:spPr>
          <a:xfrm>
            <a:off x="593205" y="1915609"/>
            <a:ext cx="6154836" cy="5463252"/>
          </a:xfrm>
        </p:spPr>
        <p:txBody>
          <a:bodyPr/>
          <a:lstStyle/>
          <a:p>
            <a:r>
              <a:rPr lang="en-US" dirty="0" smtClean="0"/>
              <a:t>Mangrove forests are an important ecosystem for species of fish, plants, birds and other wildlife. </a:t>
            </a:r>
          </a:p>
          <a:p>
            <a:r>
              <a:rPr lang="en-US" dirty="0" smtClean="0"/>
              <a:t>Found along the coast where freshwater meets saltwater from the ocean in subtropical and tropical latitudes near the Equator in areas such as </a:t>
            </a:r>
            <a:r>
              <a:rPr lang="en-US" dirty="0" smtClean="0"/>
              <a:t>Florida</a:t>
            </a:r>
          </a:p>
          <a:p>
            <a:r>
              <a:rPr lang="en-US" dirty="0" smtClean="0"/>
              <a:t>Covers less than 8% of the Earth’s coastlines</a:t>
            </a:r>
          </a:p>
          <a:p>
            <a:r>
              <a:rPr lang="en-US" dirty="0" smtClean="0"/>
              <a:t>Organisms that reside in the mangroves are able to tolerate water that is slightly salty (brackish)</a:t>
            </a:r>
          </a:p>
          <a:p>
            <a:r>
              <a:rPr lang="en-US" dirty="0" smtClean="0"/>
              <a:t>Species rely on biotic and </a:t>
            </a:r>
            <a:r>
              <a:rPr lang="en-US" dirty="0" err="1" smtClean="0"/>
              <a:t>abiotic</a:t>
            </a:r>
            <a:r>
              <a:rPr lang="en-US" dirty="0" smtClean="0"/>
              <a:t> factors in this environment for breeding, raising young , finding food and protection</a:t>
            </a:r>
          </a:p>
          <a:p>
            <a:r>
              <a:rPr lang="en-US" dirty="0" smtClean="0"/>
              <a:t>Considered one of the most diverse marine ecosystem</a:t>
            </a:r>
          </a:p>
          <a:p>
            <a:r>
              <a:rPr lang="en-US" dirty="0" smtClean="0"/>
              <a:t>Mangroves are also a significant source of nutrients for marine food </a:t>
            </a:r>
            <a:r>
              <a:rPr lang="en-US" dirty="0" smtClean="0"/>
              <a:t>chains (fallen leaves)</a:t>
            </a:r>
          </a:p>
          <a:p>
            <a:endParaRPr lang="en-US" dirty="0" smtClean="0"/>
          </a:p>
          <a:p>
            <a:endParaRPr lang="en-US" dirty="0" smtClean="0"/>
          </a:p>
          <a:p>
            <a:endParaRPr lang="en-US" dirty="0"/>
          </a:p>
        </p:txBody>
      </p:sp>
      <p:pic>
        <p:nvPicPr>
          <p:cNvPr id="1026" name="Picture 2" descr="http://www.us-satellite.net/marinescience/resources/images/01DivingEcosystems/thi_mangroves2.jpg"/>
          <p:cNvPicPr>
            <a:picLocks noChangeAspect="1" noChangeArrowheads="1"/>
          </p:cNvPicPr>
          <p:nvPr/>
        </p:nvPicPr>
        <p:blipFill>
          <a:blip r:embed="rId2" cstate="print"/>
          <a:srcRect/>
          <a:stretch>
            <a:fillRect/>
          </a:stretch>
        </p:blipFill>
        <p:spPr bwMode="auto">
          <a:xfrm>
            <a:off x="7328522" y="1725290"/>
            <a:ext cx="4134273" cy="2835136"/>
          </a:xfrm>
          <a:prstGeom prst="rect">
            <a:avLst/>
          </a:prstGeom>
          <a:noFill/>
        </p:spPr>
      </p:pic>
      <p:pic>
        <p:nvPicPr>
          <p:cNvPr id="1028" name="Picture 4" descr="http://www.mbgnet.net/salt/sandy/mangroots_01.jpg"/>
          <p:cNvPicPr>
            <a:picLocks noChangeAspect="1" noChangeArrowheads="1"/>
          </p:cNvPicPr>
          <p:nvPr/>
        </p:nvPicPr>
        <p:blipFill>
          <a:blip r:embed="rId3" cstate="print"/>
          <a:srcRect/>
          <a:stretch>
            <a:fillRect/>
          </a:stretch>
        </p:blipFill>
        <p:spPr bwMode="auto">
          <a:xfrm>
            <a:off x="8577444" y="4352343"/>
            <a:ext cx="3614556" cy="2279951"/>
          </a:xfrm>
          <a:prstGeom prst="rect">
            <a:avLst/>
          </a:prstGeom>
          <a:noFill/>
        </p:spPr>
      </p:pic>
    </p:spTree>
    <p:extLst>
      <p:ext uri="{BB962C8B-B14F-4D97-AF65-F5344CB8AC3E}">
        <p14:creationId xmlns="" xmlns:p14="http://schemas.microsoft.com/office/powerpoint/2010/main" val="4410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Berlin Sans FB" panose="020E0602020502020306" pitchFamily="34" charset="0"/>
              </a:rPr>
              <a:t>Inside this lesson: </a:t>
            </a:r>
            <a:endParaRPr lang="en-US" sz="5400" dirty="0">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n-US" sz="3600" dirty="0" smtClean="0"/>
              <a:t>Marine Ecosystems Project</a:t>
            </a:r>
          </a:p>
          <a:p>
            <a:r>
              <a:rPr lang="en-US" sz="3600" dirty="0" smtClean="0"/>
              <a:t>“Visiting’ and Defining Ecosystems</a:t>
            </a:r>
          </a:p>
          <a:p>
            <a:r>
              <a:rPr lang="en-US" sz="3600" dirty="0" smtClean="0"/>
              <a:t>Changing Ecosystems</a:t>
            </a:r>
          </a:p>
          <a:p>
            <a:r>
              <a:rPr lang="en-US" sz="3600" dirty="0" smtClean="0"/>
              <a:t>What are National Marine Sanctuaries?</a:t>
            </a:r>
            <a:endParaRPr lang="en-US" sz="3600" dirty="0"/>
          </a:p>
        </p:txBody>
      </p:sp>
    </p:spTree>
    <p:extLst>
      <p:ext uri="{BB962C8B-B14F-4D97-AF65-F5344CB8AC3E}">
        <p14:creationId xmlns="" xmlns:p14="http://schemas.microsoft.com/office/powerpoint/2010/main" val="3771953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504" y="556334"/>
            <a:ext cx="7601672" cy="6301665"/>
          </a:xfrm>
        </p:spPr>
        <p:txBody>
          <a:bodyPr>
            <a:normAutofit lnSpcReduction="10000"/>
          </a:bodyPr>
          <a:lstStyle/>
          <a:p>
            <a:r>
              <a:rPr lang="en-US" dirty="0" smtClean="0"/>
              <a:t>Very few trees make up the Mangrove forest in Florida. </a:t>
            </a:r>
          </a:p>
          <a:p>
            <a:r>
              <a:rPr lang="en-US" dirty="0" smtClean="0"/>
              <a:t>The species of trees  that grow in the mangrove ecosystem are called </a:t>
            </a:r>
            <a:r>
              <a:rPr lang="en-US" b="1" u="sng" dirty="0" smtClean="0"/>
              <a:t>mangroves</a:t>
            </a:r>
          </a:p>
          <a:p>
            <a:r>
              <a:rPr lang="en-US" dirty="0" smtClean="0"/>
              <a:t>Four main groups: </a:t>
            </a:r>
          </a:p>
          <a:p>
            <a:endParaRPr lang="en-US" dirty="0" smtClean="0"/>
          </a:p>
          <a:p>
            <a:endParaRPr lang="en-US" dirty="0" smtClean="0"/>
          </a:p>
          <a:p>
            <a:endParaRPr lang="en-US" dirty="0" smtClean="0"/>
          </a:p>
          <a:p>
            <a:endParaRPr lang="en-US" dirty="0" smtClean="0"/>
          </a:p>
          <a:p>
            <a:endParaRPr lang="en-US" dirty="0" smtClean="0"/>
          </a:p>
          <a:p>
            <a:r>
              <a:rPr lang="en-US" dirty="0" smtClean="0"/>
              <a:t>This community of plants provide a barrier between the ocean and the land</a:t>
            </a:r>
          </a:p>
          <a:p>
            <a:r>
              <a:rPr lang="en-US" dirty="0" smtClean="0"/>
              <a:t>The plants stabilize the soil and reduce erosion form large storms and hurricanes.</a:t>
            </a:r>
          </a:p>
          <a:p>
            <a:r>
              <a:rPr lang="en-US" dirty="0" smtClean="0"/>
              <a:t>Serve as filters for freshwater entering the ocean from the land.</a:t>
            </a:r>
          </a:p>
          <a:p>
            <a:r>
              <a:rPr lang="en-US" dirty="0" smtClean="0"/>
              <a:t>Why would freshwater runoff need to be filtered? </a:t>
            </a:r>
          </a:p>
          <a:p>
            <a:pPr lvl="3"/>
            <a:r>
              <a:rPr lang="en-US" sz="1600" dirty="0" smtClean="0"/>
              <a:t>Runoff can contain pollutants and excessive amounts of sediment that can harm ocean ecosystems</a:t>
            </a:r>
          </a:p>
          <a:p>
            <a:pPr lvl="3"/>
            <a:r>
              <a:rPr lang="en-US" sz="1600" dirty="0" smtClean="0"/>
              <a:t>Mangroves trap sediments that contain pollutants such as heavy metals (e.g.. Mercury and lead) and prevents them from being washed into the ocean.</a:t>
            </a:r>
          </a:p>
        </p:txBody>
      </p:sp>
      <p:sp>
        <p:nvSpPr>
          <p:cNvPr id="5" name="TextBox 4"/>
          <p:cNvSpPr txBox="1"/>
          <p:nvPr/>
        </p:nvSpPr>
        <p:spPr>
          <a:xfrm>
            <a:off x="2696901" y="3842795"/>
            <a:ext cx="4710896" cy="369332"/>
          </a:xfrm>
          <a:prstGeom prst="rect">
            <a:avLst/>
          </a:prstGeom>
          <a:noFill/>
        </p:spPr>
        <p:txBody>
          <a:bodyPr wrap="square" rtlCol="0">
            <a:spAutoFit/>
          </a:bodyPr>
          <a:lstStyle/>
          <a:p>
            <a:endParaRPr lang="en-US" dirty="0"/>
          </a:p>
        </p:txBody>
      </p:sp>
      <p:sp>
        <p:nvSpPr>
          <p:cNvPr id="6" name="TextBox 5"/>
          <p:cNvSpPr txBox="1"/>
          <p:nvPr/>
        </p:nvSpPr>
        <p:spPr>
          <a:xfrm>
            <a:off x="1574157" y="2083444"/>
            <a:ext cx="3831220" cy="1200329"/>
          </a:xfrm>
          <a:prstGeom prst="rect">
            <a:avLst/>
          </a:prstGeom>
          <a:noFill/>
        </p:spPr>
        <p:txBody>
          <a:bodyPr wrap="square" rtlCol="0">
            <a:spAutoFit/>
          </a:bodyPr>
          <a:lstStyle/>
          <a:p>
            <a:pPr>
              <a:buFont typeface="Arial" pitchFamily="34" charset="0"/>
              <a:buChar char="•"/>
            </a:pPr>
            <a:r>
              <a:rPr lang="en-US" dirty="0" smtClean="0"/>
              <a:t>Red mangroves</a:t>
            </a:r>
          </a:p>
          <a:p>
            <a:pPr>
              <a:buFont typeface="Arial" pitchFamily="34" charset="0"/>
              <a:buChar char="•"/>
            </a:pPr>
            <a:r>
              <a:rPr lang="en-US" dirty="0" smtClean="0"/>
              <a:t>Black mangroves</a:t>
            </a:r>
          </a:p>
          <a:p>
            <a:pPr>
              <a:buFont typeface="Arial" pitchFamily="34" charset="0"/>
              <a:buChar char="•"/>
            </a:pPr>
            <a:r>
              <a:rPr lang="en-US" dirty="0" smtClean="0"/>
              <a:t>White mangroves </a:t>
            </a:r>
          </a:p>
          <a:p>
            <a:pPr>
              <a:buFont typeface="Arial" pitchFamily="34" charset="0"/>
              <a:buChar char="•"/>
            </a:pPr>
            <a:r>
              <a:rPr lang="en-US" dirty="0" smtClean="0"/>
              <a:t>Buttonwoods</a:t>
            </a:r>
            <a:endParaRPr lang="en-US" dirty="0"/>
          </a:p>
        </p:txBody>
      </p:sp>
      <p:pic>
        <p:nvPicPr>
          <p:cNvPr id="44034" name="Picture 2" descr="http://d2ouvy59p0dg6k.cloudfront.net/img/mangroves_borneo_34180_349602.jpg"/>
          <p:cNvPicPr>
            <a:picLocks noChangeAspect="1" noChangeArrowheads="1"/>
          </p:cNvPicPr>
          <p:nvPr/>
        </p:nvPicPr>
        <p:blipFill>
          <a:blip r:embed="rId2" cstate="print"/>
          <a:srcRect/>
          <a:stretch>
            <a:fillRect/>
          </a:stretch>
        </p:blipFill>
        <p:spPr bwMode="auto">
          <a:xfrm>
            <a:off x="7696200" y="151133"/>
            <a:ext cx="4495800" cy="1866901"/>
          </a:xfrm>
          <a:prstGeom prst="rect">
            <a:avLst/>
          </a:prstGeom>
          <a:noFill/>
        </p:spPr>
      </p:pic>
      <p:pic>
        <p:nvPicPr>
          <p:cNvPr id="44036" name="Picture 4" descr="http://upload.wikimedia.org/wikipedia/commons/4/44/Pichavaram_mangrove_forest_01.JPG"/>
          <p:cNvPicPr>
            <a:picLocks noChangeAspect="1" noChangeArrowheads="1"/>
          </p:cNvPicPr>
          <p:nvPr/>
        </p:nvPicPr>
        <p:blipFill>
          <a:blip r:embed="rId3" cstate="print"/>
          <a:srcRect/>
          <a:stretch>
            <a:fillRect/>
          </a:stretch>
        </p:blipFill>
        <p:spPr bwMode="auto">
          <a:xfrm>
            <a:off x="9030405" y="2186128"/>
            <a:ext cx="3161595" cy="2096504"/>
          </a:xfrm>
          <a:prstGeom prst="rect">
            <a:avLst/>
          </a:prstGeom>
          <a:noFill/>
        </p:spPr>
      </p:pic>
      <p:pic>
        <p:nvPicPr>
          <p:cNvPr id="44038" name="Picture 6" descr="http://www.discoverlife.org/IM/I_JP/0319/320/Laguncularia_racemosa,_White_Mangrove,I_JP31946.jpg"/>
          <p:cNvPicPr>
            <a:picLocks noChangeAspect="1" noChangeArrowheads="1"/>
          </p:cNvPicPr>
          <p:nvPr/>
        </p:nvPicPr>
        <p:blipFill>
          <a:blip r:embed="rId4" cstate="print"/>
          <a:srcRect/>
          <a:stretch>
            <a:fillRect/>
          </a:stretch>
        </p:blipFill>
        <p:spPr bwMode="auto">
          <a:xfrm>
            <a:off x="8315727" y="4646934"/>
            <a:ext cx="3048000" cy="2028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6"/>
                                        </p:tgtEl>
                                        <p:attrNameLst>
                                          <p:attrName>style.visibility</p:attrName>
                                        </p:attrNameLst>
                                      </p:cBhvr>
                                      <p:to>
                                        <p:strVal val="visible"/>
                                      </p:to>
                                    </p:set>
                                    <p:animEffect transition="in" filter="blinds(horizontal)">
                                      <p:cBhvr>
                                        <p:cTn id="27" dur="500"/>
                                        <p:tgtEl>
                                          <p:spTgt spid="440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4034"/>
                                        </p:tgtEl>
                                        <p:attrNameLst>
                                          <p:attrName>style.visibility</p:attrName>
                                        </p:attrNameLst>
                                      </p:cBhvr>
                                      <p:to>
                                        <p:strVal val="visible"/>
                                      </p:to>
                                    </p:set>
                                    <p:animEffect transition="in" filter="blinds(horizontal)">
                                      <p:cBhvr>
                                        <p:cTn id="37" dur="500"/>
                                        <p:tgtEl>
                                          <p:spTgt spid="4403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linds(horizontal)">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4038"/>
                                        </p:tgtEl>
                                        <p:attrNameLst>
                                          <p:attrName>style.visibility</p:attrName>
                                        </p:attrNameLst>
                                      </p:cBhvr>
                                      <p:to>
                                        <p:strVal val="visible"/>
                                      </p:to>
                                    </p:set>
                                    <p:animEffect transition="in" filter="blinds(horizontal)">
                                      <p:cBhvr>
                                        <p:cTn id="47" dur="500"/>
                                        <p:tgtEl>
                                          <p:spTgt spid="4403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blinds(horizontal)">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linds(horizontal)">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blinds(horizontal)">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blinds(horizontal)">
                                      <p:cBhvr>
                                        <p:cTn id="67" dur="500"/>
                                        <p:tgtEl>
                                          <p:spTgt spid="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blinds(horizontal)">
                                      <p:cBhvr>
                                        <p:cTn id="72" dur="500"/>
                                        <p:tgtEl>
                                          <p:spTgt spid="3">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blinds(horizontal)">
                                      <p:cBhvr>
                                        <p:cTn id="77" dur="500"/>
                                        <p:tgtEl>
                                          <p:spTgt spid="3">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Effect transition="in" filter="blinds(horizontal)">
                                      <p:cBhvr>
                                        <p:cTn id="8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us-satellite.net/marinescience/resources/images/01DivingEcosystems/mangrovemap_FL.jpg"/>
          <p:cNvPicPr>
            <a:picLocks noChangeAspect="1" noChangeArrowheads="1"/>
          </p:cNvPicPr>
          <p:nvPr/>
        </p:nvPicPr>
        <p:blipFill>
          <a:blip r:embed="rId2" cstate="print"/>
          <a:srcRect/>
          <a:stretch>
            <a:fillRect/>
          </a:stretch>
        </p:blipFill>
        <p:spPr bwMode="auto">
          <a:xfrm>
            <a:off x="250986" y="150472"/>
            <a:ext cx="5970528" cy="3900668"/>
          </a:xfrm>
          <a:prstGeom prst="rect">
            <a:avLst/>
          </a:prstGeom>
          <a:noFill/>
        </p:spPr>
      </p:pic>
      <p:pic>
        <p:nvPicPr>
          <p:cNvPr id="45060" name="Picture 4" descr="http://www.us-satellite.net/marinescience/resources/images/01DivingEcosystems/mangrovemap.jpg"/>
          <p:cNvPicPr>
            <a:picLocks noChangeAspect="1" noChangeArrowheads="1"/>
          </p:cNvPicPr>
          <p:nvPr/>
        </p:nvPicPr>
        <p:blipFill>
          <a:blip r:embed="rId3" cstate="print"/>
          <a:srcRect/>
          <a:stretch>
            <a:fillRect/>
          </a:stretch>
        </p:blipFill>
        <p:spPr bwMode="auto">
          <a:xfrm>
            <a:off x="5440100" y="3401028"/>
            <a:ext cx="6497255" cy="3248628"/>
          </a:xfrm>
          <a:prstGeom prst="rect">
            <a:avLst/>
          </a:prstGeom>
          <a:noFill/>
        </p:spPr>
      </p:pic>
      <p:sp>
        <p:nvSpPr>
          <p:cNvPr id="6" name="Rectangle 5"/>
          <p:cNvSpPr/>
          <p:nvPr/>
        </p:nvSpPr>
        <p:spPr>
          <a:xfrm>
            <a:off x="304800" y="5918483"/>
            <a:ext cx="4996405" cy="646331"/>
          </a:xfrm>
          <a:prstGeom prst="rect">
            <a:avLst/>
          </a:prstGeom>
        </p:spPr>
        <p:txBody>
          <a:bodyPr wrap="square">
            <a:spAutoFit/>
          </a:bodyPr>
          <a:lstStyle/>
          <a:p>
            <a:r>
              <a:rPr lang="en-US" dirty="0" smtClean="0"/>
              <a:t>Global distribution of Mangrove Forests indicated in red on NASA Blue Marble image.</a:t>
            </a:r>
            <a:endParaRPr lang="en-US" dirty="0"/>
          </a:p>
        </p:txBody>
      </p:sp>
      <p:sp>
        <p:nvSpPr>
          <p:cNvPr id="7" name="Rectangle 6"/>
          <p:cNvSpPr/>
          <p:nvPr/>
        </p:nvSpPr>
        <p:spPr>
          <a:xfrm>
            <a:off x="6235080" y="616881"/>
            <a:ext cx="3834896" cy="646331"/>
          </a:xfrm>
          <a:prstGeom prst="rect">
            <a:avLst/>
          </a:prstGeom>
        </p:spPr>
        <p:txBody>
          <a:bodyPr wrap="square">
            <a:spAutoFit/>
          </a:bodyPr>
          <a:lstStyle/>
          <a:p>
            <a:r>
              <a:rPr lang="en-US" dirty="0" smtClean="0"/>
              <a:t>Distribution of mangrove forests in Florida indicated in red.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353" y="2581155"/>
            <a:ext cx="10131425" cy="2006278"/>
          </a:xfrm>
        </p:spPr>
        <p:txBody>
          <a:bodyPr/>
          <a:lstStyle/>
          <a:p>
            <a:r>
              <a:rPr lang="en-US" dirty="0" smtClean="0"/>
              <a:t>Page 14</a:t>
            </a:r>
          </a:p>
          <a:p>
            <a:r>
              <a:rPr lang="en-US" dirty="0" smtClean="0"/>
              <a:t>#15. Copy  the chart into your notebook.  Compare the biotic and </a:t>
            </a:r>
            <a:r>
              <a:rPr lang="en-US" dirty="0" err="1" smtClean="0"/>
              <a:t>abiotic</a:t>
            </a:r>
            <a:r>
              <a:rPr lang="en-US" dirty="0" smtClean="0"/>
              <a:t> factors in the photographs above</a:t>
            </a:r>
          </a:p>
          <a:p>
            <a:r>
              <a:rPr lang="en-US" dirty="0" smtClean="0"/>
              <a:t>#16. How do the differences observed between Photographs A and B demonstrate succession?</a:t>
            </a:r>
            <a:endParaRPr lang="en-US" dirty="0"/>
          </a:p>
        </p:txBody>
      </p:sp>
      <p:pic>
        <p:nvPicPr>
          <p:cNvPr id="46082" name="Picture 2" descr="http://www.us-satellite.net/marinescience/resources/images/01DivingEcosystems/12.jpg"/>
          <p:cNvPicPr>
            <a:picLocks noChangeAspect="1" noChangeArrowheads="1"/>
          </p:cNvPicPr>
          <p:nvPr/>
        </p:nvPicPr>
        <p:blipFill>
          <a:blip r:embed="rId2" cstate="print"/>
          <a:srcRect/>
          <a:stretch>
            <a:fillRect/>
          </a:stretch>
        </p:blipFill>
        <p:spPr bwMode="auto">
          <a:xfrm>
            <a:off x="2106592" y="231495"/>
            <a:ext cx="6737712" cy="2506903"/>
          </a:xfrm>
          <a:prstGeom prst="rect">
            <a:avLst/>
          </a:prstGeom>
          <a:noFill/>
        </p:spPr>
      </p:pic>
      <p:graphicFrame>
        <p:nvGraphicFramePr>
          <p:cNvPr id="5" name="Table 4"/>
          <p:cNvGraphicFramePr>
            <a:graphicFrameLocks noGrp="1"/>
          </p:cNvGraphicFramePr>
          <p:nvPr/>
        </p:nvGraphicFramePr>
        <p:xfrm>
          <a:off x="1788931" y="5245369"/>
          <a:ext cx="8127999" cy="1317477"/>
        </p:xfrm>
        <a:graphic>
          <a:graphicData uri="http://schemas.openxmlformats.org/drawingml/2006/table">
            <a:tbl>
              <a:tblPr firstRow="1" bandRow="1">
                <a:tableStyleId>{5C22544A-7EE6-4342-B048-85BDC9FD1C3A}</a:tableStyleId>
              </a:tblPr>
              <a:tblGrid>
                <a:gridCol w="2709333"/>
                <a:gridCol w="2709333"/>
                <a:gridCol w="2709333"/>
              </a:tblGrid>
              <a:tr h="43915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Photograph</a:t>
                      </a:r>
                    </a:p>
                  </a:txBody>
                  <a:tcPr/>
                </a:tc>
                <a:tc>
                  <a:txBody>
                    <a:bodyPr/>
                    <a:lstStyle/>
                    <a:p>
                      <a:pPr algn="ctr"/>
                      <a:r>
                        <a:rPr lang="en-US" dirty="0" smtClean="0"/>
                        <a:t>Biotic Factors</a:t>
                      </a:r>
                      <a:endParaRPr lang="en-US" dirty="0"/>
                    </a:p>
                  </a:txBody>
                  <a:tcPr/>
                </a:tc>
                <a:tc>
                  <a:txBody>
                    <a:bodyPr/>
                    <a:lstStyle/>
                    <a:p>
                      <a:pPr algn="ctr"/>
                      <a:r>
                        <a:rPr lang="en-US" dirty="0" err="1" smtClean="0"/>
                        <a:t>Abiotic</a:t>
                      </a:r>
                      <a:r>
                        <a:rPr lang="en-US" dirty="0" smtClean="0"/>
                        <a:t> Factors</a:t>
                      </a:r>
                      <a:endParaRPr lang="en-US" dirty="0"/>
                    </a:p>
                  </a:txBody>
                  <a:tcPr/>
                </a:tc>
              </a:tr>
              <a:tr h="439159">
                <a:tc>
                  <a:txBody>
                    <a:bodyPr/>
                    <a:lstStyle/>
                    <a:p>
                      <a:pPr algn="ctr"/>
                      <a:r>
                        <a:rPr lang="en-US" dirty="0" smtClean="0"/>
                        <a:t>A</a:t>
                      </a:r>
                      <a:endParaRPr lang="en-US" dirty="0"/>
                    </a:p>
                  </a:txBody>
                  <a:tcPr/>
                </a:tc>
                <a:tc>
                  <a:txBody>
                    <a:bodyPr/>
                    <a:lstStyle/>
                    <a:p>
                      <a:endParaRPr lang="en-US"/>
                    </a:p>
                  </a:txBody>
                  <a:tcPr/>
                </a:tc>
                <a:tc>
                  <a:txBody>
                    <a:bodyPr/>
                    <a:lstStyle/>
                    <a:p>
                      <a:endParaRPr lang="en-US"/>
                    </a:p>
                  </a:txBody>
                  <a:tcPr/>
                </a:tc>
              </a:tr>
              <a:tr h="439159">
                <a:tc>
                  <a:txBody>
                    <a:bodyPr/>
                    <a:lstStyle/>
                    <a:p>
                      <a:pPr algn="ctr"/>
                      <a:r>
                        <a:rPr lang="en-US" dirty="0" smtClean="0"/>
                        <a:t>B</a:t>
                      </a:r>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226" y="0"/>
            <a:ext cx="10131425" cy="1456267"/>
          </a:xfrm>
        </p:spPr>
        <p:txBody>
          <a:bodyPr/>
          <a:lstStyle/>
          <a:p>
            <a:r>
              <a:rPr lang="en-US" dirty="0" smtClean="0"/>
              <a:t>What are National Marine Sanctuaries? </a:t>
            </a:r>
            <a:endParaRPr lang="en-US" dirty="0"/>
          </a:p>
        </p:txBody>
      </p:sp>
      <p:sp>
        <p:nvSpPr>
          <p:cNvPr id="3" name="Content Placeholder 2"/>
          <p:cNvSpPr>
            <a:spLocks noGrp="1"/>
          </p:cNvSpPr>
          <p:nvPr>
            <p:ph idx="1"/>
          </p:nvPr>
        </p:nvSpPr>
        <p:spPr>
          <a:xfrm>
            <a:off x="685801" y="1620456"/>
            <a:ext cx="9465196" cy="5237543"/>
          </a:xfrm>
        </p:spPr>
        <p:txBody>
          <a:bodyPr>
            <a:normAutofit lnSpcReduction="10000"/>
          </a:bodyPr>
          <a:lstStyle/>
          <a:p>
            <a:r>
              <a:rPr lang="en-US" sz="2400" dirty="0" smtClean="0"/>
              <a:t>America’s underwater treasures</a:t>
            </a:r>
          </a:p>
          <a:p>
            <a:r>
              <a:rPr lang="en-US" sz="2400" dirty="0" smtClean="0"/>
              <a:t>System of 14 marine protected areas that encompass nearly 250,000 square kilometers (more than 150,000) of marine and Great Lakes waters from Washington State to the Florida Keys and from Lake Huron to America Samoa.</a:t>
            </a:r>
          </a:p>
          <a:p>
            <a:r>
              <a:rPr lang="en-US" sz="2400" dirty="0" smtClean="0"/>
              <a:t>These areas have regulations that allow some human activities and do not allow others. </a:t>
            </a:r>
          </a:p>
          <a:p>
            <a:r>
              <a:rPr lang="en-US" sz="2400" dirty="0" smtClean="0"/>
              <a:t>Sanctuaries allow both commercial and recreational fishing unless these fishing  activities become destructive to habitats </a:t>
            </a:r>
          </a:p>
          <a:p>
            <a:r>
              <a:rPr lang="en-US" sz="2400" dirty="0" smtClean="0"/>
              <a:t>Each sanctuary has different regulations and these rules protect these special habitats.</a:t>
            </a:r>
          </a:p>
          <a:p>
            <a:r>
              <a:rPr lang="en-US" sz="2400" dirty="0" smtClean="0"/>
              <a:t>Scientists conduct formal research in sanctuaries to learn more about the ecosystems and the organisms that make them their homes.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2" descr="http://www.us-satellite.net/marinescience/resources/images/01DivingEcosystems/nmsmap-9.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837" y="243067"/>
            <a:ext cx="6108538" cy="5625297"/>
          </a:xfrm>
        </p:spPr>
        <p:txBody>
          <a:bodyPr/>
          <a:lstStyle/>
          <a:p>
            <a:r>
              <a:rPr lang="en-US" sz="2800" dirty="0" smtClean="0"/>
              <a:t>Page 15</a:t>
            </a:r>
          </a:p>
          <a:p>
            <a:r>
              <a:rPr lang="en-US" sz="2800" dirty="0" smtClean="0"/>
              <a:t>#17.  Why might the National Sanctuaries be important when studying the paths of marine animals? </a:t>
            </a:r>
          </a:p>
          <a:p>
            <a:endParaRPr lang="en-US" sz="2800" dirty="0" smtClean="0"/>
          </a:p>
          <a:p>
            <a:r>
              <a:rPr lang="en-US" sz="2800" dirty="0" smtClean="0"/>
              <a:t>Based on your research, what are some of the problems that living things in the ecosystem you studied have faced? </a:t>
            </a:r>
          </a:p>
          <a:p>
            <a:endParaRPr lang="en-US" dirty="0"/>
          </a:p>
        </p:txBody>
      </p:sp>
      <p:pic>
        <p:nvPicPr>
          <p:cNvPr id="48130" name="Picture 2" descr="http://www.us-satellite.net/marinescience/resources/images/01DivingEcosystems/sanc0604.jpg"/>
          <p:cNvPicPr>
            <a:picLocks noChangeAspect="1" noChangeArrowheads="1"/>
          </p:cNvPicPr>
          <p:nvPr/>
        </p:nvPicPr>
        <p:blipFill>
          <a:blip r:embed="rId2" cstate="print"/>
          <a:srcRect/>
          <a:stretch>
            <a:fillRect/>
          </a:stretch>
        </p:blipFill>
        <p:spPr bwMode="auto">
          <a:xfrm>
            <a:off x="6840637" y="328431"/>
            <a:ext cx="5163555" cy="3408753"/>
          </a:xfrm>
          <a:prstGeom prst="rect">
            <a:avLst/>
          </a:prstGeom>
          <a:noFill/>
        </p:spPr>
      </p:pic>
      <p:sp>
        <p:nvSpPr>
          <p:cNvPr id="5" name="Rectangle 4"/>
          <p:cNvSpPr/>
          <p:nvPr/>
        </p:nvSpPr>
        <p:spPr>
          <a:xfrm>
            <a:off x="7711538" y="3938815"/>
            <a:ext cx="3435941" cy="369332"/>
          </a:xfrm>
          <a:prstGeom prst="rect">
            <a:avLst/>
          </a:prstGeom>
        </p:spPr>
        <p:txBody>
          <a:bodyPr wrap="none">
            <a:spAutoFit/>
          </a:bodyPr>
          <a:lstStyle/>
          <a:p>
            <a:r>
              <a:rPr lang="en-US" dirty="0" smtClean="0"/>
              <a:t>Humpback Whale mother and calf.</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131425" cy="1456267"/>
          </a:xfrm>
        </p:spPr>
        <p:txBody>
          <a:bodyPr>
            <a:noAutofit/>
          </a:bodyPr>
          <a:lstStyle/>
          <a:p>
            <a:r>
              <a:rPr lang="en-US" sz="5400" b="1" dirty="0" smtClean="0">
                <a:latin typeface="Britannic Bold" panose="020B0903060703020204" pitchFamily="34" charset="0"/>
              </a:rPr>
              <a:t>The 5 “e’</a:t>
            </a:r>
            <a:r>
              <a:rPr lang="en-US" sz="5400" b="1" baseline="-2000" dirty="0" smtClean="0">
                <a:latin typeface="Britannic Bold" panose="020B0903060703020204" pitchFamily="34" charset="0"/>
              </a:rPr>
              <a:t>S</a:t>
            </a:r>
            <a:r>
              <a:rPr lang="en-US" sz="5400" b="1" dirty="0" smtClean="0">
                <a:latin typeface="Britannic Bold" panose="020B0903060703020204" pitchFamily="34" charset="0"/>
              </a:rPr>
              <a:t>”</a:t>
            </a:r>
            <a:br>
              <a:rPr lang="en-US" sz="5400" b="1" dirty="0" smtClean="0">
                <a:latin typeface="Britannic Bold" panose="020B0903060703020204" pitchFamily="34" charset="0"/>
              </a:rPr>
            </a:br>
            <a:endParaRPr lang="en-US" sz="5400" b="1" dirty="0">
              <a:latin typeface="Britannic Bold" panose="020B0903060703020204" pitchFamily="34" charset="0"/>
            </a:endParaRPr>
          </a:p>
        </p:txBody>
      </p:sp>
      <p:sp>
        <p:nvSpPr>
          <p:cNvPr id="3" name="Content Placeholder 2"/>
          <p:cNvSpPr>
            <a:spLocks noGrp="1"/>
          </p:cNvSpPr>
          <p:nvPr>
            <p:ph idx="1"/>
          </p:nvPr>
        </p:nvSpPr>
        <p:spPr/>
        <p:txBody>
          <a:bodyPr>
            <a:noAutofit/>
          </a:bodyPr>
          <a:lstStyle/>
          <a:p>
            <a:r>
              <a:rPr lang="en-US" sz="2800" dirty="0" smtClean="0"/>
              <a:t>Engage by observing the long migration routes of the Sooty Shearwater.</a:t>
            </a:r>
          </a:p>
          <a:p>
            <a:r>
              <a:rPr lang="en-US" sz="2800" dirty="0" smtClean="0"/>
              <a:t>Explore by researching a specific marine ecosystem.</a:t>
            </a:r>
          </a:p>
          <a:p>
            <a:r>
              <a:rPr lang="en-US" sz="2800" dirty="0" smtClean="0"/>
              <a:t>Explain by comparing the biotic and abiotic factors within various marine ecosystems. </a:t>
            </a:r>
          </a:p>
          <a:p>
            <a:r>
              <a:rPr lang="en-US" sz="2800" dirty="0" smtClean="0"/>
              <a:t>Elaborate by describing how ecosystems undergo natural changes over time. </a:t>
            </a:r>
          </a:p>
          <a:p>
            <a:r>
              <a:rPr lang="en-US" sz="2800" dirty="0" smtClean="0"/>
              <a:t>Evaluate by considering the components and processes of marine and land ecosystems.  </a:t>
            </a:r>
            <a:endParaRPr lang="en-US" sz="2800" dirty="0"/>
          </a:p>
        </p:txBody>
      </p:sp>
    </p:spTree>
    <p:extLst>
      <p:ext uri="{BB962C8B-B14F-4D97-AF65-F5344CB8AC3E}">
        <p14:creationId xmlns="" xmlns:p14="http://schemas.microsoft.com/office/powerpoint/2010/main" val="1866225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to complete for Lesson 1</a:t>
            </a:r>
            <a:endParaRPr lang="en-US" dirty="0"/>
          </a:p>
        </p:txBody>
      </p:sp>
      <p:sp>
        <p:nvSpPr>
          <p:cNvPr id="3" name="Content Placeholder 2"/>
          <p:cNvSpPr>
            <a:spLocks noGrp="1"/>
          </p:cNvSpPr>
          <p:nvPr>
            <p:ph idx="1"/>
          </p:nvPr>
        </p:nvSpPr>
        <p:spPr/>
        <p:txBody>
          <a:bodyPr/>
          <a:lstStyle/>
          <a:p>
            <a:r>
              <a:rPr lang="en-US" sz="3600" dirty="0" smtClean="0"/>
              <a:t>Read Lesson 1, pg. 4-16</a:t>
            </a:r>
          </a:p>
          <a:p>
            <a:r>
              <a:rPr lang="en-US" sz="3600" dirty="0" smtClean="0"/>
              <a:t>Complete all vocabulary</a:t>
            </a:r>
          </a:p>
          <a:p>
            <a:r>
              <a:rPr lang="en-US" sz="3600" dirty="0" smtClean="0"/>
              <a:t>Study root words</a:t>
            </a:r>
          </a:p>
          <a:p>
            <a:r>
              <a:rPr lang="en-US" sz="3600" dirty="0" smtClean="0"/>
              <a:t>Story/Sentences using all vocabulary </a:t>
            </a:r>
          </a:p>
          <a:p>
            <a:r>
              <a:rPr lang="en-US" sz="3600" dirty="0" smtClean="0"/>
              <a:t>Marine Ecosystems Project</a:t>
            </a:r>
          </a:p>
          <a:p>
            <a:endParaRPr lang="en-US" dirty="0"/>
          </a:p>
        </p:txBody>
      </p:sp>
    </p:spTree>
    <p:extLst>
      <p:ext uri="{BB962C8B-B14F-4D97-AF65-F5344CB8AC3E}">
        <p14:creationId xmlns="" xmlns:p14="http://schemas.microsoft.com/office/powerpoint/2010/main" val="1013165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95" y="593692"/>
            <a:ext cx="3864843" cy="5582025"/>
          </a:xfrm>
        </p:spPr>
        <p:txBody>
          <a:bodyPr>
            <a:normAutofit/>
          </a:bodyPr>
          <a:lstStyle/>
          <a:p>
            <a:r>
              <a:rPr lang="en-US" sz="4000" b="1" dirty="0" smtClean="0">
                <a:solidFill>
                  <a:schemeClr val="bg1"/>
                </a:solidFill>
              </a:rPr>
              <a:t>Required note page for all vocabulary in the Lessons </a:t>
            </a:r>
            <a:r>
              <a:rPr lang="en-US" dirty="0" smtClean="0"/>
              <a:t/>
            </a:r>
            <a:br>
              <a:rPr lang="en-US" dirty="0" smtClean="0"/>
            </a:br>
            <a:r>
              <a:rPr lang="en-US" dirty="0" smtClean="0"/>
              <a:t/>
            </a:r>
            <a:br>
              <a:rPr lang="en-US" dirty="0" smtClean="0"/>
            </a:br>
            <a:r>
              <a:rPr lang="en-US" b="1" dirty="0" smtClean="0">
                <a:solidFill>
                  <a:schemeClr val="bg1"/>
                </a:solidFill>
              </a:rPr>
              <a:t>Please set up your note page like this</a:t>
            </a:r>
            <a:endParaRPr lang="en-US" b="1"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107976" y="609600"/>
            <a:ext cx="7438030" cy="6152170"/>
          </a:xfrm>
        </p:spPr>
      </p:pic>
      <p:sp>
        <p:nvSpPr>
          <p:cNvPr id="5" name="TextBox 4"/>
          <p:cNvSpPr txBox="1"/>
          <p:nvPr/>
        </p:nvSpPr>
        <p:spPr>
          <a:xfrm>
            <a:off x="4936391" y="1365872"/>
            <a:ext cx="1282889" cy="5355312"/>
          </a:xfrm>
          <a:prstGeom prst="rect">
            <a:avLst/>
          </a:prstGeom>
          <a:solidFill>
            <a:schemeClr val="bg2">
              <a:lumMod val="20000"/>
              <a:lumOff val="80000"/>
            </a:schemeClr>
          </a:solidFill>
        </p:spPr>
        <p:txBody>
          <a:bodyPr wrap="square" rtlCol="0">
            <a:spAutoFit/>
          </a:bodyPr>
          <a:lstStyle/>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a:solidFill>
                <a:schemeClr val="bg1"/>
              </a:solidFill>
            </a:endParaRPr>
          </a:p>
        </p:txBody>
      </p:sp>
      <p:cxnSp>
        <p:nvCxnSpPr>
          <p:cNvPr id="7" name="Straight Arrow Connector 6"/>
          <p:cNvCxnSpPr/>
          <p:nvPr/>
        </p:nvCxnSpPr>
        <p:spPr>
          <a:xfrm flipV="1">
            <a:off x="4107976" y="1352437"/>
            <a:ext cx="7411886" cy="134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6481312" y="622202"/>
            <a:ext cx="38052" cy="6098982"/>
          </a:xfrm>
          <a:prstGeom prst="line">
            <a:avLst/>
          </a:prstGeom>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4960152" y="1385986"/>
            <a:ext cx="1250856" cy="646331"/>
          </a:xfrm>
          <a:prstGeom prst="rect">
            <a:avLst/>
          </a:prstGeom>
          <a:solidFill>
            <a:schemeClr val="tx1"/>
          </a:solidFill>
          <a:ln>
            <a:solidFill>
              <a:schemeClr val="bg1"/>
            </a:solidFill>
          </a:ln>
        </p:spPr>
        <p:txBody>
          <a:bodyPr wrap="none" rtlCol="0">
            <a:spAutoFit/>
          </a:bodyPr>
          <a:lstStyle/>
          <a:p>
            <a:pPr algn="ctr"/>
            <a:r>
              <a:rPr lang="en-US" b="1" dirty="0" smtClean="0">
                <a:solidFill>
                  <a:schemeClr val="bg1"/>
                </a:solidFill>
              </a:rPr>
              <a:t>Vocabulary</a:t>
            </a:r>
          </a:p>
          <a:p>
            <a:pPr algn="ctr"/>
            <a:r>
              <a:rPr lang="en-US" b="1" dirty="0" smtClean="0">
                <a:solidFill>
                  <a:schemeClr val="bg1"/>
                </a:solidFill>
              </a:rPr>
              <a:t>Words</a:t>
            </a:r>
          </a:p>
        </p:txBody>
      </p:sp>
      <p:sp>
        <p:nvSpPr>
          <p:cNvPr id="13" name="TextBox 12"/>
          <p:cNvSpPr txBox="1"/>
          <p:nvPr/>
        </p:nvSpPr>
        <p:spPr>
          <a:xfrm>
            <a:off x="6583670" y="1406458"/>
            <a:ext cx="2845124" cy="5355312"/>
          </a:xfrm>
          <a:prstGeom prst="rect">
            <a:avLst/>
          </a:prstGeom>
          <a:solidFill>
            <a:schemeClr val="accent2">
              <a:lumMod val="75000"/>
            </a:schemeClr>
          </a:solidFill>
        </p:spPr>
        <p:txBody>
          <a:bodyPr wrap="square" rtlCol="0">
            <a:spAutoFit/>
          </a:bodyPr>
          <a:lstStyle/>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14" name="TextBox 13"/>
          <p:cNvSpPr txBox="1"/>
          <p:nvPr/>
        </p:nvSpPr>
        <p:spPr>
          <a:xfrm>
            <a:off x="9633183" y="1386524"/>
            <a:ext cx="1789993" cy="5355312"/>
          </a:xfrm>
          <a:prstGeom prst="rect">
            <a:avLst/>
          </a:prstGeom>
          <a:solidFill>
            <a:schemeClr val="accent6">
              <a:lumMod val="40000"/>
              <a:lumOff val="60000"/>
            </a:schemeClr>
          </a:solidFill>
        </p:spPr>
        <p:txBody>
          <a:bodyPr wrap="square" rtlCol="0">
            <a:spAutoFit/>
          </a:bodyPr>
          <a:lstStyle/>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15" name="TextBox 14"/>
          <p:cNvSpPr txBox="1"/>
          <p:nvPr/>
        </p:nvSpPr>
        <p:spPr>
          <a:xfrm>
            <a:off x="7126650" y="1559868"/>
            <a:ext cx="1661032" cy="369332"/>
          </a:xfrm>
          <a:prstGeom prst="rect">
            <a:avLst/>
          </a:prstGeom>
          <a:solidFill>
            <a:schemeClr val="tx1"/>
          </a:solidFill>
          <a:ln>
            <a:solidFill>
              <a:schemeClr val="bg1"/>
            </a:solidFill>
          </a:ln>
        </p:spPr>
        <p:txBody>
          <a:bodyPr wrap="square" rtlCol="0">
            <a:spAutoFit/>
          </a:bodyPr>
          <a:lstStyle/>
          <a:p>
            <a:pPr algn="ctr"/>
            <a:r>
              <a:rPr lang="en-US" b="1" dirty="0" smtClean="0">
                <a:solidFill>
                  <a:schemeClr val="bg1"/>
                </a:solidFill>
              </a:rPr>
              <a:t>Definitions</a:t>
            </a:r>
          </a:p>
        </p:txBody>
      </p:sp>
      <p:sp>
        <p:nvSpPr>
          <p:cNvPr id="16" name="TextBox 15"/>
          <p:cNvSpPr txBox="1"/>
          <p:nvPr/>
        </p:nvSpPr>
        <p:spPr>
          <a:xfrm>
            <a:off x="9641455" y="1500213"/>
            <a:ext cx="1781721" cy="1477328"/>
          </a:xfrm>
          <a:prstGeom prst="rect">
            <a:avLst/>
          </a:prstGeom>
          <a:solidFill>
            <a:schemeClr val="tx1"/>
          </a:solidFill>
          <a:ln>
            <a:solidFill>
              <a:schemeClr val="bg1"/>
            </a:solidFill>
          </a:ln>
        </p:spPr>
        <p:txBody>
          <a:bodyPr wrap="square" rtlCol="0">
            <a:spAutoFit/>
          </a:bodyPr>
          <a:lstStyle/>
          <a:p>
            <a:pPr algn="ctr"/>
            <a:r>
              <a:rPr lang="en-US" b="1" dirty="0" smtClean="0">
                <a:solidFill>
                  <a:schemeClr val="bg1"/>
                </a:solidFill>
              </a:rPr>
              <a:t>Picture or key words to help you remember/  understand the concept. </a:t>
            </a:r>
          </a:p>
        </p:txBody>
      </p:sp>
      <p:sp>
        <p:nvSpPr>
          <p:cNvPr id="17" name="TextBox 16"/>
          <p:cNvSpPr txBox="1"/>
          <p:nvPr/>
        </p:nvSpPr>
        <p:spPr>
          <a:xfrm>
            <a:off x="10317706" y="622202"/>
            <a:ext cx="1237427" cy="646331"/>
          </a:xfrm>
          <a:prstGeom prst="rect">
            <a:avLst/>
          </a:prstGeom>
          <a:solidFill>
            <a:schemeClr val="tx1"/>
          </a:solidFill>
          <a:ln>
            <a:solidFill>
              <a:schemeClr val="bg1"/>
            </a:solidFill>
          </a:ln>
        </p:spPr>
        <p:txBody>
          <a:bodyPr wrap="square" rtlCol="0">
            <a:spAutoFit/>
          </a:bodyPr>
          <a:lstStyle/>
          <a:p>
            <a:r>
              <a:rPr lang="en-US" sz="1200" b="1" dirty="0" smtClean="0">
                <a:solidFill>
                  <a:schemeClr val="bg1"/>
                </a:solidFill>
              </a:rPr>
              <a:t>Name</a:t>
            </a:r>
          </a:p>
          <a:p>
            <a:r>
              <a:rPr lang="en-US" sz="1200" b="1" dirty="0" smtClean="0">
                <a:solidFill>
                  <a:schemeClr val="bg1"/>
                </a:solidFill>
              </a:rPr>
              <a:t>Date</a:t>
            </a:r>
          </a:p>
          <a:p>
            <a:r>
              <a:rPr lang="en-US" sz="1200" b="1" dirty="0" smtClean="0">
                <a:solidFill>
                  <a:schemeClr val="bg1"/>
                </a:solidFill>
              </a:rPr>
              <a:t>Period</a:t>
            </a:r>
          </a:p>
        </p:txBody>
      </p:sp>
      <p:cxnSp>
        <p:nvCxnSpPr>
          <p:cNvPr id="19" name="Straight Arrow Connector 18"/>
          <p:cNvCxnSpPr/>
          <p:nvPr/>
        </p:nvCxnSpPr>
        <p:spPr>
          <a:xfrm>
            <a:off x="4039216" y="3130951"/>
            <a:ext cx="74453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4039216" y="4002904"/>
            <a:ext cx="7515917" cy="406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V="1">
            <a:off x="4239933" y="4856472"/>
            <a:ext cx="7374833" cy="207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4169391" y="5809509"/>
            <a:ext cx="7385742" cy="78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a:off x="9510353" y="636194"/>
            <a:ext cx="38052" cy="609898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1245828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for lesson 1 + first 5 root words</a:t>
            </a:r>
            <a:endParaRPr lang="en-US" dirty="0"/>
          </a:p>
        </p:txBody>
      </p:sp>
      <p:sp>
        <p:nvSpPr>
          <p:cNvPr id="3" name="Content Placeholder 2"/>
          <p:cNvSpPr>
            <a:spLocks noGrp="1"/>
          </p:cNvSpPr>
          <p:nvPr>
            <p:ph sz="half" idx="1"/>
          </p:nvPr>
        </p:nvSpPr>
        <p:spPr/>
        <p:txBody>
          <a:bodyPr>
            <a:noAutofit/>
          </a:bodyPr>
          <a:lstStyle/>
          <a:p>
            <a:r>
              <a:rPr lang="en-US" sz="2400" dirty="0" smtClean="0"/>
              <a:t>Abiotic </a:t>
            </a:r>
          </a:p>
          <a:p>
            <a:r>
              <a:rPr lang="en-US" sz="2400" dirty="0" smtClean="0"/>
              <a:t>Biotic</a:t>
            </a:r>
          </a:p>
          <a:p>
            <a:r>
              <a:rPr lang="en-US" sz="2400" dirty="0" smtClean="0"/>
              <a:t>Biological community</a:t>
            </a:r>
          </a:p>
          <a:p>
            <a:r>
              <a:rPr lang="en-US" sz="2400" dirty="0" smtClean="0"/>
              <a:t>Ecosystem</a:t>
            </a:r>
          </a:p>
          <a:p>
            <a:r>
              <a:rPr lang="en-US" sz="2400" dirty="0" smtClean="0"/>
              <a:t>Organism</a:t>
            </a:r>
          </a:p>
          <a:p>
            <a:r>
              <a:rPr lang="en-US" sz="2400" dirty="0" smtClean="0"/>
              <a:t>Succession</a:t>
            </a:r>
          </a:p>
          <a:p>
            <a:r>
              <a:rPr lang="en-US" sz="2400" dirty="0" smtClean="0"/>
              <a:t>Benthic</a:t>
            </a:r>
          </a:p>
          <a:p>
            <a:r>
              <a:rPr lang="en-US" sz="2400" dirty="0" smtClean="0"/>
              <a:t>mangroves</a:t>
            </a:r>
            <a:endParaRPr lang="en-US" sz="2400" dirty="0"/>
          </a:p>
        </p:txBody>
      </p:sp>
      <p:sp>
        <p:nvSpPr>
          <p:cNvPr id="4" name="Content Placeholder 3"/>
          <p:cNvSpPr>
            <a:spLocks noGrp="1"/>
          </p:cNvSpPr>
          <p:nvPr>
            <p:ph sz="half" idx="2"/>
          </p:nvPr>
        </p:nvSpPr>
        <p:spPr>
          <a:xfrm>
            <a:off x="3894620" y="2535963"/>
            <a:ext cx="4995332" cy="3649133"/>
          </a:xfrm>
        </p:spPr>
        <p:txBody>
          <a:bodyPr>
            <a:noAutofit/>
          </a:bodyPr>
          <a:lstStyle/>
          <a:p>
            <a:r>
              <a:rPr lang="en-US" sz="2300" dirty="0" smtClean="0"/>
              <a:t>Whale fall</a:t>
            </a:r>
          </a:p>
          <a:p>
            <a:r>
              <a:rPr lang="en-US" sz="2300" dirty="0" smtClean="0"/>
              <a:t>Coral reef</a:t>
            </a:r>
          </a:p>
          <a:p>
            <a:r>
              <a:rPr lang="en-US" sz="2300" dirty="0" smtClean="0"/>
              <a:t>Mangrove forest</a:t>
            </a:r>
          </a:p>
          <a:p>
            <a:r>
              <a:rPr lang="en-US" sz="2300" dirty="0" smtClean="0"/>
              <a:t>Deep sea</a:t>
            </a:r>
          </a:p>
          <a:p>
            <a:r>
              <a:rPr lang="en-US" sz="2300" dirty="0" smtClean="0"/>
              <a:t>Open ocean</a:t>
            </a:r>
            <a:endParaRPr lang="en-US" sz="2000" dirty="0" smtClean="0"/>
          </a:p>
          <a:p>
            <a:r>
              <a:rPr lang="en-US" sz="2300" dirty="0" smtClean="0"/>
              <a:t>Kelp forest</a:t>
            </a:r>
          </a:p>
          <a:p>
            <a:r>
              <a:rPr lang="en-US" sz="2300" dirty="0" smtClean="0"/>
              <a:t>Polar sea</a:t>
            </a:r>
          </a:p>
          <a:p>
            <a:r>
              <a:rPr lang="en-US" sz="2300" dirty="0" smtClean="0"/>
              <a:t>Salt marsh</a:t>
            </a:r>
          </a:p>
          <a:p>
            <a:r>
              <a:rPr lang="en-US" sz="2300" dirty="0" smtClean="0"/>
              <a:t>Rocky shore </a:t>
            </a:r>
          </a:p>
          <a:p>
            <a:r>
              <a:rPr lang="en-US" sz="2300" dirty="0" smtClean="0"/>
              <a:t>National Marine Sanctuaries </a:t>
            </a:r>
            <a:endParaRPr lang="en-US" sz="2300" dirty="0"/>
          </a:p>
        </p:txBody>
      </p:sp>
      <p:sp>
        <p:nvSpPr>
          <p:cNvPr id="5" name="Content Placeholder 3"/>
          <p:cNvSpPr txBox="1">
            <a:spLocks/>
          </p:cNvSpPr>
          <p:nvPr/>
        </p:nvSpPr>
        <p:spPr>
          <a:xfrm>
            <a:off x="7323278" y="1705969"/>
            <a:ext cx="4995332" cy="3649133"/>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300" dirty="0" smtClean="0"/>
              <a:t> </a:t>
            </a:r>
            <a:endParaRPr lang="en-US" sz="2300" dirty="0"/>
          </a:p>
        </p:txBody>
      </p:sp>
      <p:sp>
        <p:nvSpPr>
          <p:cNvPr id="6" name="Content Placeholder 3"/>
          <p:cNvSpPr txBox="1">
            <a:spLocks/>
          </p:cNvSpPr>
          <p:nvPr/>
        </p:nvSpPr>
        <p:spPr>
          <a:xfrm>
            <a:off x="7648350" y="2535963"/>
            <a:ext cx="4995332" cy="3649133"/>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300" dirty="0" smtClean="0"/>
              <a:t>-ology                the study of</a:t>
            </a:r>
          </a:p>
          <a:p>
            <a:r>
              <a:rPr lang="en-US" sz="2300" dirty="0" smtClean="0"/>
              <a:t>-it is			    inflammation</a:t>
            </a:r>
          </a:p>
          <a:p>
            <a:r>
              <a:rPr lang="en-US" sz="2300" dirty="0" err="1" smtClean="0"/>
              <a:t>Arthr</a:t>
            </a:r>
            <a:r>
              <a:rPr lang="en-US" sz="2300" dirty="0" smtClean="0"/>
              <a:t>			    joint</a:t>
            </a:r>
          </a:p>
          <a:p>
            <a:r>
              <a:rPr lang="en-US" sz="2300" dirty="0" smtClean="0"/>
              <a:t>Bio		           life</a:t>
            </a:r>
          </a:p>
          <a:p>
            <a:r>
              <a:rPr lang="en-US" sz="2300" dirty="0" err="1" smtClean="0"/>
              <a:t>derm</a:t>
            </a:r>
            <a:r>
              <a:rPr lang="en-US" sz="2300" dirty="0" smtClean="0"/>
              <a:t>		    skin</a:t>
            </a:r>
          </a:p>
          <a:p>
            <a:endParaRPr lang="en-US" sz="2300" dirty="0" smtClean="0"/>
          </a:p>
          <a:p>
            <a:pPr marL="0" indent="0">
              <a:buNone/>
            </a:pPr>
            <a:endParaRPr lang="en-US" sz="2300" dirty="0"/>
          </a:p>
        </p:txBody>
      </p:sp>
    </p:spTree>
    <p:extLst>
      <p:ext uri="{BB962C8B-B14F-4D97-AF65-F5344CB8AC3E}">
        <p14:creationId xmlns="" xmlns:p14="http://schemas.microsoft.com/office/powerpoint/2010/main" val="2530503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9198" y="130018"/>
            <a:ext cx="10131425" cy="1456267"/>
          </a:xfrm>
        </p:spPr>
        <p:txBody>
          <a:bodyPr/>
          <a:lstStyle/>
          <a:p>
            <a:r>
              <a:rPr lang="en-US" dirty="0" smtClean="0"/>
              <a:t>ENGAGE</a:t>
            </a:r>
            <a:endParaRPr lang="en-US" dirty="0"/>
          </a:p>
        </p:txBody>
      </p:sp>
      <p:sp>
        <p:nvSpPr>
          <p:cNvPr id="6" name="Content Placeholder 5"/>
          <p:cNvSpPr>
            <a:spLocks noGrp="1"/>
          </p:cNvSpPr>
          <p:nvPr>
            <p:ph idx="1"/>
          </p:nvPr>
        </p:nvSpPr>
        <p:spPr>
          <a:xfrm>
            <a:off x="218363" y="1269242"/>
            <a:ext cx="7096837" cy="5117911"/>
          </a:xfrm>
        </p:spPr>
        <p:txBody>
          <a:bodyPr>
            <a:normAutofit fontScale="92500" lnSpcReduction="10000"/>
          </a:bodyPr>
          <a:lstStyle/>
          <a:p>
            <a:r>
              <a:rPr lang="en-US" sz="2400" dirty="0"/>
              <a:t>The wide open ocean holds many mysteries. Physics, chemistry, biology and Earth science concepts and ideas help scientist solve them</a:t>
            </a:r>
            <a:r>
              <a:rPr lang="en-US" sz="2400" dirty="0" smtClean="0"/>
              <a:t>.</a:t>
            </a:r>
            <a:endParaRPr lang="en-US" sz="2400" dirty="0"/>
          </a:p>
          <a:p>
            <a:r>
              <a:rPr lang="en-US" sz="2400" dirty="0" smtClean="0"/>
              <a:t>Scientists make observations and draw conclusions based on their observations.  </a:t>
            </a:r>
          </a:p>
          <a:p>
            <a:r>
              <a:rPr lang="en-US" sz="2400" dirty="0" smtClean="0"/>
              <a:t>Scientist use many tools to learn about the ocean and different strategies to report their findings. </a:t>
            </a:r>
          </a:p>
          <a:p>
            <a:pPr lvl="1"/>
            <a:r>
              <a:rPr lang="en-US" sz="2200" dirty="0" smtClean="0"/>
              <a:t>Satellite technologies</a:t>
            </a:r>
          </a:p>
          <a:p>
            <a:pPr lvl="1"/>
            <a:r>
              <a:rPr lang="en-US" sz="2200" dirty="0" smtClean="0"/>
              <a:t>Pictures</a:t>
            </a:r>
          </a:p>
          <a:p>
            <a:pPr lvl="1"/>
            <a:r>
              <a:rPr lang="en-US" sz="2200" dirty="0" smtClean="0"/>
              <a:t>Animations</a:t>
            </a:r>
          </a:p>
          <a:p>
            <a:pPr lvl="1"/>
            <a:r>
              <a:rPr lang="en-US" sz="2200" dirty="0" smtClean="0"/>
              <a:t>Satellite imagery and models.</a:t>
            </a:r>
            <a:endParaRPr lang="en-US" sz="2200" dirty="0"/>
          </a:p>
          <a:p>
            <a:r>
              <a:rPr lang="en-US" sz="2400" dirty="0" smtClean="0"/>
              <a:t>One important aspect of scientific work is keeping an accurate record of questions, observations, results and new ideas to test-field notebook</a:t>
            </a:r>
            <a:endParaRPr lang="en-US" sz="2400" dirty="0"/>
          </a:p>
        </p:txBody>
      </p:sp>
      <p:pic>
        <p:nvPicPr>
          <p:cNvPr id="3074" name="Picture 2" descr="http://www.us-satellite.net/marinescience/resources/images/01DivingEcosystems/8754135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41906" y="183709"/>
            <a:ext cx="3353033" cy="28051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147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linds(horizontal)">
                                      <p:cBhvr>
                                        <p:cTn id="20" dur="500"/>
                                        <p:tgtEl>
                                          <p:spTgt spid="6">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linds(horizontal)">
                                      <p:cBhvr>
                                        <p:cTn id="23" dur="500"/>
                                        <p:tgtEl>
                                          <p:spTgt spid="6">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blinds(horizontal)">
                                      <p:cBhvr>
                                        <p:cTn id="26" dur="500"/>
                                        <p:tgtEl>
                                          <p:spTgt spid="6">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blinds(horizontal)">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blinds(horizontal)">
                                      <p:cBhvr>
                                        <p:cTn id="3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367" y="462763"/>
            <a:ext cx="6165375" cy="4477097"/>
          </a:xfrm>
        </p:spPr>
        <p:txBody>
          <a:bodyPr/>
          <a:lstStyle/>
          <a:p>
            <a:r>
              <a:rPr lang="en-US" sz="2400" dirty="0" smtClean="0"/>
              <a:t>Many marine scientists will observe the movements of many marine animals that are tracked by satellite.</a:t>
            </a:r>
          </a:p>
          <a:p>
            <a:endParaRPr lang="en-US" sz="2400" dirty="0"/>
          </a:p>
          <a:p>
            <a:r>
              <a:rPr lang="en-US" sz="2400" dirty="0" smtClean="0"/>
              <a:t>In most cases scientists attach a small satellite transmitter onto an animal so that they may observe its movements and learn about its behavior. </a:t>
            </a:r>
          </a:p>
          <a:p>
            <a:endParaRPr lang="en-US" dirty="0"/>
          </a:p>
          <a:p>
            <a:endParaRPr lang="en-US" dirty="0" smtClean="0"/>
          </a:p>
          <a:p>
            <a:endParaRPr lang="en-US" dirty="0"/>
          </a:p>
          <a:p>
            <a:endParaRPr lang="en-US" dirty="0"/>
          </a:p>
        </p:txBody>
      </p:sp>
      <p:pic>
        <p:nvPicPr>
          <p:cNvPr id="4" name="Picture 4" descr="http://www.us-satellite.net/marinescience/resources/images/01DivingEcosystems/mcclella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66303" y="477041"/>
            <a:ext cx="4702615" cy="3174266"/>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http://www.us-satellite.net/marinescience/resources/images/01DivingEcosystems/sooty_map.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10939" y="3312364"/>
            <a:ext cx="6659166" cy="35456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421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Questions page 4 and 5</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800" dirty="0" smtClean="0"/>
              <a:t>Think about what you already know about the ocean.  What do you picture when you consider its waters? In your notebook, draw a sketch of what you think about when you picture the ocean. </a:t>
            </a:r>
          </a:p>
          <a:p>
            <a:pPr marL="457200" indent="-457200">
              <a:buFont typeface="+mj-lt"/>
              <a:buAutoNum type="arabicPeriod"/>
            </a:pPr>
            <a:r>
              <a:rPr lang="en-US" sz="2800" dirty="0" smtClean="0"/>
              <a:t>Write 4-5 sentences about why you think the ocean is important.</a:t>
            </a:r>
          </a:p>
          <a:p>
            <a:pPr marL="457200" indent="-457200">
              <a:buFont typeface="+mj-lt"/>
              <a:buAutoNum type="arabicPeriod"/>
            </a:pPr>
            <a:r>
              <a:rPr lang="en-US" sz="2800" dirty="0" smtClean="0"/>
              <a:t>Write at least tow questions that you have about the ocean.  Your questions can be about anything ocean related, including living things, the makeup of the water, how water flows, places in the oceans, etc. </a:t>
            </a:r>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TC103457452[[fn=Celestial]]</Template>
  <TotalTime>4391</TotalTime>
  <Words>1552</Words>
  <Application>Microsoft Office PowerPoint</Application>
  <PresentationFormat>Custom</PresentationFormat>
  <Paragraphs>244</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Celestial</vt:lpstr>
      <vt:lpstr>Diving Into ocean ecosystems</vt:lpstr>
      <vt:lpstr>Inside this lesson: </vt:lpstr>
      <vt:lpstr>The 5 “e’S” </vt:lpstr>
      <vt:lpstr>Work to complete for Lesson 1</vt:lpstr>
      <vt:lpstr>Required note page for all vocabulary in the Lessons   Please set up your note page like this</vt:lpstr>
      <vt:lpstr>Vocabulary for lesson 1 + first 5 root words</vt:lpstr>
      <vt:lpstr>ENGAGE</vt:lpstr>
      <vt:lpstr>Slide 8</vt:lpstr>
      <vt:lpstr>Engage Questions page 4 and 5</vt:lpstr>
      <vt:lpstr>Explore-  marine ecosystems project</vt:lpstr>
      <vt:lpstr>Ocean ecosystems </vt:lpstr>
      <vt:lpstr>Elaborate: Changing ecosystems</vt:lpstr>
      <vt:lpstr>Case Study 1: Whale falls </vt:lpstr>
      <vt:lpstr>What is a whale fall anyway???</vt:lpstr>
      <vt:lpstr>Organisms that feed on whale falls</vt:lpstr>
      <vt:lpstr>Slide 16</vt:lpstr>
      <vt:lpstr>Let’s analyze Data</vt:lpstr>
      <vt:lpstr>Succession</vt:lpstr>
      <vt:lpstr>Case study 2: Mangrove Restoration</vt:lpstr>
      <vt:lpstr>Slide 20</vt:lpstr>
      <vt:lpstr>Slide 21</vt:lpstr>
      <vt:lpstr>Slide 22</vt:lpstr>
      <vt:lpstr>What are National Marine Sanctuaries? </vt:lpstr>
      <vt:lpstr>Slide 24</vt:lpstr>
      <vt:lpstr>Slide 25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Diving Into ocean ecosystems</dc:title>
  <dc:creator>Rebecca Carlson</dc:creator>
  <cp:lastModifiedBy>Windows User</cp:lastModifiedBy>
  <cp:revision>39</cp:revision>
  <dcterms:created xsi:type="dcterms:W3CDTF">2014-08-03T23:59:45Z</dcterms:created>
  <dcterms:modified xsi:type="dcterms:W3CDTF">2014-08-25T18:58:12Z</dcterms:modified>
</cp:coreProperties>
</file>