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3DE73-DCB2-724B-8A0D-CE46695DABD2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76C03-A95D-2645-B360-418014294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0507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9F79C-6FD5-634F-B94B-69333CFFCA44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51D32-877C-CD43-9699-313004DAA1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9050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www.kaycook.com</a:t>
            </a:r>
            <a:r>
              <a:rPr lang="en-US" dirty="0" smtClean="0"/>
              <a:t>/6_butterfly_html_26d9b7e5.jpg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51D32-877C-CD43-9699-313004DAA1C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1261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Left: http://</a:t>
            </a:r>
            <a:r>
              <a:rPr lang="en-US" dirty="0" err="1" smtClean="0"/>
              <a:t>www.csc.villanova.edu</a:t>
            </a:r>
            <a:r>
              <a:rPr lang="en-US" dirty="0" smtClean="0"/>
              <a:t>/~</a:t>
            </a:r>
            <a:r>
              <a:rPr lang="en-US" dirty="0" err="1" smtClean="0"/>
              <a:t>ysp</a:t>
            </a:r>
            <a:r>
              <a:rPr lang="en-US" dirty="0" smtClean="0"/>
              <a:t>/Teacher/Webpages/</a:t>
            </a:r>
            <a:r>
              <a:rPr lang="en-US" dirty="0" err="1" smtClean="0"/>
              <a:t>mstp_payne</a:t>
            </a:r>
            <a:r>
              <a:rPr lang="en-US" dirty="0" smtClean="0"/>
              <a:t>/</a:t>
            </a:r>
            <a:r>
              <a:rPr lang="en-US" dirty="0" err="1" smtClean="0"/>
              <a:t>Web_project</a:t>
            </a:r>
            <a:r>
              <a:rPr lang="en-US" dirty="0" smtClean="0"/>
              <a:t>/images/</a:t>
            </a:r>
            <a:r>
              <a:rPr lang="en-US" dirty="0" err="1" smtClean="0"/>
              <a:t>peppered_moth</a:t>
            </a:r>
            <a:r>
              <a:rPr lang="en-US" dirty="0" smtClean="0"/>
              <a:t>/2moths.GIF</a:t>
            </a:r>
          </a:p>
          <a:p>
            <a:r>
              <a:rPr lang="en-US" dirty="0" smtClean="0"/>
              <a:t>Right: http://</a:t>
            </a:r>
            <a:r>
              <a:rPr lang="en-US" dirty="0" err="1" smtClean="0"/>
              <a:t>upload.wikimedia.org</a:t>
            </a:r>
            <a:r>
              <a:rPr lang="en-US" dirty="0" smtClean="0"/>
              <a:t>/</a:t>
            </a:r>
            <a:r>
              <a:rPr lang="en-US" dirty="0" err="1" smtClean="0"/>
              <a:t>wikipedia</a:t>
            </a:r>
            <a:r>
              <a:rPr lang="en-US" dirty="0" smtClean="0"/>
              <a:t>/commons/9/9c/</a:t>
            </a:r>
            <a:r>
              <a:rPr lang="en-US" dirty="0" err="1" smtClean="0"/>
              <a:t>Luna_Moth_by_Joey.jpg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51D32-877C-CD43-9699-313004DAA1C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3399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Left: Bengal tiger - http://1.bp.blogspot.com/_W90V87w3sr8/TMbyfnBa7fI/AAAAAAAAAEE/c2Qk7tsdrw0/s1600/bengal+2.jpg</a:t>
            </a:r>
          </a:p>
          <a:p>
            <a:r>
              <a:rPr lang="en-US" dirty="0" smtClean="0"/>
              <a:t>Right: Siberian tiger - http://us.123rf.com/400wm/400/400/enjoylife25/enjoylife250806/enjoylife25080600035/3122634-siberian-tiger--tiger-</a:t>
            </a:r>
            <a:r>
              <a:rPr lang="en-US" dirty="0" err="1" smtClean="0"/>
              <a:t>panthera</a:t>
            </a:r>
            <a:r>
              <a:rPr lang="en-US" dirty="0" smtClean="0"/>
              <a:t>-</a:t>
            </a:r>
            <a:r>
              <a:rPr lang="en-US" dirty="0" err="1" smtClean="0"/>
              <a:t>tigris</a:t>
            </a:r>
            <a:r>
              <a:rPr lang="en-US" dirty="0" smtClean="0"/>
              <a:t>-</a:t>
            </a:r>
            <a:r>
              <a:rPr lang="en-US" dirty="0" err="1" smtClean="0"/>
              <a:t>altaica</a:t>
            </a:r>
            <a:r>
              <a:rPr lang="en-US" dirty="0" smtClean="0"/>
              <a:t>-in-</a:t>
            </a:r>
            <a:r>
              <a:rPr lang="en-US" dirty="0" err="1" smtClean="0"/>
              <a:t>water.jpg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51D32-877C-CD43-9699-313004DAA1C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7589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Left:</a:t>
            </a:r>
            <a:r>
              <a:rPr lang="en-US" baseline="0" dirty="0" smtClean="0"/>
              <a:t> E. coli - http://</a:t>
            </a:r>
            <a:r>
              <a:rPr lang="en-US" baseline="0" dirty="0" err="1" smtClean="0"/>
              <a:t>www.emc.maricopa.edu</a:t>
            </a:r>
            <a:r>
              <a:rPr lang="en-US" baseline="0" dirty="0" smtClean="0"/>
              <a:t>/faculty/</a:t>
            </a:r>
            <a:r>
              <a:rPr lang="en-US" baseline="0" dirty="0" err="1" smtClean="0"/>
              <a:t>farabee</a:t>
            </a:r>
            <a:r>
              <a:rPr lang="en-US" baseline="0" dirty="0" smtClean="0"/>
              <a:t>/</a:t>
            </a:r>
            <a:r>
              <a:rPr lang="en-US" baseline="0" dirty="0" err="1" smtClean="0"/>
              <a:t>biobk</a:t>
            </a:r>
            <a:r>
              <a:rPr lang="en-US" baseline="0" dirty="0" smtClean="0"/>
              <a:t>/96444c.jpg</a:t>
            </a:r>
          </a:p>
          <a:p>
            <a:r>
              <a:rPr lang="en-US" baseline="0" dirty="0" smtClean="0"/>
              <a:t>Right: E. coli - http://</a:t>
            </a:r>
            <a:r>
              <a:rPr lang="en-US" baseline="0" dirty="0" err="1" smtClean="0"/>
              <a:t>upload.wikimedia.org</a:t>
            </a:r>
            <a:r>
              <a:rPr lang="en-US" baseline="0" dirty="0" smtClean="0"/>
              <a:t>/</a:t>
            </a:r>
            <a:r>
              <a:rPr lang="en-US" baseline="0" dirty="0" err="1" smtClean="0"/>
              <a:t>wikipedia</a:t>
            </a:r>
            <a:r>
              <a:rPr lang="en-US" baseline="0" dirty="0" smtClean="0"/>
              <a:t>/commons/thumb/3/32/</a:t>
            </a:r>
            <a:r>
              <a:rPr lang="en-US" baseline="0" dirty="0" err="1" smtClean="0"/>
              <a:t>EscherichiaColi_NIAID.jpg</a:t>
            </a:r>
            <a:r>
              <a:rPr lang="en-US" baseline="0" dirty="0" smtClean="0"/>
              <a:t>/210px-EscherichiaColi_NIAID.jpg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51D32-877C-CD43-9699-313004DAA1C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2550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50CD-EF6C-F848-B885-C46E2801BBC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C693-C6CE-E84D-803E-46CB53310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635A50CD-EF6C-F848-B885-C46E2801BBC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C693-C6CE-E84D-803E-46CB53310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50CD-EF6C-F848-B885-C46E2801BBC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635A50CD-EF6C-F848-B885-C46E2801BBC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635A50CD-EF6C-F848-B885-C46E2801BBC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50CD-EF6C-F848-B885-C46E2801BBC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C693-C6CE-E84D-803E-46CB53310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50CD-EF6C-F848-B885-C46E2801BBC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C693-C6CE-E84D-803E-46CB53310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50CD-EF6C-F848-B885-C46E2801BBC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C693-C6CE-E84D-803E-46CB53310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50CD-EF6C-F848-B885-C46E2801BBC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50CD-EF6C-F848-B885-C46E2801BBC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41ED-22D9-48D6-AD92-DEFB122789E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635A50CD-EF6C-F848-B885-C46E2801BBC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C693-C6CE-E84D-803E-46CB53310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635A50CD-EF6C-F848-B885-C46E2801BBC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C693-C6CE-E84D-803E-46CB5331028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50CD-EF6C-F848-B885-C46E2801BBC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C693-C6CE-E84D-803E-46CB53310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50CD-EF6C-F848-B885-C46E2801BBC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C693-C6CE-E84D-803E-46CB53310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635A50CD-EF6C-F848-B885-C46E2801BBC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C693-C6CE-E84D-803E-46CB53310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35A50CD-EF6C-F848-B885-C46E2801BBC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EDCC693-C6CE-E84D-803E-46CB53310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57319"/>
            <a:ext cx="9144000" cy="877824"/>
          </a:xfrm>
        </p:spPr>
        <p:txBody>
          <a:bodyPr>
            <a:normAutofit/>
          </a:bodyPr>
          <a:lstStyle/>
          <a:p>
            <a:r>
              <a:rPr lang="en-US" dirty="0" smtClean="0"/>
              <a:t>Classification &amp; Dichotomous Keys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035143"/>
            <a:ext cx="5866970" cy="3822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29373"/>
            <a:ext cx="9144000" cy="11088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you differentiate between organisms?</a:t>
            </a:r>
            <a:endParaRPr lang="en-US" dirty="0"/>
          </a:p>
        </p:txBody>
      </p:sp>
      <p:pic>
        <p:nvPicPr>
          <p:cNvPr id="7" name="Content Placeholder 6" descr="moths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t="-26573" b="-26573"/>
          <a:stretch>
            <a:fillRect/>
          </a:stretch>
        </p:blipFill>
        <p:spPr>
          <a:xfrm>
            <a:off x="635027" y="2097394"/>
            <a:ext cx="4048733" cy="4179581"/>
          </a:xfrm>
        </p:spPr>
      </p:pic>
      <p:pic>
        <p:nvPicPr>
          <p:cNvPr id="8" name="Content Placeholder 7" descr="luna.jpg"/>
          <p:cNvPicPr>
            <a:picLocks noGrp="1" noChangeAspect="1"/>
          </p:cNvPicPr>
          <p:nvPr>
            <p:ph sz="half" idx="2"/>
          </p:nvPr>
        </p:nvPicPr>
        <p:blipFill>
          <a:blip r:embed="rId4"/>
          <a:srcRect t="-7118" b="-7118"/>
          <a:stretch>
            <a:fillRect/>
          </a:stretch>
        </p:blipFill>
        <p:spPr>
          <a:xfrm>
            <a:off x="4865080" y="2345227"/>
            <a:ext cx="4048733" cy="417958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56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Dichotomous keys: 2 choices, </a:t>
            </a:r>
            <a:br>
              <a:rPr lang="en-US" dirty="0" smtClean="0"/>
            </a:br>
            <a:r>
              <a:rPr lang="en-US" dirty="0" smtClean="0"/>
              <a:t>	1 correct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Used to describe organisms</a:t>
            </a:r>
          </a:p>
          <a:p>
            <a:r>
              <a:rPr lang="en-US" dirty="0" smtClean="0"/>
              <a:t>Simple means of visual classification</a:t>
            </a:r>
          </a:p>
          <a:p>
            <a:r>
              <a:rPr lang="en-US" dirty="0" smtClean="0"/>
              <a:t>Given 2 options (with wings, without wings)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choose the correct option, proceed as directed</a:t>
            </a:r>
          </a:p>
          <a:p>
            <a:pPr lvl="1"/>
            <a:r>
              <a:rPr lang="en-US" dirty="0" smtClean="0"/>
              <a:t>Ex. “1a.  Insect has 1 pair of wings  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proceed to number 3.</a:t>
            </a:r>
          </a:p>
          <a:p>
            <a:pPr lvl="1">
              <a:buNone/>
            </a:pPr>
            <a:r>
              <a:rPr lang="en-US" dirty="0" smtClean="0">
                <a:sym typeface="Wingdings"/>
              </a:rPr>
              <a:t>		    1b.  Insect has 2 pairs of wings 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proceed to number 2.” </a:t>
            </a:r>
          </a:p>
          <a:p>
            <a:r>
              <a:rPr lang="en-US" dirty="0" smtClean="0"/>
              <a:t>Narrows down possible organisms/groups one trait at a time</a:t>
            </a:r>
          </a:p>
          <a:p>
            <a:r>
              <a:rPr lang="en-US" dirty="0" smtClean="0"/>
              <a:t>Not appropriate for individual species identification OR classifying very small organisms (bacteria, viruses,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56"/>
            <a:ext cx="9144000" cy="914400"/>
          </a:xfrm>
        </p:spPr>
        <p:txBody>
          <a:bodyPr/>
          <a:lstStyle/>
          <a:p>
            <a:r>
              <a:rPr lang="en-US" dirty="0" smtClean="0"/>
              <a:t>Are they the same species?</a:t>
            </a:r>
            <a:endParaRPr lang="en-US" dirty="0"/>
          </a:p>
        </p:txBody>
      </p:sp>
      <p:pic>
        <p:nvPicPr>
          <p:cNvPr id="6" name="Content Placeholder 5" descr="bengal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t="-18833" b="-18833"/>
          <a:stretch>
            <a:fillRect/>
          </a:stretch>
        </p:blipFill>
        <p:spPr>
          <a:xfrm>
            <a:off x="309769" y="1761624"/>
            <a:ext cx="4631050" cy="4780718"/>
          </a:xfrm>
        </p:spPr>
      </p:pic>
      <p:pic>
        <p:nvPicPr>
          <p:cNvPr id="7" name="Content Placeholder 6" descr="siberian.jpg"/>
          <p:cNvPicPr>
            <a:picLocks noGrp="1" noChangeAspect="1"/>
          </p:cNvPicPr>
          <p:nvPr>
            <p:ph sz="half" idx="2"/>
          </p:nvPr>
        </p:nvPicPr>
        <p:blipFill>
          <a:blip r:embed="rId4"/>
          <a:srcRect l="-24415" r="-24415"/>
          <a:stretch>
            <a:fillRect/>
          </a:stretch>
        </p:blipFill>
        <p:spPr>
          <a:xfrm>
            <a:off x="4890475" y="2261474"/>
            <a:ext cx="4363079" cy="428086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56"/>
            <a:ext cx="9144000" cy="914400"/>
          </a:xfrm>
        </p:spPr>
        <p:txBody>
          <a:bodyPr/>
          <a:lstStyle/>
          <a:p>
            <a:r>
              <a:rPr lang="en-US" dirty="0" smtClean="0"/>
              <a:t>Are these the same organism?</a:t>
            </a:r>
            <a:endParaRPr lang="en-US" dirty="0"/>
          </a:p>
        </p:txBody>
      </p:sp>
      <p:pic>
        <p:nvPicPr>
          <p:cNvPr id="5" name="Content Placeholder 4" descr="bac1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t="-15714" b="-15714"/>
          <a:stretch>
            <a:fillRect/>
          </a:stretch>
        </p:blipFill>
        <p:spPr>
          <a:xfrm>
            <a:off x="498060" y="2330194"/>
            <a:ext cx="4014691" cy="4144439"/>
          </a:xfrm>
        </p:spPr>
      </p:pic>
      <p:pic>
        <p:nvPicPr>
          <p:cNvPr id="6" name="Content Placeholder 5" descr="bac2.jpg"/>
          <p:cNvPicPr>
            <a:picLocks noGrp="1" noChangeAspect="1"/>
          </p:cNvPicPr>
          <p:nvPr>
            <p:ph sz="half" idx="2"/>
          </p:nvPr>
        </p:nvPicPr>
        <p:blipFill>
          <a:blip r:embed="rId4"/>
          <a:srcRect t="-11348" b="-11348"/>
          <a:stretch>
            <a:fillRect/>
          </a:stretch>
        </p:blipFill>
        <p:spPr>
          <a:xfrm>
            <a:off x="4940819" y="2382167"/>
            <a:ext cx="3772875" cy="389480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56"/>
            <a:ext cx="9144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Dichotomous keys ARE good for…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27" y="2595563"/>
            <a:ext cx="4048733" cy="3681412"/>
          </a:xfrm>
        </p:spPr>
        <p:txBody>
          <a:bodyPr>
            <a:normAutofit/>
          </a:bodyPr>
          <a:lstStyle/>
          <a:p>
            <a:r>
              <a:rPr lang="en-US" sz="2200" dirty="0" smtClean="0"/>
              <a:t>identifying down to the order or family</a:t>
            </a:r>
          </a:p>
          <a:p>
            <a:pPr lvl="1"/>
            <a:r>
              <a:rPr lang="en-US" sz="2200" dirty="0" smtClean="0"/>
              <a:t>sometimes to the genus  </a:t>
            </a:r>
            <a:r>
              <a:rPr lang="en-US" sz="2200" dirty="0" err="1" smtClean="0">
                <a:sym typeface="Wingdings"/>
              </a:rPr>
              <a:t></a:t>
            </a:r>
            <a:r>
              <a:rPr lang="en-US" sz="2200" dirty="0" smtClean="0">
                <a:sym typeface="Wingdings"/>
              </a:rPr>
              <a:t> depends on the org.</a:t>
            </a:r>
          </a:p>
          <a:p>
            <a:r>
              <a:rPr lang="en-US" sz="2200" dirty="0" smtClean="0">
                <a:sym typeface="Wingdings"/>
              </a:rPr>
              <a:t>What are the levels of biological organization?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338923"/>
            <a:ext cx="3566160" cy="4290606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Domain</a:t>
            </a:r>
          </a:p>
          <a:p>
            <a:r>
              <a:rPr lang="en-US" dirty="0" smtClean="0"/>
              <a:t>Kingdom</a:t>
            </a:r>
          </a:p>
          <a:p>
            <a:r>
              <a:rPr lang="en-US" dirty="0" smtClean="0"/>
              <a:t>Phylum</a:t>
            </a:r>
          </a:p>
          <a:p>
            <a:r>
              <a:rPr lang="en-US" dirty="0" smtClean="0"/>
              <a:t>Class</a:t>
            </a:r>
          </a:p>
          <a:p>
            <a:r>
              <a:rPr lang="en-US" dirty="0" smtClean="0"/>
              <a:t>Order</a:t>
            </a:r>
          </a:p>
          <a:p>
            <a:r>
              <a:rPr lang="en-US" dirty="0" smtClean="0"/>
              <a:t>Family</a:t>
            </a:r>
          </a:p>
          <a:p>
            <a:r>
              <a:rPr lang="en-US" dirty="0" smtClean="0"/>
              <a:t>Genus</a:t>
            </a:r>
          </a:p>
          <a:p>
            <a:r>
              <a:rPr lang="en-US" dirty="0" smtClean="0"/>
              <a:t>Species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123856"/>
            <a:ext cx="9144000" cy="914400"/>
          </a:xfrm>
        </p:spPr>
        <p:txBody>
          <a:bodyPr/>
          <a:lstStyle/>
          <a:p>
            <a:r>
              <a:rPr lang="en-US" dirty="0" smtClean="0"/>
              <a:t>Practice: Using a simple key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0142" y="2230496"/>
            <a:ext cx="8244758" cy="4035833"/>
          </a:xfrm>
        </p:spPr>
        <p:txBody>
          <a:bodyPr numCol="2"/>
          <a:lstStyle/>
          <a:p>
            <a:r>
              <a:rPr lang="en-US" dirty="0" smtClean="0"/>
              <a:t>1a.  Has wings with feathers.</a:t>
            </a:r>
          </a:p>
          <a:p>
            <a:r>
              <a:rPr lang="en-US" dirty="0" smtClean="0"/>
              <a:t>1b.  Has leathery, scaly wings.</a:t>
            </a:r>
          </a:p>
          <a:p>
            <a:r>
              <a:rPr lang="en-US" dirty="0" smtClean="0"/>
              <a:t>2a.  Has a long, whip-like tail.</a:t>
            </a:r>
          </a:p>
          <a:p>
            <a:r>
              <a:rPr lang="en-US" dirty="0" smtClean="0"/>
              <a:t>2b.  Has a thick, bulky tail.</a:t>
            </a:r>
          </a:p>
          <a:p>
            <a:r>
              <a:rPr lang="en-US" dirty="0" smtClean="0"/>
              <a:t>3a.  Has a large, curved 	beak.</a:t>
            </a:r>
          </a:p>
          <a:p>
            <a:r>
              <a:rPr lang="en-US" dirty="0" smtClean="0"/>
              <a:t>3b.  Has a small, straight 	beak.</a:t>
            </a:r>
          </a:p>
          <a:p>
            <a:pPr algn="r"/>
            <a:r>
              <a:rPr lang="en-US" dirty="0" smtClean="0"/>
              <a:t>Proceed to 3.</a:t>
            </a:r>
          </a:p>
          <a:p>
            <a:pPr algn="r"/>
            <a:r>
              <a:rPr lang="en-US" dirty="0" smtClean="0"/>
              <a:t>Proceed to 2.</a:t>
            </a:r>
          </a:p>
          <a:p>
            <a:pPr algn="r"/>
            <a:r>
              <a:rPr lang="en-US" dirty="0" smtClean="0"/>
              <a:t>Order </a:t>
            </a:r>
            <a:r>
              <a:rPr lang="en-US" dirty="0" err="1" smtClean="0"/>
              <a:t>Drachoptera</a:t>
            </a:r>
            <a:endParaRPr lang="en-US" dirty="0" smtClean="0"/>
          </a:p>
          <a:p>
            <a:pPr algn="r"/>
            <a:r>
              <a:rPr lang="en-US" dirty="0" smtClean="0"/>
              <a:t>Proceed to 4.</a:t>
            </a:r>
          </a:p>
          <a:p>
            <a:pPr algn="r"/>
            <a:r>
              <a:rPr lang="en-US" dirty="0" smtClean="0"/>
              <a:t>Order </a:t>
            </a:r>
            <a:r>
              <a:rPr lang="en-US" dirty="0" err="1" smtClean="0"/>
              <a:t>Phenotera</a:t>
            </a:r>
            <a:r>
              <a:rPr lang="en-US" dirty="0" smtClean="0"/>
              <a:t>.</a:t>
            </a:r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Proceed to 5.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56"/>
            <a:ext cx="9144000" cy="914400"/>
          </a:xfrm>
        </p:spPr>
        <p:txBody>
          <a:bodyPr/>
          <a:lstStyle/>
          <a:p>
            <a:r>
              <a:rPr lang="en-US" dirty="0" smtClean="0"/>
              <a:t>Today:  2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3956519"/>
          </a:xfrm>
        </p:spPr>
        <p:txBody>
          <a:bodyPr>
            <a:normAutofit/>
          </a:bodyPr>
          <a:lstStyle/>
          <a:p>
            <a:r>
              <a:rPr lang="en-US" dirty="0" smtClean="0"/>
              <a:t>Activity 1: </a:t>
            </a:r>
            <a:r>
              <a:rPr lang="en-US" dirty="0" smtClean="0"/>
              <a:t>Shark </a:t>
            </a:r>
            <a:r>
              <a:rPr lang="en-US" dirty="0" smtClean="0"/>
              <a:t>Dichotomous Keys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Activity 2: </a:t>
            </a:r>
            <a:r>
              <a:rPr lang="en-US" dirty="0" smtClean="0"/>
              <a:t>Create your own </a:t>
            </a:r>
            <a:r>
              <a:rPr lang="en-US" smtClean="0"/>
              <a:t>Dichotomous Key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spective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spective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115</TotalTime>
  <Words>234</Words>
  <Application>Microsoft Office PowerPoint</Application>
  <PresentationFormat>On-screen Show (4:3)</PresentationFormat>
  <Paragraphs>54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Perspective</vt:lpstr>
      <vt:lpstr>Classification &amp; Dichotomous Keys</vt:lpstr>
      <vt:lpstr>How do you differentiate between organisms?</vt:lpstr>
      <vt:lpstr>Dichotomous keys: 2 choices,   1 correct answer</vt:lpstr>
      <vt:lpstr>Are they the same species?</vt:lpstr>
      <vt:lpstr>Are these the same organism?</vt:lpstr>
      <vt:lpstr>Dichotomous keys ARE good for…</vt:lpstr>
      <vt:lpstr>Practice: Using a simple key</vt:lpstr>
      <vt:lpstr>Today:  2 Activities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&amp; Dichotomous Keys</dc:title>
  <dc:creator>Kelly Dabney</dc:creator>
  <cp:lastModifiedBy>Windows User</cp:lastModifiedBy>
  <cp:revision>7</cp:revision>
  <cp:lastPrinted>2011-09-29T00:21:44Z</cp:lastPrinted>
  <dcterms:created xsi:type="dcterms:W3CDTF">2011-09-29T00:20:16Z</dcterms:created>
  <dcterms:modified xsi:type="dcterms:W3CDTF">2013-02-26T19:17:00Z</dcterms:modified>
</cp:coreProperties>
</file>