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82"/>
  </p:notesMasterIdLst>
  <p:handoutMasterIdLst>
    <p:handoutMasterId r:id="rId83"/>
  </p:handoutMasterIdLst>
  <p:sldIdLst>
    <p:sldId id="256" r:id="rId2"/>
    <p:sldId id="291" r:id="rId3"/>
    <p:sldId id="292" r:id="rId4"/>
    <p:sldId id="267" r:id="rId5"/>
    <p:sldId id="295" r:id="rId6"/>
    <p:sldId id="296" r:id="rId7"/>
    <p:sldId id="297" r:id="rId8"/>
    <p:sldId id="279" r:id="rId9"/>
    <p:sldId id="298" r:id="rId10"/>
    <p:sldId id="299" r:id="rId11"/>
    <p:sldId id="300" r:id="rId12"/>
    <p:sldId id="301" r:id="rId13"/>
    <p:sldId id="302" r:id="rId14"/>
    <p:sldId id="303" r:id="rId15"/>
    <p:sldId id="304" r:id="rId16"/>
    <p:sldId id="305" r:id="rId17"/>
    <p:sldId id="306" r:id="rId18"/>
    <p:sldId id="280" r:id="rId19"/>
    <p:sldId id="281" r:id="rId20"/>
    <p:sldId id="282" r:id="rId21"/>
    <p:sldId id="283" r:id="rId22"/>
    <p:sldId id="284" r:id="rId23"/>
    <p:sldId id="285" r:id="rId24"/>
    <p:sldId id="270" r:id="rId25"/>
    <p:sldId id="271" r:id="rId26"/>
    <p:sldId id="272" r:id="rId27"/>
    <p:sldId id="273" r:id="rId28"/>
    <p:sldId id="274" r:id="rId29"/>
    <p:sldId id="276" r:id="rId30"/>
    <p:sldId id="277" r:id="rId31"/>
    <p:sldId id="259" r:id="rId32"/>
    <p:sldId id="307" r:id="rId33"/>
    <p:sldId id="308" r:id="rId34"/>
    <p:sldId id="309" r:id="rId35"/>
    <p:sldId id="310" r:id="rId36"/>
    <p:sldId id="311" r:id="rId37"/>
    <p:sldId id="312" r:id="rId38"/>
    <p:sldId id="313" r:id="rId39"/>
    <p:sldId id="314" r:id="rId40"/>
    <p:sldId id="315" r:id="rId41"/>
    <p:sldId id="316" r:id="rId42"/>
    <p:sldId id="317" r:id="rId43"/>
    <p:sldId id="330" r:id="rId44"/>
    <p:sldId id="318" r:id="rId45"/>
    <p:sldId id="319" r:id="rId46"/>
    <p:sldId id="320" r:id="rId47"/>
    <p:sldId id="321" r:id="rId48"/>
    <p:sldId id="322" r:id="rId49"/>
    <p:sldId id="323" r:id="rId50"/>
    <p:sldId id="324" r:id="rId51"/>
    <p:sldId id="325" r:id="rId52"/>
    <p:sldId id="326" r:id="rId53"/>
    <p:sldId id="327" r:id="rId54"/>
    <p:sldId id="328" r:id="rId55"/>
    <p:sldId id="329" r:id="rId56"/>
    <p:sldId id="331" r:id="rId57"/>
    <p:sldId id="332" r:id="rId58"/>
    <p:sldId id="333" r:id="rId59"/>
    <p:sldId id="334" r:id="rId60"/>
    <p:sldId id="335" r:id="rId61"/>
    <p:sldId id="336" r:id="rId62"/>
    <p:sldId id="337" r:id="rId63"/>
    <p:sldId id="338" r:id="rId64"/>
    <p:sldId id="339" r:id="rId65"/>
    <p:sldId id="340" r:id="rId66"/>
    <p:sldId id="354" r:id="rId67"/>
    <p:sldId id="341" r:id="rId68"/>
    <p:sldId id="342" r:id="rId69"/>
    <p:sldId id="355" r:id="rId70"/>
    <p:sldId id="343" r:id="rId71"/>
    <p:sldId id="344" r:id="rId72"/>
    <p:sldId id="345" r:id="rId73"/>
    <p:sldId id="346" r:id="rId74"/>
    <p:sldId id="347" r:id="rId75"/>
    <p:sldId id="348" r:id="rId76"/>
    <p:sldId id="349" r:id="rId77"/>
    <p:sldId id="350" r:id="rId78"/>
    <p:sldId id="351" r:id="rId79"/>
    <p:sldId id="352" r:id="rId80"/>
    <p:sldId id="353" r:id="rId8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6" autoAdjust="0"/>
    <p:restoredTop sz="94660"/>
  </p:normalViewPr>
  <p:slideViewPr>
    <p:cSldViewPr>
      <p:cViewPr varScale="1">
        <p:scale>
          <a:sx n="103" d="100"/>
          <a:sy n="103" d="100"/>
        </p:scale>
        <p:origin x="-22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4AC04CB-5B83-4441-BE60-DE2CCF07FE14}" type="datetimeFigureOut">
              <a:rPr lang="en-US" smtClean="0"/>
              <a:pPr/>
              <a:t>1/8/2015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FB30628-7660-4083-99F0-B0039113BCA9}" type="slidenum">
              <a:rPr lang="en-US" smtClean="0"/>
              <a:pPr/>
              <a:t>‹#›</a:t>
            </a:fld>
            <a:endParaRPr lang="en-US"/>
          </a:p>
        </p:txBody>
      </p:sp>
    </p:spTree>
    <p:extLst>
      <p:ext uri="{BB962C8B-B14F-4D97-AF65-F5344CB8AC3E}">
        <p14:creationId xmlns:p14="http://schemas.microsoft.com/office/powerpoint/2010/main" xmlns="" val="1540090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085394A-0C3D-4714-BC57-822204DF6CB7}" type="datetimeFigureOut">
              <a:rPr lang="en-US" smtClean="0"/>
              <a:pPr/>
              <a:t>1/8/2015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9785F56-EF2B-4213-8E0B-D286DB71C5F6}" type="slidenum">
              <a:rPr lang="en-US" smtClean="0"/>
              <a:pPr/>
              <a:t>‹#›</a:t>
            </a:fld>
            <a:endParaRPr lang="en-US" dirty="0"/>
          </a:p>
        </p:txBody>
      </p:sp>
    </p:spTree>
    <p:extLst>
      <p:ext uri="{BB962C8B-B14F-4D97-AF65-F5344CB8AC3E}">
        <p14:creationId xmlns:p14="http://schemas.microsoft.com/office/powerpoint/2010/main" xmlns="" val="1006839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785F56-EF2B-4213-8E0B-D286DB71C5F6}" type="slidenum">
              <a:rPr lang="en-US" smtClean="0"/>
              <a:pPr/>
              <a:t>1</a:t>
            </a:fld>
            <a:endParaRPr lang="en-US" dirty="0"/>
          </a:p>
        </p:txBody>
      </p:sp>
    </p:spTree>
    <p:extLst>
      <p:ext uri="{BB962C8B-B14F-4D97-AF65-F5344CB8AC3E}">
        <p14:creationId xmlns:p14="http://schemas.microsoft.com/office/powerpoint/2010/main" xmlns="" val="2218687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785F56-EF2B-4213-8E0B-D286DB71C5F6}" type="slidenum">
              <a:rPr lang="en-US" smtClean="0"/>
              <a:pPr/>
              <a:t>10</a:t>
            </a:fld>
            <a:endParaRPr lang="en-US" dirty="0"/>
          </a:p>
        </p:txBody>
      </p:sp>
    </p:spTree>
    <p:extLst>
      <p:ext uri="{BB962C8B-B14F-4D97-AF65-F5344CB8AC3E}">
        <p14:creationId xmlns:p14="http://schemas.microsoft.com/office/powerpoint/2010/main" xmlns="" val="4244077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0A58A3-9CA8-41C8-A136-28EE0A5BD1B6}" type="slidenum">
              <a:rPr lang="en-US"/>
              <a:pPr/>
              <a:t>11</a:t>
            </a:fld>
            <a:endParaRPr lang="en-US" dirty="0"/>
          </a:p>
        </p:txBody>
      </p:sp>
    </p:spTree>
    <p:extLst>
      <p:ext uri="{BB962C8B-B14F-4D97-AF65-F5344CB8AC3E}">
        <p14:creationId xmlns:p14="http://schemas.microsoft.com/office/powerpoint/2010/main" xmlns="" val="2635602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785F56-EF2B-4213-8E0B-D286DB71C5F6}" type="slidenum">
              <a:rPr lang="en-US" smtClean="0"/>
              <a:pPr/>
              <a:t>12</a:t>
            </a:fld>
            <a:endParaRPr lang="en-US" dirty="0"/>
          </a:p>
        </p:txBody>
      </p:sp>
    </p:spTree>
    <p:extLst>
      <p:ext uri="{BB962C8B-B14F-4D97-AF65-F5344CB8AC3E}">
        <p14:creationId xmlns:p14="http://schemas.microsoft.com/office/powerpoint/2010/main" xmlns="" val="650640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785F56-EF2B-4213-8E0B-D286DB71C5F6}" type="slidenum">
              <a:rPr lang="en-US" smtClean="0"/>
              <a:pPr/>
              <a:t>13</a:t>
            </a:fld>
            <a:endParaRPr lang="en-US" dirty="0"/>
          </a:p>
        </p:txBody>
      </p:sp>
    </p:spTree>
    <p:extLst>
      <p:ext uri="{BB962C8B-B14F-4D97-AF65-F5344CB8AC3E}">
        <p14:creationId xmlns:p14="http://schemas.microsoft.com/office/powerpoint/2010/main" xmlns="" val="2051793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785F56-EF2B-4213-8E0B-D286DB71C5F6}" type="slidenum">
              <a:rPr lang="en-US" smtClean="0"/>
              <a:pPr/>
              <a:t>14</a:t>
            </a:fld>
            <a:endParaRPr lang="en-US" dirty="0"/>
          </a:p>
        </p:txBody>
      </p:sp>
    </p:spTree>
    <p:extLst>
      <p:ext uri="{BB962C8B-B14F-4D97-AF65-F5344CB8AC3E}">
        <p14:creationId xmlns:p14="http://schemas.microsoft.com/office/powerpoint/2010/main" xmlns="" val="253582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785F56-EF2B-4213-8E0B-D286DB71C5F6}" type="slidenum">
              <a:rPr lang="en-US" smtClean="0"/>
              <a:pPr/>
              <a:t>15</a:t>
            </a:fld>
            <a:endParaRPr lang="en-US" dirty="0"/>
          </a:p>
        </p:txBody>
      </p:sp>
    </p:spTree>
    <p:extLst>
      <p:ext uri="{BB962C8B-B14F-4D97-AF65-F5344CB8AC3E}">
        <p14:creationId xmlns:p14="http://schemas.microsoft.com/office/powerpoint/2010/main" xmlns="" val="2125415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785F56-EF2B-4213-8E0B-D286DB71C5F6}" type="slidenum">
              <a:rPr lang="en-US" smtClean="0"/>
              <a:pPr/>
              <a:t>16</a:t>
            </a:fld>
            <a:endParaRPr lang="en-US" dirty="0"/>
          </a:p>
        </p:txBody>
      </p:sp>
    </p:spTree>
    <p:extLst>
      <p:ext uri="{BB962C8B-B14F-4D97-AF65-F5344CB8AC3E}">
        <p14:creationId xmlns:p14="http://schemas.microsoft.com/office/powerpoint/2010/main" xmlns="" val="304502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785F56-EF2B-4213-8E0B-D286DB71C5F6}" type="slidenum">
              <a:rPr lang="en-US" smtClean="0"/>
              <a:pPr/>
              <a:t>17</a:t>
            </a:fld>
            <a:endParaRPr lang="en-US" dirty="0"/>
          </a:p>
        </p:txBody>
      </p:sp>
    </p:spTree>
    <p:extLst>
      <p:ext uri="{BB962C8B-B14F-4D97-AF65-F5344CB8AC3E}">
        <p14:creationId xmlns:p14="http://schemas.microsoft.com/office/powerpoint/2010/main" xmlns="" val="2255787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785F56-EF2B-4213-8E0B-D286DB71C5F6}" type="slidenum">
              <a:rPr lang="en-US" smtClean="0"/>
              <a:pPr/>
              <a:t>18</a:t>
            </a:fld>
            <a:endParaRPr lang="en-US" dirty="0"/>
          </a:p>
        </p:txBody>
      </p:sp>
    </p:spTree>
    <p:extLst>
      <p:ext uri="{BB962C8B-B14F-4D97-AF65-F5344CB8AC3E}">
        <p14:creationId xmlns:p14="http://schemas.microsoft.com/office/powerpoint/2010/main" xmlns="" val="3698659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785F56-EF2B-4213-8E0B-D286DB71C5F6}" type="slidenum">
              <a:rPr lang="en-US" smtClean="0"/>
              <a:pPr/>
              <a:t>19</a:t>
            </a:fld>
            <a:endParaRPr lang="en-US" dirty="0"/>
          </a:p>
        </p:txBody>
      </p:sp>
    </p:spTree>
    <p:extLst>
      <p:ext uri="{BB962C8B-B14F-4D97-AF65-F5344CB8AC3E}">
        <p14:creationId xmlns:p14="http://schemas.microsoft.com/office/powerpoint/2010/main" xmlns="" val="2813514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56D84F-4BF1-4DC9-8FDB-690A5EDAEADF}" type="slidenum">
              <a:rPr lang="en-US"/>
              <a:pPr/>
              <a:t>2</a:t>
            </a:fld>
            <a:endParaRPr lang="en-US" dirty="0"/>
          </a:p>
        </p:txBody>
      </p:sp>
    </p:spTree>
    <p:extLst>
      <p:ext uri="{BB962C8B-B14F-4D97-AF65-F5344CB8AC3E}">
        <p14:creationId xmlns:p14="http://schemas.microsoft.com/office/powerpoint/2010/main" xmlns="" val="2460493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785F56-EF2B-4213-8E0B-D286DB71C5F6}" type="slidenum">
              <a:rPr lang="en-US" smtClean="0"/>
              <a:pPr/>
              <a:t>20</a:t>
            </a:fld>
            <a:endParaRPr lang="en-US" dirty="0"/>
          </a:p>
        </p:txBody>
      </p:sp>
    </p:spTree>
    <p:extLst>
      <p:ext uri="{BB962C8B-B14F-4D97-AF65-F5344CB8AC3E}">
        <p14:creationId xmlns:p14="http://schemas.microsoft.com/office/powerpoint/2010/main" xmlns="" val="4016832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785F56-EF2B-4213-8E0B-D286DB71C5F6}" type="slidenum">
              <a:rPr lang="en-US" smtClean="0"/>
              <a:pPr/>
              <a:t>21</a:t>
            </a:fld>
            <a:endParaRPr lang="en-US" dirty="0"/>
          </a:p>
        </p:txBody>
      </p:sp>
    </p:spTree>
    <p:extLst>
      <p:ext uri="{BB962C8B-B14F-4D97-AF65-F5344CB8AC3E}">
        <p14:creationId xmlns:p14="http://schemas.microsoft.com/office/powerpoint/2010/main" xmlns="" val="4285147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785F56-EF2B-4213-8E0B-D286DB71C5F6}" type="slidenum">
              <a:rPr lang="en-US" smtClean="0"/>
              <a:pPr/>
              <a:t>22</a:t>
            </a:fld>
            <a:endParaRPr lang="en-US" dirty="0"/>
          </a:p>
        </p:txBody>
      </p:sp>
    </p:spTree>
    <p:extLst>
      <p:ext uri="{BB962C8B-B14F-4D97-AF65-F5344CB8AC3E}">
        <p14:creationId xmlns:p14="http://schemas.microsoft.com/office/powerpoint/2010/main" xmlns="" val="967095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785F56-EF2B-4213-8E0B-D286DB71C5F6}" type="slidenum">
              <a:rPr lang="en-US" smtClean="0"/>
              <a:pPr/>
              <a:t>23</a:t>
            </a:fld>
            <a:endParaRPr lang="en-US" dirty="0"/>
          </a:p>
        </p:txBody>
      </p:sp>
    </p:spTree>
    <p:extLst>
      <p:ext uri="{BB962C8B-B14F-4D97-AF65-F5344CB8AC3E}">
        <p14:creationId xmlns:p14="http://schemas.microsoft.com/office/powerpoint/2010/main" xmlns="" val="25343365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785F56-EF2B-4213-8E0B-D286DB71C5F6}" type="slidenum">
              <a:rPr lang="en-US" smtClean="0"/>
              <a:pPr/>
              <a:t>24</a:t>
            </a:fld>
            <a:endParaRPr lang="en-US" dirty="0"/>
          </a:p>
        </p:txBody>
      </p:sp>
    </p:spTree>
    <p:extLst>
      <p:ext uri="{BB962C8B-B14F-4D97-AF65-F5344CB8AC3E}">
        <p14:creationId xmlns:p14="http://schemas.microsoft.com/office/powerpoint/2010/main" xmlns="" val="1781308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785F56-EF2B-4213-8E0B-D286DB71C5F6}" type="slidenum">
              <a:rPr lang="en-US" smtClean="0"/>
              <a:pPr/>
              <a:t>25</a:t>
            </a:fld>
            <a:endParaRPr lang="en-US" dirty="0"/>
          </a:p>
        </p:txBody>
      </p:sp>
    </p:spTree>
    <p:extLst>
      <p:ext uri="{BB962C8B-B14F-4D97-AF65-F5344CB8AC3E}">
        <p14:creationId xmlns:p14="http://schemas.microsoft.com/office/powerpoint/2010/main" xmlns="" val="15085912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785F56-EF2B-4213-8E0B-D286DB71C5F6}" type="slidenum">
              <a:rPr lang="en-US" smtClean="0"/>
              <a:pPr/>
              <a:t>26</a:t>
            </a:fld>
            <a:endParaRPr lang="en-US" dirty="0"/>
          </a:p>
        </p:txBody>
      </p:sp>
    </p:spTree>
    <p:extLst>
      <p:ext uri="{BB962C8B-B14F-4D97-AF65-F5344CB8AC3E}">
        <p14:creationId xmlns:p14="http://schemas.microsoft.com/office/powerpoint/2010/main" xmlns="" val="650623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785F56-EF2B-4213-8E0B-D286DB71C5F6}" type="slidenum">
              <a:rPr lang="en-US" smtClean="0"/>
              <a:pPr/>
              <a:t>27</a:t>
            </a:fld>
            <a:endParaRPr lang="en-US" dirty="0"/>
          </a:p>
        </p:txBody>
      </p:sp>
    </p:spTree>
    <p:extLst>
      <p:ext uri="{BB962C8B-B14F-4D97-AF65-F5344CB8AC3E}">
        <p14:creationId xmlns:p14="http://schemas.microsoft.com/office/powerpoint/2010/main" xmlns="" val="28533048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785F56-EF2B-4213-8E0B-D286DB71C5F6}" type="slidenum">
              <a:rPr lang="en-US" smtClean="0"/>
              <a:pPr/>
              <a:t>28</a:t>
            </a:fld>
            <a:endParaRPr lang="en-US" dirty="0"/>
          </a:p>
        </p:txBody>
      </p:sp>
    </p:spTree>
    <p:extLst>
      <p:ext uri="{BB962C8B-B14F-4D97-AF65-F5344CB8AC3E}">
        <p14:creationId xmlns:p14="http://schemas.microsoft.com/office/powerpoint/2010/main" xmlns="" val="2493376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785F56-EF2B-4213-8E0B-D286DB71C5F6}" type="slidenum">
              <a:rPr lang="en-US" smtClean="0"/>
              <a:pPr/>
              <a:t>29</a:t>
            </a:fld>
            <a:endParaRPr lang="en-US" dirty="0"/>
          </a:p>
        </p:txBody>
      </p:sp>
    </p:spTree>
    <p:extLst>
      <p:ext uri="{BB962C8B-B14F-4D97-AF65-F5344CB8AC3E}">
        <p14:creationId xmlns:p14="http://schemas.microsoft.com/office/powerpoint/2010/main" xmlns="" val="3878882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193BDA-4F74-4C9A-A6E6-82E0E5DA55E2}" type="slidenum">
              <a:rPr lang="en-US"/>
              <a:pPr/>
              <a:t>3</a:t>
            </a:fld>
            <a:endParaRPr lang="en-US" dirty="0"/>
          </a:p>
        </p:txBody>
      </p:sp>
    </p:spTree>
    <p:extLst>
      <p:ext uri="{BB962C8B-B14F-4D97-AF65-F5344CB8AC3E}">
        <p14:creationId xmlns:p14="http://schemas.microsoft.com/office/powerpoint/2010/main" xmlns="" val="41627030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785F56-EF2B-4213-8E0B-D286DB71C5F6}" type="slidenum">
              <a:rPr lang="en-US" smtClean="0"/>
              <a:pPr/>
              <a:t>30</a:t>
            </a:fld>
            <a:endParaRPr lang="en-US" dirty="0"/>
          </a:p>
        </p:txBody>
      </p:sp>
    </p:spTree>
    <p:extLst>
      <p:ext uri="{BB962C8B-B14F-4D97-AF65-F5344CB8AC3E}">
        <p14:creationId xmlns:p14="http://schemas.microsoft.com/office/powerpoint/2010/main" xmlns="" val="7425368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785F56-EF2B-4213-8E0B-D286DB71C5F6}" type="slidenum">
              <a:rPr lang="en-US" smtClean="0"/>
              <a:pPr/>
              <a:t>31</a:t>
            </a:fld>
            <a:endParaRPr lang="en-US" dirty="0"/>
          </a:p>
        </p:txBody>
      </p:sp>
    </p:spTree>
    <p:extLst>
      <p:ext uri="{BB962C8B-B14F-4D97-AF65-F5344CB8AC3E}">
        <p14:creationId xmlns:p14="http://schemas.microsoft.com/office/powerpoint/2010/main" xmlns="" val="21473648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2347A3-E22A-4AE1-8D70-E48AED5013A6}" type="slidenum">
              <a:rPr lang="en-US" smtClean="0"/>
              <a:pPr/>
              <a:t>32</a:t>
            </a:fld>
            <a:endParaRPr lang="en-US" dirty="0"/>
          </a:p>
        </p:txBody>
      </p:sp>
    </p:spTree>
    <p:extLst>
      <p:ext uri="{BB962C8B-B14F-4D97-AF65-F5344CB8AC3E}">
        <p14:creationId xmlns:p14="http://schemas.microsoft.com/office/powerpoint/2010/main" xmlns="" val="21697557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2347A3-E22A-4AE1-8D70-E48AED5013A6}" type="slidenum">
              <a:rPr lang="en-US" smtClean="0"/>
              <a:pPr/>
              <a:t>33</a:t>
            </a:fld>
            <a:endParaRPr lang="en-US" dirty="0"/>
          </a:p>
        </p:txBody>
      </p:sp>
    </p:spTree>
    <p:extLst>
      <p:ext uri="{BB962C8B-B14F-4D97-AF65-F5344CB8AC3E}">
        <p14:creationId xmlns:p14="http://schemas.microsoft.com/office/powerpoint/2010/main" xmlns="" val="42089648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2347A3-E22A-4AE1-8D70-E48AED5013A6}" type="slidenum">
              <a:rPr lang="en-US" smtClean="0"/>
              <a:pPr/>
              <a:t>34</a:t>
            </a:fld>
            <a:endParaRPr lang="en-US" dirty="0"/>
          </a:p>
        </p:txBody>
      </p:sp>
    </p:spTree>
    <p:extLst>
      <p:ext uri="{BB962C8B-B14F-4D97-AF65-F5344CB8AC3E}">
        <p14:creationId xmlns:p14="http://schemas.microsoft.com/office/powerpoint/2010/main" xmlns="" val="4218096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2347A3-E22A-4AE1-8D70-E48AED5013A6}" type="slidenum">
              <a:rPr lang="en-US" smtClean="0"/>
              <a:pPr/>
              <a:t>35</a:t>
            </a:fld>
            <a:endParaRPr lang="en-US" dirty="0"/>
          </a:p>
        </p:txBody>
      </p:sp>
    </p:spTree>
    <p:extLst>
      <p:ext uri="{BB962C8B-B14F-4D97-AF65-F5344CB8AC3E}">
        <p14:creationId xmlns:p14="http://schemas.microsoft.com/office/powerpoint/2010/main" xmlns="" val="36991318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2347A3-E22A-4AE1-8D70-E48AED5013A6}" type="slidenum">
              <a:rPr lang="en-US" smtClean="0"/>
              <a:pPr/>
              <a:t>36</a:t>
            </a:fld>
            <a:endParaRPr lang="en-US" dirty="0"/>
          </a:p>
        </p:txBody>
      </p:sp>
    </p:spTree>
    <p:extLst>
      <p:ext uri="{BB962C8B-B14F-4D97-AF65-F5344CB8AC3E}">
        <p14:creationId xmlns:p14="http://schemas.microsoft.com/office/powerpoint/2010/main" xmlns="" val="37935890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2347A3-E22A-4AE1-8D70-E48AED5013A6}" type="slidenum">
              <a:rPr lang="en-US" smtClean="0"/>
              <a:pPr/>
              <a:t>37</a:t>
            </a:fld>
            <a:endParaRPr lang="en-US" dirty="0"/>
          </a:p>
        </p:txBody>
      </p:sp>
    </p:spTree>
    <p:extLst>
      <p:ext uri="{BB962C8B-B14F-4D97-AF65-F5344CB8AC3E}">
        <p14:creationId xmlns:p14="http://schemas.microsoft.com/office/powerpoint/2010/main" xmlns="" val="13434279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4AA3DD-CEC8-474D-A057-1FFE9C856C6B}" type="slidenum">
              <a:rPr lang="en-US" smtClean="0"/>
              <a:pPr/>
              <a:t>38</a:t>
            </a:fld>
            <a:endParaRPr lang="en-US" dirty="0"/>
          </a:p>
        </p:txBody>
      </p:sp>
    </p:spTree>
    <p:extLst>
      <p:ext uri="{BB962C8B-B14F-4D97-AF65-F5344CB8AC3E}">
        <p14:creationId xmlns:p14="http://schemas.microsoft.com/office/powerpoint/2010/main" xmlns="" val="27342429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785F56-EF2B-4213-8E0B-D286DB71C5F6}" type="slidenum">
              <a:rPr lang="en-US" smtClean="0"/>
              <a:pPr/>
              <a:t>39</a:t>
            </a:fld>
            <a:endParaRPr lang="en-US" dirty="0"/>
          </a:p>
        </p:txBody>
      </p:sp>
    </p:spTree>
    <p:extLst>
      <p:ext uri="{BB962C8B-B14F-4D97-AF65-F5344CB8AC3E}">
        <p14:creationId xmlns:p14="http://schemas.microsoft.com/office/powerpoint/2010/main" xmlns="" val="146868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785F56-EF2B-4213-8E0B-D286DB71C5F6}" type="slidenum">
              <a:rPr lang="en-US" smtClean="0"/>
              <a:pPr/>
              <a:t>4</a:t>
            </a:fld>
            <a:endParaRPr lang="en-US" dirty="0"/>
          </a:p>
        </p:txBody>
      </p:sp>
    </p:spTree>
    <p:extLst>
      <p:ext uri="{BB962C8B-B14F-4D97-AF65-F5344CB8AC3E}">
        <p14:creationId xmlns:p14="http://schemas.microsoft.com/office/powerpoint/2010/main" xmlns="" val="23695819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4AA3DD-CEC8-474D-A057-1FFE9C856C6B}" type="slidenum">
              <a:rPr lang="en-US" smtClean="0"/>
              <a:pPr/>
              <a:t>40</a:t>
            </a:fld>
            <a:endParaRPr lang="en-US" dirty="0"/>
          </a:p>
        </p:txBody>
      </p:sp>
    </p:spTree>
    <p:extLst>
      <p:ext uri="{BB962C8B-B14F-4D97-AF65-F5344CB8AC3E}">
        <p14:creationId xmlns:p14="http://schemas.microsoft.com/office/powerpoint/2010/main" xmlns="" val="38844204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4AA3DD-CEC8-474D-A057-1FFE9C856C6B}" type="slidenum">
              <a:rPr lang="en-US" smtClean="0"/>
              <a:pPr/>
              <a:t>41</a:t>
            </a:fld>
            <a:endParaRPr lang="en-US" dirty="0"/>
          </a:p>
        </p:txBody>
      </p:sp>
    </p:spTree>
    <p:extLst>
      <p:ext uri="{BB962C8B-B14F-4D97-AF65-F5344CB8AC3E}">
        <p14:creationId xmlns:p14="http://schemas.microsoft.com/office/powerpoint/2010/main" xmlns="" val="15996385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4AA3DD-CEC8-474D-A057-1FFE9C856C6B}" type="slidenum">
              <a:rPr lang="en-US" smtClean="0"/>
              <a:pPr/>
              <a:t>42</a:t>
            </a:fld>
            <a:endParaRPr lang="en-US" dirty="0"/>
          </a:p>
        </p:txBody>
      </p:sp>
    </p:spTree>
    <p:extLst>
      <p:ext uri="{BB962C8B-B14F-4D97-AF65-F5344CB8AC3E}">
        <p14:creationId xmlns:p14="http://schemas.microsoft.com/office/powerpoint/2010/main" xmlns="" val="7704336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4AA3DD-CEC8-474D-A057-1FFE9C856C6B}" type="slidenum">
              <a:rPr lang="en-US" smtClean="0"/>
              <a:pPr/>
              <a:t>44</a:t>
            </a:fld>
            <a:endParaRPr lang="en-US" dirty="0"/>
          </a:p>
        </p:txBody>
      </p:sp>
    </p:spTree>
    <p:extLst>
      <p:ext uri="{BB962C8B-B14F-4D97-AF65-F5344CB8AC3E}">
        <p14:creationId xmlns:p14="http://schemas.microsoft.com/office/powerpoint/2010/main" xmlns="" val="41855824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4AA3DD-CEC8-474D-A057-1FFE9C856C6B}" type="slidenum">
              <a:rPr lang="en-US" smtClean="0"/>
              <a:pPr/>
              <a:t>45</a:t>
            </a:fld>
            <a:endParaRPr lang="en-US" dirty="0"/>
          </a:p>
        </p:txBody>
      </p:sp>
    </p:spTree>
    <p:extLst>
      <p:ext uri="{BB962C8B-B14F-4D97-AF65-F5344CB8AC3E}">
        <p14:creationId xmlns:p14="http://schemas.microsoft.com/office/powerpoint/2010/main" xmlns="" val="24900421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4AA3DD-CEC8-474D-A057-1FFE9C856C6B}" type="slidenum">
              <a:rPr lang="en-US" smtClean="0"/>
              <a:pPr/>
              <a:t>46</a:t>
            </a:fld>
            <a:endParaRPr lang="en-US" dirty="0"/>
          </a:p>
        </p:txBody>
      </p:sp>
    </p:spTree>
    <p:extLst>
      <p:ext uri="{BB962C8B-B14F-4D97-AF65-F5344CB8AC3E}">
        <p14:creationId xmlns:p14="http://schemas.microsoft.com/office/powerpoint/2010/main" xmlns="" val="25910842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4AA3DD-CEC8-474D-A057-1FFE9C856C6B}" type="slidenum">
              <a:rPr lang="en-US" smtClean="0"/>
              <a:pPr/>
              <a:t>47</a:t>
            </a:fld>
            <a:endParaRPr lang="en-US" dirty="0"/>
          </a:p>
        </p:txBody>
      </p:sp>
    </p:spTree>
    <p:extLst>
      <p:ext uri="{BB962C8B-B14F-4D97-AF65-F5344CB8AC3E}">
        <p14:creationId xmlns:p14="http://schemas.microsoft.com/office/powerpoint/2010/main" xmlns="" val="7018441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4AA3DD-CEC8-474D-A057-1FFE9C856C6B}" type="slidenum">
              <a:rPr lang="en-US" smtClean="0"/>
              <a:pPr/>
              <a:t>48</a:t>
            </a:fld>
            <a:endParaRPr lang="en-US" dirty="0"/>
          </a:p>
        </p:txBody>
      </p:sp>
    </p:spTree>
    <p:extLst>
      <p:ext uri="{BB962C8B-B14F-4D97-AF65-F5344CB8AC3E}">
        <p14:creationId xmlns:p14="http://schemas.microsoft.com/office/powerpoint/2010/main" xmlns="" val="35731033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4AA3DD-CEC8-474D-A057-1FFE9C856C6B}" type="slidenum">
              <a:rPr lang="en-US" smtClean="0"/>
              <a:pPr/>
              <a:t>49</a:t>
            </a:fld>
            <a:endParaRPr lang="en-US" dirty="0"/>
          </a:p>
        </p:txBody>
      </p:sp>
    </p:spTree>
    <p:extLst>
      <p:ext uri="{BB962C8B-B14F-4D97-AF65-F5344CB8AC3E}">
        <p14:creationId xmlns:p14="http://schemas.microsoft.com/office/powerpoint/2010/main" xmlns="" val="5130500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4AA3DD-CEC8-474D-A057-1FFE9C856C6B}" type="slidenum">
              <a:rPr lang="en-US" smtClean="0"/>
              <a:pPr/>
              <a:t>50</a:t>
            </a:fld>
            <a:endParaRPr lang="en-US" dirty="0"/>
          </a:p>
        </p:txBody>
      </p:sp>
    </p:spTree>
    <p:extLst>
      <p:ext uri="{BB962C8B-B14F-4D97-AF65-F5344CB8AC3E}">
        <p14:creationId xmlns:p14="http://schemas.microsoft.com/office/powerpoint/2010/main" xmlns="" val="1343501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785F56-EF2B-4213-8E0B-D286DB71C5F6}" type="slidenum">
              <a:rPr lang="en-US" smtClean="0"/>
              <a:pPr/>
              <a:t>5</a:t>
            </a:fld>
            <a:endParaRPr lang="en-US" dirty="0"/>
          </a:p>
        </p:txBody>
      </p:sp>
    </p:spTree>
    <p:extLst>
      <p:ext uri="{BB962C8B-B14F-4D97-AF65-F5344CB8AC3E}">
        <p14:creationId xmlns:p14="http://schemas.microsoft.com/office/powerpoint/2010/main" xmlns="" val="20168043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4AA3DD-CEC8-474D-A057-1FFE9C856C6B}" type="slidenum">
              <a:rPr lang="en-US" smtClean="0"/>
              <a:pPr/>
              <a:t>51</a:t>
            </a:fld>
            <a:endParaRPr lang="en-US" dirty="0"/>
          </a:p>
        </p:txBody>
      </p:sp>
    </p:spTree>
    <p:extLst>
      <p:ext uri="{BB962C8B-B14F-4D97-AF65-F5344CB8AC3E}">
        <p14:creationId xmlns:p14="http://schemas.microsoft.com/office/powerpoint/2010/main" xmlns="" val="4052389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4AA3DD-CEC8-474D-A057-1FFE9C856C6B}" type="slidenum">
              <a:rPr lang="en-US" smtClean="0"/>
              <a:pPr/>
              <a:t>52</a:t>
            </a:fld>
            <a:endParaRPr lang="en-US" dirty="0"/>
          </a:p>
        </p:txBody>
      </p:sp>
    </p:spTree>
    <p:extLst>
      <p:ext uri="{BB962C8B-B14F-4D97-AF65-F5344CB8AC3E}">
        <p14:creationId xmlns:p14="http://schemas.microsoft.com/office/powerpoint/2010/main" xmlns="" val="1231470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785F56-EF2B-4213-8E0B-D286DB71C5F6}" type="slidenum">
              <a:rPr lang="en-US" smtClean="0"/>
              <a:pPr/>
              <a:t>53</a:t>
            </a:fld>
            <a:endParaRPr lang="en-US" dirty="0"/>
          </a:p>
        </p:txBody>
      </p:sp>
    </p:spTree>
    <p:extLst>
      <p:ext uri="{BB962C8B-B14F-4D97-AF65-F5344CB8AC3E}">
        <p14:creationId xmlns:p14="http://schemas.microsoft.com/office/powerpoint/2010/main" xmlns="" val="41133759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785F56-EF2B-4213-8E0B-D286DB71C5F6}" type="slidenum">
              <a:rPr lang="en-US" smtClean="0"/>
              <a:pPr/>
              <a:t>54</a:t>
            </a:fld>
            <a:endParaRPr lang="en-US" dirty="0"/>
          </a:p>
        </p:txBody>
      </p:sp>
    </p:spTree>
    <p:extLst>
      <p:ext uri="{BB962C8B-B14F-4D97-AF65-F5344CB8AC3E}">
        <p14:creationId xmlns:p14="http://schemas.microsoft.com/office/powerpoint/2010/main" xmlns="" val="33122015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785F56-EF2B-4213-8E0B-D286DB71C5F6}" type="slidenum">
              <a:rPr lang="en-US" smtClean="0"/>
              <a:pPr/>
              <a:t>55</a:t>
            </a:fld>
            <a:endParaRPr lang="en-US" dirty="0"/>
          </a:p>
        </p:txBody>
      </p:sp>
    </p:spTree>
    <p:extLst>
      <p:ext uri="{BB962C8B-B14F-4D97-AF65-F5344CB8AC3E}">
        <p14:creationId xmlns:p14="http://schemas.microsoft.com/office/powerpoint/2010/main" xmlns="" val="4262897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75B629-31C9-46B0-A92C-154A1C05984C}" type="slidenum">
              <a:rPr lang="en-US" smtClean="0"/>
              <a:pPr/>
              <a:t>56</a:t>
            </a:fld>
            <a:endParaRPr lang="en-US" dirty="0"/>
          </a:p>
        </p:txBody>
      </p:sp>
    </p:spTree>
    <p:extLst>
      <p:ext uri="{BB962C8B-B14F-4D97-AF65-F5344CB8AC3E}">
        <p14:creationId xmlns:p14="http://schemas.microsoft.com/office/powerpoint/2010/main" xmlns="" val="24665670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75B629-31C9-46B0-A92C-154A1C05984C}" type="slidenum">
              <a:rPr lang="en-US" smtClean="0"/>
              <a:pPr/>
              <a:t>57</a:t>
            </a:fld>
            <a:endParaRPr lang="en-US" dirty="0"/>
          </a:p>
        </p:txBody>
      </p:sp>
    </p:spTree>
    <p:extLst>
      <p:ext uri="{BB962C8B-B14F-4D97-AF65-F5344CB8AC3E}">
        <p14:creationId xmlns:p14="http://schemas.microsoft.com/office/powerpoint/2010/main" xmlns="" val="27826151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75B629-31C9-46B0-A92C-154A1C05984C}" type="slidenum">
              <a:rPr lang="en-US" smtClean="0"/>
              <a:pPr/>
              <a:t>58</a:t>
            </a:fld>
            <a:endParaRPr lang="en-US" dirty="0"/>
          </a:p>
        </p:txBody>
      </p:sp>
    </p:spTree>
    <p:extLst>
      <p:ext uri="{BB962C8B-B14F-4D97-AF65-F5344CB8AC3E}">
        <p14:creationId xmlns:p14="http://schemas.microsoft.com/office/powerpoint/2010/main" xmlns="" val="23339326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75B629-31C9-46B0-A92C-154A1C05984C}" type="slidenum">
              <a:rPr lang="en-US" smtClean="0"/>
              <a:pPr/>
              <a:t>59</a:t>
            </a:fld>
            <a:endParaRPr lang="en-US" dirty="0"/>
          </a:p>
        </p:txBody>
      </p:sp>
    </p:spTree>
    <p:extLst>
      <p:ext uri="{BB962C8B-B14F-4D97-AF65-F5344CB8AC3E}">
        <p14:creationId xmlns:p14="http://schemas.microsoft.com/office/powerpoint/2010/main" xmlns="" val="9819593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75B629-31C9-46B0-A92C-154A1C05984C}" type="slidenum">
              <a:rPr lang="en-US" smtClean="0"/>
              <a:pPr/>
              <a:t>60</a:t>
            </a:fld>
            <a:endParaRPr lang="en-US" dirty="0"/>
          </a:p>
        </p:txBody>
      </p:sp>
    </p:spTree>
    <p:extLst>
      <p:ext uri="{BB962C8B-B14F-4D97-AF65-F5344CB8AC3E}">
        <p14:creationId xmlns:p14="http://schemas.microsoft.com/office/powerpoint/2010/main" xmlns="" val="3969989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785F56-EF2B-4213-8E0B-D286DB71C5F6}" type="slidenum">
              <a:rPr lang="en-US" smtClean="0"/>
              <a:pPr/>
              <a:t>6</a:t>
            </a:fld>
            <a:endParaRPr lang="en-US" dirty="0"/>
          </a:p>
        </p:txBody>
      </p:sp>
    </p:spTree>
    <p:extLst>
      <p:ext uri="{BB962C8B-B14F-4D97-AF65-F5344CB8AC3E}">
        <p14:creationId xmlns:p14="http://schemas.microsoft.com/office/powerpoint/2010/main" xmlns="" val="10668852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75B629-31C9-46B0-A92C-154A1C05984C}" type="slidenum">
              <a:rPr lang="en-US" smtClean="0"/>
              <a:pPr/>
              <a:t>61</a:t>
            </a:fld>
            <a:endParaRPr lang="en-US" dirty="0"/>
          </a:p>
        </p:txBody>
      </p:sp>
    </p:spTree>
    <p:extLst>
      <p:ext uri="{BB962C8B-B14F-4D97-AF65-F5344CB8AC3E}">
        <p14:creationId xmlns:p14="http://schemas.microsoft.com/office/powerpoint/2010/main" xmlns="" val="15500210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75B629-31C9-46B0-A92C-154A1C05984C}" type="slidenum">
              <a:rPr lang="en-US" smtClean="0"/>
              <a:pPr/>
              <a:t>62</a:t>
            </a:fld>
            <a:endParaRPr lang="en-US" dirty="0"/>
          </a:p>
        </p:txBody>
      </p:sp>
    </p:spTree>
    <p:extLst>
      <p:ext uri="{BB962C8B-B14F-4D97-AF65-F5344CB8AC3E}">
        <p14:creationId xmlns:p14="http://schemas.microsoft.com/office/powerpoint/2010/main" xmlns="" val="34613175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75B629-31C9-46B0-A92C-154A1C05984C}" type="slidenum">
              <a:rPr lang="en-US" smtClean="0"/>
              <a:pPr/>
              <a:t>63</a:t>
            </a:fld>
            <a:endParaRPr lang="en-US" dirty="0"/>
          </a:p>
        </p:txBody>
      </p:sp>
    </p:spTree>
    <p:extLst>
      <p:ext uri="{BB962C8B-B14F-4D97-AF65-F5344CB8AC3E}">
        <p14:creationId xmlns:p14="http://schemas.microsoft.com/office/powerpoint/2010/main" xmlns="" val="10898674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75B629-31C9-46B0-A92C-154A1C05984C}" type="slidenum">
              <a:rPr lang="en-US" smtClean="0"/>
              <a:pPr/>
              <a:t>64</a:t>
            </a:fld>
            <a:endParaRPr lang="en-US" dirty="0"/>
          </a:p>
        </p:txBody>
      </p:sp>
    </p:spTree>
    <p:extLst>
      <p:ext uri="{BB962C8B-B14F-4D97-AF65-F5344CB8AC3E}">
        <p14:creationId xmlns:p14="http://schemas.microsoft.com/office/powerpoint/2010/main" xmlns="" val="37472876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75B629-31C9-46B0-A92C-154A1C05984C}" type="slidenum">
              <a:rPr lang="en-US" smtClean="0"/>
              <a:pPr/>
              <a:t>65</a:t>
            </a:fld>
            <a:endParaRPr lang="en-US" dirty="0"/>
          </a:p>
        </p:txBody>
      </p:sp>
    </p:spTree>
    <p:extLst>
      <p:ext uri="{BB962C8B-B14F-4D97-AF65-F5344CB8AC3E}">
        <p14:creationId xmlns:p14="http://schemas.microsoft.com/office/powerpoint/2010/main" xmlns="" val="7565122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75B629-31C9-46B0-A92C-154A1C05984C}" type="slidenum">
              <a:rPr lang="en-US" smtClean="0"/>
              <a:pPr/>
              <a:t>67</a:t>
            </a:fld>
            <a:endParaRPr lang="en-US" dirty="0"/>
          </a:p>
        </p:txBody>
      </p:sp>
    </p:spTree>
    <p:extLst>
      <p:ext uri="{BB962C8B-B14F-4D97-AF65-F5344CB8AC3E}">
        <p14:creationId xmlns:p14="http://schemas.microsoft.com/office/powerpoint/2010/main" xmlns="" val="8500701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75B629-31C9-46B0-A92C-154A1C05984C}" type="slidenum">
              <a:rPr lang="en-US" smtClean="0"/>
              <a:pPr/>
              <a:t>68</a:t>
            </a:fld>
            <a:endParaRPr lang="en-US" dirty="0"/>
          </a:p>
        </p:txBody>
      </p:sp>
    </p:spTree>
    <p:extLst>
      <p:ext uri="{BB962C8B-B14F-4D97-AF65-F5344CB8AC3E}">
        <p14:creationId xmlns:p14="http://schemas.microsoft.com/office/powerpoint/2010/main" xmlns="" val="1879214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75B629-31C9-46B0-A92C-154A1C05984C}" type="slidenum">
              <a:rPr lang="en-US" smtClean="0"/>
              <a:pPr/>
              <a:t>70</a:t>
            </a:fld>
            <a:endParaRPr lang="en-US" dirty="0"/>
          </a:p>
        </p:txBody>
      </p:sp>
    </p:spTree>
    <p:extLst>
      <p:ext uri="{BB962C8B-B14F-4D97-AF65-F5344CB8AC3E}">
        <p14:creationId xmlns:p14="http://schemas.microsoft.com/office/powerpoint/2010/main" xmlns="" val="134328902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75B629-31C9-46B0-A92C-154A1C05984C}" type="slidenum">
              <a:rPr lang="en-US" smtClean="0"/>
              <a:pPr/>
              <a:t>71</a:t>
            </a:fld>
            <a:endParaRPr lang="en-US" dirty="0"/>
          </a:p>
        </p:txBody>
      </p:sp>
    </p:spTree>
    <p:extLst>
      <p:ext uri="{BB962C8B-B14F-4D97-AF65-F5344CB8AC3E}">
        <p14:creationId xmlns:p14="http://schemas.microsoft.com/office/powerpoint/2010/main" xmlns="" val="5812396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75B629-31C9-46B0-A92C-154A1C05984C}" type="slidenum">
              <a:rPr lang="en-US" smtClean="0"/>
              <a:pPr/>
              <a:t>72</a:t>
            </a:fld>
            <a:endParaRPr lang="en-US" dirty="0"/>
          </a:p>
        </p:txBody>
      </p:sp>
    </p:spTree>
    <p:extLst>
      <p:ext uri="{BB962C8B-B14F-4D97-AF65-F5344CB8AC3E}">
        <p14:creationId xmlns:p14="http://schemas.microsoft.com/office/powerpoint/2010/main" xmlns="" val="3107558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785F56-EF2B-4213-8E0B-D286DB71C5F6}" type="slidenum">
              <a:rPr lang="en-US" smtClean="0"/>
              <a:pPr/>
              <a:t>7</a:t>
            </a:fld>
            <a:endParaRPr lang="en-US" dirty="0"/>
          </a:p>
        </p:txBody>
      </p:sp>
    </p:spTree>
    <p:extLst>
      <p:ext uri="{BB962C8B-B14F-4D97-AF65-F5344CB8AC3E}">
        <p14:creationId xmlns:p14="http://schemas.microsoft.com/office/powerpoint/2010/main" xmlns="" val="16198454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75B629-31C9-46B0-A92C-154A1C05984C}" type="slidenum">
              <a:rPr lang="en-US" smtClean="0"/>
              <a:pPr/>
              <a:t>73</a:t>
            </a:fld>
            <a:endParaRPr lang="en-US" dirty="0"/>
          </a:p>
        </p:txBody>
      </p:sp>
    </p:spTree>
    <p:extLst>
      <p:ext uri="{BB962C8B-B14F-4D97-AF65-F5344CB8AC3E}">
        <p14:creationId xmlns:p14="http://schemas.microsoft.com/office/powerpoint/2010/main" xmlns="" val="5925933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75B629-31C9-46B0-A92C-154A1C05984C}" type="slidenum">
              <a:rPr lang="en-US" smtClean="0"/>
              <a:pPr/>
              <a:t>74</a:t>
            </a:fld>
            <a:endParaRPr lang="en-US" dirty="0"/>
          </a:p>
        </p:txBody>
      </p:sp>
    </p:spTree>
    <p:extLst>
      <p:ext uri="{BB962C8B-B14F-4D97-AF65-F5344CB8AC3E}">
        <p14:creationId xmlns:p14="http://schemas.microsoft.com/office/powerpoint/2010/main" xmlns="" val="332751690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75B629-31C9-46B0-A92C-154A1C05984C}" type="slidenum">
              <a:rPr lang="en-US" smtClean="0"/>
              <a:pPr/>
              <a:t>75</a:t>
            </a:fld>
            <a:endParaRPr lang="en-US" dirty="0"/>
          </a:p>
        </p:txBody>
      </p:sp>
    </p:spTree>
    <p:extLst>
      <p:ext uri="{BB962C8B-B14F-4D97-AF65-F5344CB8AC3E}">
        <p14:creationId xmlns:p14="http://schemas.microsoft.com/office/powerpoint/2010/main" xmlns="" val="376421564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75B629-31C9-46B0-A92C-154A1C05984C}" type="slidenum">
              <a:rPr lang="en-US" smtClean="0"/>
              <a:pPr/>
              <a:t>76</a:t>
            </a:fld>
            <a:endParaRPr lang="en-US" dirty="0"/>
          </a:p>
        </p:txBody>
      </p:sp>
    </p:spTree>
    <p:extLst>
      <p:ext uri="{BB962C8B-B14F-4D97-AF65-F5344CB8AC3E}">
        <p14:creationId xmlns:p14="http://schemas.microsoft.com/office/powerpoint/2010/main" xmlns="" val="363195504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75B629-31C9-46B0-A92C-154A1C05984C}" type="slidenum">
              <a:rPr lang="en-US" smtClean="0"/>
              <a:pPr/>
              <a:t>77</a:t>
            </a:fld>
            <a:endParaRPr lang="en-US" dirty="0"/>
          </a:p>
        </p:txBody>
      </p:sp>
    </p:spTree>
    <p:extLst>
      <p:ext uri="{BB962C8B-B14F-4D97-AF65-F5344CB8AC3E}">
        <p14:creationId xmlns:p14="http://schemas.microsoft.com/office/powerpoint/2010/main" xmlns="" val="4782155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75B629-31C9-46B0-A92C-154A1C05984C}" type="slidenum">
              <a:rPr lang="en-US" smtClean="0"/>
              <a:pPr/>
              <a:t>78</a:t>
            </a:fld>
            <a:endParaRPr lang="en-US" dirty="0"/>
          </a:p>
        </p:txBody>
      </p:sp>
    </p:spTree>
    <p:extLst>
      <p:ext uri="{BB962C8B-B14F-4D97-AF65-F5344CB8AC3E}">
        <p14:creationId xmlns:p14="http://schemas.microsoft.com/office/powerpoint/2010/main" xmlns="" val="384973854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75B629-31C9-46B0-A92C-154A1C05984C}" type="slidenum">
              <a:rPr lang="en-US" smtClean="0"/>
              <a:pPr/>
              <a:t>79</a:t>
            </a:fld>
            <a:endParaRPr lang="en-US" dirty="0"/>
          </a:p>
        </p:txBody>
      </p:sp>
    </p:spTree>
    <p:extLst>
      <p:ext uri="{BB962C8B-B14F-4D97-AF65-F5344CB8AC3E}">
        <p14:creationId xmlns:p14="http://schemas.microsoft.com/office/powerpoint/2010/main" xmlns="" val="365595321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75B629-31C9-46B0-A92C-154A1C05984C}" type="slidenum">
              <a:rPr lang="en-US" smtClean="0"/>
              <a:pPr/>
              <a:t>80</a:t>
            </a:fld>
            <a:endParaRPr lang="en-US" dirty="0"/>
          </a:p>
        </p:txBody>
      </p:sp>
    </p:spTree>
    <p:extLst>
      <p:ext uri="{BB962C8B-B14F-4D97-AF65-F5344CB8AC3E}">
        <p14:creationId xmlns:p14="http://schemas.microsoft.com/office/powerpoint/2010/main" xmlns="" val="1418422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785F56-EF2B-4213-8E0B-D286DB71C5F6}" type="slidenum">
              <a:rPr lang="en-US" smtClean="0"/>
              <a:pPr/>
              <a:t>8</a:t>
            </a:fld>
            <a:endParaRPr lang="en-US" dirty="0"/>
          </a:p>
        </p:txBody>
      </p:sp>
    </p:spTree>
    <p:extLst>
      <p:ext uri="{BB962C8B-B14F-4D97-AF65-F5344CB8AC3E}">
        <p14:creationId xmlns:p14="http://schemas.microsoft.com/office/powerpoint/2010/main" xmlns="" val="65996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785F56-EF2B-4213-8E0B-D286DB71C5F6}" type="slidenum">
              <a:rPr lang="en-US" smtClean="0"/>
              <a:pPr/>
              <a:t>9</a:t>
            </a:fld>
            <a:endParaRPr lang="en-US" dirty="0"/>
          </a:p>
        </p:txBody>
      </p:sp>
    </p:spTree>
    <p:extLst>
      <p:ext uri="{BB962C8B-B14F-4D97-AF65-F5344CB8AC3E}">
        <p14:creationId xmlns:p14="http://schemas.microsoft.com/office/powerpoint/2010/main" xmlns="" val="7759852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85AD4A6B-0086-4201-BD10-E53823792B16}" type="datetimeFigureOut">
              <a:rPr lang="en-US" smtClean="0"/>
              <a:pPr/>
              <a:t>1/8/2015</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E6069228-5024-4275-A002-92F995B8B2B5}" type="slidenum">
              <a:rPr lang="en-US" smtClean="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79599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AD4A6B-0086-4201-BD10-E53823792B16}" type="datetimeFigureOut">
              <a:rPr lang="en-US" smtClean="0"/>
              <a:pPr/>
              <a:t>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069228-5024-4275-A002-92F995B8B2B5}" type="slidenum">
              <a:rPr lang="en-US" smtClean="0"/>
              <a:pPr/>
              <a:t>‹#›</a:t>
            </a:fld>
            <a:endParaRPr lang="en-US" dirty="0"/>
          </a:p>
        </p:txBody>
      </p:sp>
    </p:spTree>
    <p:extLst>
      <p:ext uri="{BB962C8B-B14F-4D97-AF65-F5344CB8AC3E}">
        <p14:creationId xmlns:p14="http://schemas.microsoft.com/office/powerpoint/2010/main" xmlns="" val="3484817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AD4A6B-0086-4201-BD10-E53823792B16}" type="datetimeFigureOut">
              <a:rPr lang="en-US" smtClean="0"/>
              <a:pPr/>
              <a:t>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069228-5024-4275-A002-92F995B8B2B5}"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260549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AD4A6B-0086-4201-BD10-E53823792B16}" type="datetimeFigureOut">
              <a:rPr lang="en-US" smtClean="0"/>
              <a:pPr/>
              <a:t>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069228-5024-4275-A002-92F995B8B2B5}"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768036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AD4A6B-0086-4201-BD10-E53823792B16}" type="datetimeFigureOut">
              <a:rPr lang="en-US" smtClean="0"/>
              <a:pPr/>
              <a:t>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069228-5024-4275-A002-92F995B8B2B5}" type="slidenum">
              <a:rPr lang="en-US" smtClean="0"/>
              <a:pPr/>
              <a:t>‹#›</a:t>
            </a:fld>
            <a:endParaRPr lang="en-US" dirty="0"/>
          </a:p>
        </p:txBody>
      </p:sp>
    </p:spTree>
    <p:extLst>
      <p:ext uri="{BB962C8B-B14F-4D97-AF65-F5344CB8AC3E}">
        <p14:creationId xmlns:p14="http://schemas.microsoft.com/office/powerpoint/2010/main" xmlns="" val="1306175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AD4A6B-0086-4201-BD10-E53823792B16}" type="datetimeFigureOut">
              <a:rPr lang="en-US" smtClean="0"/>
              <a:pPr/>
              <a:t>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069228-5024-4275-A002-92F995B8B2B5}"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367651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AD4A6B-0086-4201-BD10-E53823792B16}" type="datetimeFigureOut">
              <a:rPr lang="en-US" smtClean="0"/>
              <a:pPr/>
              <a:t>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069228-5024-4275-A002-92F995B8B2B5}"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620390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AD4A6B-0086-4201-BD10-E53823792B16}" type="datetimeFigureOut">
              <a:rPr lang="en-US" smtClean="0"/>
              <a:pPr/>
              <a:t>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069228-5024-4275-A002-92F995B8B2B5}" type="slidenum">
              <a:rPr lang="en-US" smtClean="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946092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AD4A6B-0086-4201-BD10-E53823792B16}" type="datetimeFigureOut">
              <a:rPr lang="en-US" smtClean="0"/>
              <a:pPr/>
              <a:t>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069228-5024-4275-A002-92F995B8B2B5}" type="slidenum">
              <a:rPr lang="en-US" smtClean="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054136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82000" cy="1066800"/>
          </a:xfrm>
        </p:spPr>
        <p:txBody>
          <a:bodyPr>
            <a:normAutofit/>
          </a:bodyPr>
          <a:lstStyle>
            <a:lvl1pPr algn="l">
              <a:defRPr sz="32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2971800"/>
          </a:xfrm>
        </p:spPr>
        <p:txBody>
          <a:bodyPr>
            <a:normAutofit/>
          </a:bodyPr>
          <a:lstStyle>
            <a:lvl1pPr>
              <a:defRPr sz="1800">
                <a:latin typeface="+mj-lt"/>
                <a:cs typeface="Angsana New" pitchFamily="18" charset="-34"/>
              </a:defRPr>
            </a:lvl1pPr>
            <a:lvl2pPr>
              <a:buNone/>
              <a:defRPr sz="1800">
                <a:latin typeface="+mn-lt"/>
              </a:defRPr>
            </a:lvl2pPr>
            <a:lvl3pPr>
              <a:defRPr sz="1800">
                <a:latin typeface="+mj-lt"/>
              </a:defRPr>
            </a:lvl3pPr>
            <a:lvl4pPr>
              <a:defRPr sz="1800">
                <a:latin typeface="+mj-lt"/>
              </a:defRPr>
            </a:lvl4pPr>
            <a:lvl5pPr>
              <a:defRPr sz="1800">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6D88AD1B-996F-4040-BD8F-6A635E664AB2}" type="datetime1">
              <a:rPr lang="en-US"/>
              <a:pPr/>
              <a:t>1/8/2015</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CCE49F2-17FA-48FC-BB93-B70718D54181}" type="slidenum">
              <a:rPr lang="en-US"/>
              <a:pPr/>
              <a:t>‹#›</a:t>
            </a:fld>
            <a:endParaRPr lang="en-US" dirty="0"/>
          </a:p>
        </p:txBody>
      </p:sp>
    </p:spTree>
    <p:extLst>
      <p:ext uri="{BB962C8B-B14F-4D97-AF65-F5344CB8AC3E}">
        <p14:creationId xmlns:p14="http://schemas.microsoft.com/office/powerpoint/2010/main" xmlns="" val="222396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AD4A6B-0086-4201-BD10-E53823792B16}" type="datetimeFigureOut">
              <a:rPr lang="en-US" smtClean="0"/>
              <a:pPr/>
              <a:t>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069228-5024-4275-A002-92F995B8B2B5}" type="slidenum">
              <a:rPr lang="en-US" smtClean="0"/>
              <a:pPr/>
              <a:t>‹#›</a:t>
            </a:fld>
            <a:endParaRPr lang="en-US" dirty="0"/>
          </a:p>
        </p:txBody>
      </p:sp>
    </p:spTree>
    <p:extLst>
      <p:ext uri="{BB962C8B-B14F-4D97-AF65-F5344CB8AC3E}">
        <p14:creationId xmlns:p14="http://schemas.microsoft.com/office/powerpoint/2010/main" xmlns="" val="3491360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AD4A6B-0086-4201-BD10-E53823792B16}" type="datetimeFigureOut">
              <a:rPr lang="en-US" smtClean="0"/>
              <a:pPr/>
              <a:t>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069228-5024-4275-A002-92F995B8B2B5}" type="slidenum">
              <a:rPr lang="en-US" smtClean="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13800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5AD4A6B-0086-4201-BD10-E53823792B16}" type="datetimeFigureOut">
              <a:rPr lang="en-US" smtClean="0"/>
              <a:pPr/>
              <a:t>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069228-5024-4275-A002-92F995B8B2B5}" type="slidenum">
              <a:rPr lang="en-US" smtClean="0"/>
              <a:pPr/>
              <a:t>‹#›</a:t>
            </a:fld>
            <a:endParaRPr lang="en-US" dirty="0"/>
          </a:p>
        </p:txBody>
      </p:sp>
    </p:spTree>
    <p:extLst>
      <p:ext uri="{BB962C8B-B14F-4D97-AF65-F5344CB8AC3E}">
        <p14:creationId xmlns:p14="http://schemas.microsoft.com/office/powerpoint/2010/main" xmlns="" val="651425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5AD4A6B-0086-4201-BD10-E53823792B16}" type="datetimeFigureOut">
              <a:rPr lang="en-US" smtClean="0"/>
              <a:pPr/>
              <a:t>1/8/2015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6069228-5024-4275-A002-92F995B8B2B5}"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080893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5AD4A6B-0086-4201-BD10-E53823792B16}" type="datetimeFigureOut">
              <a:rPr lang="en-US" smtClean="0"/>
              <a:pPr/>
              <a:t>1/8/2015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6069228-5024-4275-A002-92F995B8B2B5}" type="slidenum">
              <a:rPr lang="en-US" smtClean="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881118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AD4A6B-0086-4201-BD10-E53823792B16}" type="datetimeFigureOut">
              <a:rPr lang="en-US" smtClean="0"/>
              <a:pPr/>
              <a:t>1/8/2015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6069228-5024-4275-A002-92F995B8B2B5}" type="slidenum">
              <a:rPr lang="en-US" smtClean="0"/>
              <a:pPr/>
              <a:t>‹#›</a:t>
            </a:fld>
            <a:endParaRPr lang="en-US" dirty="0"/>
          </a:p>
        </p:txBody>
      </p:sp>
    </p:spTree>
    <p:extLst>
      <p:ext uri="{BB962C8B-B14F-4D97-AF65-F5344CB8AC3E}">
        <p14:creationId xmlns:p14="http://schemas.microsoft.com/office/powerpoint/2010/main" xmlns="" val="3482394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AD4A6B-0086-4201-BD10-E53823792B16}" type="datetimeFigureOut">
              <a:rPr lang="en-US" smtClean="0"/>
              <a:pPr/>
              <a:t>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069228-5024-4275-A002-92F995B8B2B5}" type="slidenum">
              <a:rPr lang="en-US" smtClean="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059234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AD4A6B-0086-4201-BD10-E53823792B16}" type="datetimeFigureOut">
              <a:rPr lang="en-US" smtClean="0"/>
              <a:pPr/>
              <a:t>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069228-5024-4275-A002-92F995B8B2B5}" type="slidenum">
              <a:rPr lang="en-US" smtClean="0"/>
              <a:pPr/>
              <a:t>‹#›</a:t>
            </a:fld>
            <a:endParaRPr lang="en-US" dirty="0"/>
          </a:p>
        </p:txBody>
      </p:sp>
    </p:spTree>
    <p:extLst>
      <p:ext uri="{BB962C8B-B14F-4D97-AF65-F5344CB8AC3E}">
        <p14:creationId xmlns:p14="http://schemas.microsoft.com/office/powerpoint/2010/main" xmlns="" val="4038256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0"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cstate="print">
              <a:extLst>
                <a:ext uri="{28A0092B-C50C-407E-A947-70E740481C1C}">
                  <a14:useLocalDpi xmlns:a14="http://schemas.microsoft.com/office/drawing/2010/main" xmlns=""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1" cstate="print">
              <a:extLst>
                <a:ext uri="{28A0092B-C50C-407E-A947-70E740481C1C}">
                  <a14:useLocalDpi xmlns:a14="http://schemas.microsoft.com/office/drawing/2010/main" xmlns=""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5AD4A6B-0086-4201-BD10-E53823792B16}" type="datetimeFigureOut">
              <a:rPr lang="en-US" smtClean="0"/>
              <a:pPr/>
              <a:t>1/8/2015</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6069228-5024-4275-A002-92F995B8B2B5}" type="slidenum">
              <a:rPr lang="en-US" smtClean="0"/>
              <a:pPr/>
              <a:t>‹#›</a:t>
            </a:fld>
            <a:endParaRPr lang="en-US" dirty="0"/>
          </a:p>
        </p:txBody>
      </p:sp>
    </p:spTree>
    <p:extLst>
      <p:ext uri="{BB962C8B-B14F-4D97-AF65-F5344CB8AC3E}">
        <p14:creationId xmlns:p14="http://schemas.microsoft.com/office/powerpoint/2010/main" xmlns="" val="234909329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38.xml"/><Relationship Id="rId1" Type="http://schemas.openxmlformats.org/officeDocument/2006/relationships/slideLayout" Target="../slideLayouts/slideLayout18.xml"/><Relationship Id="rId4" Type="http://schemas.openxmlformats.org/officeDocument/2006/relationships/hyperlink" Target="http://www.youtube.com/watch?v=qN65_vykyKI"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6NvESo3mG90"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1.xml"/><Relationship Id="rId1" Type="http://schemas.openxmlformats.org/officeDocument/2006/relationships/slideLayout" Target="../slideLayouts/slideLayout18.xml"/><Relationship Id="rId5" Type="http://schemas.openxmlformats.org/officeDocument/2006/relationships/image" Target="../media/image33.jpeg"/><Relationship Id="rId4" Type="http://schemas.openxmlformats.org/officeDocument/2006/relationships/image" Target="../media/image32.jpeg"/></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66.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hyperlink" Target="http://www.google.com/url?sa=i&amp;source=images&amp;cd=&amp;cad=rja&amp;uact=8&amp;docid=-wB2PIz05GbkrM&amp;tbnid=5hEPxKOtHqBV2M:&amp;ved=0CAgQjRw&amp;url=http://www.sciencegeek.net/Biology/review/CST.htm&amp;ei=jBs8U6S9AfLJsQSVs4CwBA&amp;psig=AFQjCNFrqnR38Js4wc6Qx5v6wCpP_0m01Q&amp;ust=1396534540231222" TargetMode="Externa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67.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2.jpe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53.jpeg"/><Relationship Id="rId4" Type="http://schemas.openxmlformats.org/officeDocument/2006/relationships/image" Target="../media/image50.jpeg"/></Relationships>
</file>

<file path=ppt/slides/_rels/slide6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6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www.google.com/url?sa=i&amp;rct=j&amp;q=western%20white%20butterfly%20spring%20and%20summer&amp;source=images&amp;cd=&amp;cad=rja&amp;uact=8&amp;docid=3S73yjX6GJwGgM&amp;tbnid=nSrtRI4afTCCRM:&amp;ved=0CAUQjRw&amp;url=http://www.pinterest.com/ablancoll/papallones/&amp;ei=fyVIU_neJ6jRsASvi4FA&amp;bvm=bv.64542518,d.b2U&amp;psig=AFQjCNFsB3Hm_C5oU_1RbTj7z8CEUoS2Mg&amp;ust=1397323490512128"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hyperlink" Target="http://www.teachertube.com/viewVideo.php?video_id=15790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Introduction to Genetics</a:t>
            </a:r>
            <a:endParaRPr lang="en-US" dirty="0"/>
          </a:p>
        </p:txBody>
      </p:sp>
      <p:sp>
        <p:nvSpPr>
          <p:cNvPr id="3" name="Subtitle 2"/>
          <p:cNvSpPr>
            <a:spLocks noGrp="1"/>
          </p:cNvSpPr>
          <p:nvPr>
            <p:ph type="subTitle" idx="1"/>
          </p:nvPr>
        </p:nvSpPr>
        <p:spPr/>
        <p:txBody>
          <a:bodyPr/>
          <a:lstStyle/>
          <a:p>
            <a:pPr algn="ctr"/>
            <a:endParaRPr lang="en-US" dirty="0" smtClean="0"/>
          </a:p>
          <a:p>
            <a:pPr algn="ctr"/>
            <a:r>
              <a:rPr lang="en-US" dirty="0" smtClean="0"/>
              <a:t>Chapter 11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28600"/>
            <a:ext cx="8382000" cy="1066800"/>
          </a:xfrm>
        </p:spPr>
        <p:txBody>
          <a:bodyPr/>
          <a:lstStyle/>
          <a:p>
            <a:pPr eaLnBrk="1" hangingPunct="1"/>
            <a:r>
              <a:rPr lang="en-US" b="1" dirty="0" smtClean="0">
                <a:cs typeface="Arial" charset="0"/>
              </a:rPr>
              <a:t>The Role of Fertilization</a:t>
            </a:r>
          </a:p>
        </p:txBody>
      </p:sp>
      <p:sp>
        <p:nvSpPr>
          <p:cNvPr id="24579" name="Text Placeholder 2"/>
          <p:cNvSpPr>
            <a:spLocks noGrp="1"/>
          </p:cNvSpPr>
          <p:nvPr>
            <p:ph type="body" idx="1"/>
          </p:nvPr>
        </p:nvSpPr>
        <p:spPr>
          <a:xfrm>
            <a:off x="152400" y="1371600"/>
            <a:ext cx="8534400" cy="3200400"/>
          </a:xfrm>
        </p:spPr>
        <p:txBody>
          <a:bodyPr>
            <a:noAutofit/>
          </a:bodyPr>
          <a:lstStyle/>
          <a:p>
            <a:pPr marL="480060" indent="-342900">
              <a:buFont typeface="Arial" pitchFamily="34" charset="0"/>
              <a:buChar char="•"/>
            </a:pPr>
            <a:r>
              <a:rPr lang="en-US" sz="2800" dirty="0" smtClean="0">
                <a:latin typeface="+mj-lt"/>
                <a:cs typeface="Arial" charset="0"/>
              </a:rPr>
              <a:t>Mendel knew that the male part of each flower makes </a:t>
            </a:r>
            <a:r>
              <a:rPr lang="en-US" sz="2800" b="1" i="1" dirty="0" smtClean="0">
                <a:latin typeface="+mj-lt"/>
                <a:cs typeface="Arial" charset="0"/>
              </a:rPr>
              <a:t>pollen</a:t>
            </a:r>
            <a:r>
              <a:rPr lang="en-US" sz="2800" dirty="0" smtClean="0">
                <a:latin typeface="+mj-lt"/>
                <a:cs typeface="Arial" charset="0"/>
              </a:rPr>
              <a:t>, which contains </a:t>
            </a:r>
            <a:r>
              <a:rPr lang="en-US" sz="2800" b="1" dirty="0" smtClean="0">
                <a:latin typeface="+mj-lt"/>
                <a:cs typeface="Arial" charset="0"/>
              </a:rPr>
              <a:t>sperm</a:t>
            </a:r>
            <a:r>
              <a:rPr lang="en-US" sz="2800" dirty="0" smtClean="0">
                <a:latin typeface="+mj-lt"/>
                <a:cs typeface="Arial" charset="0"/>
              </a:rPr>
              <a:t>—the plant’s male reproductive cells.</a:t>
            </a:r>
          </a:p>
          <a:p>
            <a:pPr marL="594360" indent="-457200">
              <a:buFont typeface="Arial" pitchFamily="34" charset="0"/>
              <a:buChar char="•"/>
            </a:pPr>
            <a:endParaRPr lang="en-US" sz="2800" dirty="0" smtClean="0">
              <a:latin typeface="+mj-lt"/>
              <a:cs typeface="Arial" charset="0"/>
            </a:endParaRPr>
          </a:p>
          <a:p>
            <a:pPr marL="594360" indent="-457200">
              <a:buFont typeface="Arial" pitchFamily="34" charset="0"/>
              <a:buChar char="•"/>
            </a:pPr>
            <a:r>
              <a:rPr lang="en-US" sz="2800" dirty="0" smtClean="0">
                <a:latin typeface="+mj-lt"/>
                <a:cs typeface="Arial" charset="0"/>
              </a:rPr>
              <a:t>Similarly, Mendel knew that the female portion of each flower produces reproductive cells called </a:t>
            </a:r>
            <a:r>
              <a:rPr lang="en-US" sz="2800" b="1" dirty="0" smtClean="0">
                <a:latin typeface="+mj-lt"/>
                <a:cs typeface="Arial" charset="0"/>
              </a:rPr>
              <a:t>eggs</a:t>
            </a:r>
            <a:r>
              <a:rPr lang="en-US" sz="2800" dirty="0" smtClean="0">
                <a:latin typeface="+mj-lt"/>
                <a:cs typeface="Arial" charset="0"/>
              </a:rPr>
              <a:t>.</a:t>
            </a:r>
          </a:p>
          <a:p>
            <a:pPr lvl="1" eaLnBrk="1" hangingPunct="1"/>
            <a:endParaRPr lang="en-US" sz="2800" dirty="0" smtClean="0">
              <a:latin typeface="+mj-lt"/>
              <a:cs typeface="Arial" charset="0"/>
            </a:endParaRPr>
          </a:p>
        </p:txBody>
      </p:sp>
      <p:pic>
        <p:nvPicPr>
          <p:cNvPr id="24580" name="Picture 4" descr="E:\LESSON OVRVW batch 2\art\BIO10NAE_04_11_02_005_LRIM_03.png"/>
          <p:cNvPicPr>
            <a:picLocks noChangeAspect="1" noChangeArrowheads="1"/>
          </p:cNvPicPr>
          <p:nvPr/>
        </p:nvPicPr>
        <p:blipFill rotWithShape="1">
          <a:blip r:embed="rId3" cstate="print"/>
          <a:srcRect l="28398" r="28398"/>
          <a:stretch/>
        </p:blipFill>
        <p:spPr bwMode="auto">
          <a:xfrm>
            <a:off x="4876800" y="4343400"/>
            <a:ext cx="3949831"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96433" y="631559"/>
            <a:ext cx="6798734" cy="656482"/>
          </a:xfrm>
        </p:spPr>
        <p:txBody>
          <a:bodyPr>
            <a:normAutofit fontScale="90000"/>
          </a:bodyPr>
          <a:lstStyle/>
          <a:p>
            <a:pPr eaLnBrk="1" hangingPunct="1"/>
            <a:r>
              <a:rPr lang="en-US" dirty="0" smtClean="0"/>
              <a:t>Pollination:</a:t>
            </a:r>
          </a:p>
        </p:txBody>
      </p:sp>
      <p:sp>
        <p:nvSpPr>
          <p:cNvPr id="15363" name="Rectangle 3"/>
          <p:cNvSpPr>
            <a:spLocks noGrp="1" noChangeArrowheads="1"/>
          </p:cNvSpPr>
          <p:nvPr>
            <p:ph idx="1"/>
          </p:nvPr>
        </p:nvSpPr>
        <p:spPr>
          <a:xfrm>
            <a:off x="533400" y="1571819"/>
            <a:ext cx="8229600" cy="4788091"/>
          </a:xfrm>
        </p:spPr>
        <p:txBody>
          <a:bodyPr>
            <a:normAutofit/>
          </a:bodyPr>
          <a:lstStyle/>
          <a:p>
            <a:pPr eaLnBrk="1" hangingPunct="1"/>
            <a:r>
              <a:rPr lang="en-US" sz="2400" dirty="0" smtClean="0">
                <a:latin typeface="+mj-lt"/>
              </a:rPr>
              <a:t>Occurs when pollen grains produced in the male reproductive parts of a flower, called the </a:t>
            </a:r>
            <a:r>
              <a:rPr lang="en-US" sz="2400" b="1" i="1" dirty="0" smtClean="0">
                <a:solidFill>
                  <a:schemeClr val="tx2"/>
                </a:solidFill>
                <a:latin typeface="+mj-lt"/>
              </a:rPr>
              <a:t>anthers</a:t>
            </a:r>
            <a:r>
              <a:rPr lang="en-US" sz="2400" dirty="0" smtClean="0">
                <a:latin typeface="+mj-lt"/>
              </a:rPr>
              <a:t>, are transferred to the female reproductive parts of a flower called the </a:t>
            </a:r>
            <a:r>
              <a:rPr lang="en-US" sz="2400" b="1" i="1" dirty="0" smtClean="0">
                <a:solidFill>
                  <a:schemeClr val="tx2"/>
                </a:solidFill>
                <a:latin typeface="+mj-lt"/>
              </a:rPr>
              <a:t>stigma</a:t>
            </a:r>
            <a:r>
              <a:rPr lang="en-US" sz="2400" dirty="0" smtClean="0">
                <a:latin typeface="+mj-lt"/>
              </a:rPr>
              <a:t>.</a:t>
            </a:r>
          </a:p>
        </p:txBody>
      </p:sp>
      <p:pic>
        <p:nvPicPr>
          <p:cNvPr id="15364" name="Picture 5" descr="http://ecs.lewisham.gov.uk/youthspace/ca/webpagesf/pollination.jpg"/>
          <p:cNvPicPr>
            <a:picLocks noChangeAspect="1" noChangeArrowheads="1"/>
          </p:cNvPicPr>
          <p:nvPr/>
        </p:nvPicPr>
        <p:blipFill>
          <a:blip r:embed="rId3" cstate="print"/>
          <a:srcRect/>
          <a:stretch>
            <a:fillRect/>
          </a:stretch>
        </p:blipFill>
        <p:spPr bwMode="auto">
          <a:xfrm>
            <a:off x="1066800" y="2819400"/>
            <a:ext cx="3429000" cy="3200400"/>
          </a:xfrm>
          <a:prstGeom prst="rect">
            <a:avLst/>
          </a:prstGeom>
          <a:noFill/>
          <a:ln w="9525">
            <a:noFill/>
            <a:miter lim="800000"/>
            <a:headEnd/>
            <a:tailEnd/>
          </a:ln>
        </p:spPr>
      </p:pic>
      <p:pic>
        <p:nvPicPr>
          <p:cNvPr id="15365" name="Picture 7" descr="http://www.biologie.uni-hamburg.de/b-online/library/onlinebio/anglc_1.gif"/>
          <p:cNvPicPr>
            <a:picLocks noChangeAspect="1" noChangeArrowheads="1"/>
          </p:cNvPicPr>
          <p:nvPr/>
        </p:nvPicPr>
        <p:blipFill>
          <a:blip r:embed="rId4" cstate="print"/>
          <a:srcRect/>
          <a:stretch>
            <a:fillRect/>
          </a:stretch>
        </p:blipFill>
        <p:spPr bwMode="auto">
          <a:xfrm>
            <a:off x="4648200" y="3121338"/>
            <a:ext cx="4257675" cy="3214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81000" y="381000"/>
            <a:ext cx="8382000" cy="838200"/>
          </a:xfrm>
        </p:spPr>
        <p:txBody>
          <a:bodyPr/>
          <a:lstStyle/>
          <a:p>
            <a:pPr eaLnBrk="1" hangingPunct="1"/>
            <a:r>
              <a:rPr lang="en-US" b="1" dirty="0" smtClean="0">
                <a:cs typeface="Arial" charset="0"/>
              </a:rPr>
              <a:t>The Role of Fertilization </a:t>
            </a:r>
          </a:p>
        </p:txBody>
      </p:sp>
      <p:sp>
        <p:nvSpPr>
          <p:cNvPr id="26627" name="Text Placeholder 2"/>
          <p:cNvSpPr>
            <a:spLocks noGrp="1"/>
          </p:cNvSpPr>
          <p:nvPr>
            <p:ph type="body" idx="1"/>
          </p:nvPr>
        </p:nvSpPr>
        <p:spPr>
          <a:xfrm>
            <a:off x="609600" y="1066800"/>
            <a:ext cx="8001000" cy="4343400"/>
          </a:xfrm>
        </p:spPr>
        <p:txBody>
          <a:bodyPr>
            <a:noAutofit/>
          </a:bodyPr>
          <a:lstStyle/>
          <a:p>
            <a:pPr marL="480060" indent="-342900">
              <a:buFont typeface="Arial" pitchFamily="34" charset="0"/>
              <a:buChar char="•"/>
            </a:pPr>
            <a:r>
              <a:rPr lang="en-US" sz="2400" dirty="0" smtClean="0">
                <a:solidFill>
                  <a:srgbClr val="FF0000"/>
                </a:solidFill>
                <a:cs typeface="Arial" charset="0"/>
              </a:rPr>
              <a:t>During sexual reproduction, male and female reproductive cells join to </a:t>
            </a:r>
            <a:r>
              <a:rPr lang="en-US" sz="2400" dirty="0">
                <a:solidFill>
                  <a:srgbClr val="FF0000"/>
                </a:solidFill>
                <a:cs typeface="Arial" charset="0"/>
              </a:rPr>
              <a:t>produce a new cell</a:t>
            </a:r>
            <a:r>
              <a:rPr lang="en-US" sz="2400" dirty="0" smtClean="0">
                <a:solidFill>
                  <a:srgbClr val="FF0000"/>
                </a:solidFill>
                <a:cs typeface="Arial" charset="0"/>
              </a:rPr>
              <a:t> </a:t>
            </a:r>
            <a:r>
              <a:rPr lang="en-US" sz="2400" dirty="0" smtClean="0">
                <a:cs typeface="Arial" charset="0"/>
              </a:rPr>
              <a:t>in a process known as </a:t>
            </a:r>
            <a:r>
              <a:rPr lang="en-US" sz="2400" b="1" u="sng" dirty="0" smtClean="0">
                <a:cs typeface="Arial" charset="0"/>
              </a:rPr>
              <a:t>fertilization</a:t>
            </a:r>
            <a:r>
              <a:rPr lang="en-US" sz="2400" dirty="0" smtClean="0">
                <a:cs typeface="Arial" charset="0"/>
              </a:rPr>
              <a:t>.</a:t>
            </a:r>
          </a:p>
          <a:p>
            <a:pPr marL="736092" lvl="1" indent="-342900">
              <a:buFont typeface="Arial" pitchFamily="34" charset="0"/>
              <a:buChar char="•"/>
            </a:pPr>
            <a:r>
              <a:rPr lang="en-US" sz="2400" dirty="0" smtClean="0">
                <a:latin typeface="+mj-lt"/>
                <a:cs typeface="Arial" charset="0"/>
              </a:rPr>
              <a:t>In peas, this new cell develops into a tiny embryo encased within a </a:t>
            </a:r>
            <a:r>
              <a:rPr lang="en-US" sz="2400" b="1" dirty="0" smtClean="0">
                <a:latin typeface="+mj-lt"/>
                <a:cs typeface="Arial" charset="0"/>
              </a:rPr>
              <a:t>seed</a:t>
            </a:r>
            <a:r>
              <a:rPr lang="en-US" sz="2400" dirty="0" smtClean="0">
                <a:latin typeface="+mj-lt"/>
                <a:cs typeface="Arial" charset="0"/>
              </a:rPr>
              <a:t>.</a:t>
            </a:r>
          </a:p>
          <a:p>
            <a:pPr marL="480060" indent="-342900">
              <a:buFont typeface="Arial" pitchFamily="34" charset="0"/>
              <a:buChar char="•"/>
            </a:pPr>
            <a:endParaRPr lang="en-US" sz="2400" dirty="0" smtClean="0">
              <a:cs typeface="Arial" charset="0"/>
            </a:endParaRPr>
          </a:p>
          <a:p>
            <a:pPr marL="480060" indent="-342900">
              <a:buFont typeface="Arial" pitchFamily="34" charset="0"/>
              <a:buChar char="•"/>
            </a:pPr>
            <a:r>
              <a:rPr lang="en-US" sz="2400" dirty="0" smtClean="0">
                <a:cs typeface="Arial" charset="0"/>
              </a:rPr>
              <a:t>Pea flowers are normally </a:t>
            </a:r>
            <a:r>
              <a:rPr lang="en-US" sz="2400" b="1" u="sng" dirty="0" smtClean="0">
                <a:cs typeface="Arial" charset="0"/>
              </a:rPr>
              <a:t>self-pollinating</a:t>
            </a:r>
            <a:r>
              <a:rPr lang="en-US" sz="2400" dirty="0" smtClean="0">
                <a:cs typeface="Arial" charset="0"/>
              </a:rPr>
              <a:t>, which means that </a:t>
            </a:r>
            <a:r>
              <a:rPr lang="en-US" sz="2400" dirty="0" smtClean="0">
                <a:solidFill>
                  <a:srgbClr val="FF0000"/>
                </a:solidFill>
                <a:cs typeface="Arial" charset="0"/>
              </a:rPr>
              <a:t>sperm cells fertilize egg cells from within the same flower</a:t>
            </a:r>
            <a:r>
              <a:rPr lang="en-US" sz="2400" dirty="0" smtClean="0">
                <a:cs typeface="Arial" charset="0"/>
              </a:rPr>
              <a:t>.</a:t>
            </a:r>
          </a:p>
          <a:p>
            <a:pPr marL="480060" indent="-342900">
              <a:buFont typeface="Arial" pitchFamily="34" charset="0"/>
              <a:buChar char="•"/>
            </a:pPr>
            <a:r>
              <a:rPr lang="en-US" sz="2400" dirty="0" smtClean="0">
                <a:cs typeface="Arial" charset="0"/>
              </a:rPr>
              <a:t>A plant grown from a seed produced by self-pollination inherits all of its characteristics from the single plant that bore it. </a:t>
            </a:r>
          </a:p>
          <a:p>
            <a:pPr marL="973836" lvl="2" indent="-342900">
              <a:buFont typeface="Arial" pitchFamily="34" charset="0"/>
              <a:buChar char="•"/>
            </a:pPr>
            <a:r>
              <a:rPr lang="en-US" sz="2400" dirty="0" smtClean="0">
                <a:latin typeface="+mj-lt"/>
                <a:cs typeface="Arial" charset="0"/>
              </a:rPr>
              <a:t>In effect, it has a </a:t>
            </a:r>
            <a:r>
              <a:rPr lang="en-US" sz="2400" i="1" dirty="0" smtClean="0">
                <a:latin typeface="+mj-lt"/>
                <a:cs typeface="Arial" charset="0"/>
              </a:rPr>
              <a:t>single parent</a:t>
            </a:r>
            <a:r>
              <a:rPr lang="en-US" sz="2400" dirty="0" smtClean="0">
                <a:latin typeface="+mj-lt"/>
                <a:cs typeface="Arial" charset="0"/>
              </a:rPr>
              <a:t>.</a:t>
            </a:r>
          </a:p>
          <a:p>
            <a:pPr lvl="1" eaLnBrk="1" hangingPunct="1"/>
            <a:endParaRPr lang="en-US" sz="2400" dirty="0" smtClean="0">
              <a:latin typeface="+mj-lt"/>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28600"/>
            <a:ext cx="8382000" cy="1066800"/>
          </a:xfrm>
        </p:spPr>
        <p:txBody>
          <a:bodyPr/>
          <a:lstStyle/>
          <a:p>
            <a:pPr eaLnBrk="1" hangingPunct="1"/>
            <a:r>
              <a:rPr lang="en-US" b="1" dirty="0" smtClean="0">
                <a:cs typeface="Arial" charset="0"/>
              </a:rPr>
              <a:t>The Role of Fertilization </a:t>
            </a:r>
          </a:p>
        </p:txBody>
      </p:sp>
      <p:sp>
        <p:nvSpPr>
          <p:cNvPr id="28675" name="Text Placeholder 2"/>
          <p:cNvSpPr>
            <a:spLocks noGrp="1"/>
          </p:cNvSpPr>
          <p:nvPr>
            <p:ph type="body" idx="1"/>
          </p:nvPr>
        </p:nvSpPr>
        <p:spPr>
          <a:xfrm>
            <a:off x="152400" y="1143000"/>
            <a:ext cx="8534400" cy="3429000"/>
          </a:xfrm>
        </p:spPr>
        <p:txBody>
          <a:bodyPr>
            <a:noAutofit/>
          </a:bodyPr>
          <a:lstStyle/>
          <a:p>
            <a:pPr marL="480060" indent="-342900">
              <a:buFont typeface="Arial" pitchFamily="34" charset="0"/>
              <a:buChar char="•"/>
            </a:pPr>
            <a:r>
              <a:rPr lang="en-US" sz="2400" dirty="0" smtClean="0">
                <a:latin typeface="+mj-lt"/>
                <a:cs typeface="Arial" charset="0"/>
              </a:rPr>
              <a:t>Mendel’s garden had several stocks of pea plants that were “true-breeding,” meaning that they were </a:t>
            </a:r>
            <a:r>
              <a:rPr lang="en-US" sz="2400" b="1" u="sng" dirty="0" smtClean="0">
                <a:latin typeface="+mj-lt"/>
                <a:cs typeface="Arial" charset="0"/>
              </a:rPr>
              <a:t>self-pollinating</a:t>
            </a:r>
            <a:r>
              <a:rPr lang="en-US" sz="2400" dirty="0" smtClean="0">
                <a:latin typeface="+mj-lt"/>
                <a:cs typeface="Arial" charset="0"/>
              </a:rPr>
              <a:t>, and </a:t>
            </a:r>
            <a:r>
              <a:rPr lang="en-US" sz="2400" b="1" dirty="0" smtClean="0">
                <a:solidFill>
                  <a:srgbClr val="FF0000"/>
                </a:solidFill>
                <a:latin typeface="+mj-lt"/>
                <a:cs typeface="Arial" charset="0"/>
              </a:rPr>
              <a:t>would produce offspring with identical traits to themselves</a:t>
            </a:r>
            <a:r>
              <a:rPr lang="en-US" sz="2400" b="1" dirty="0" smtClean="0">
                <a:latin typeface="+mj-lt"/>
                <a:cs typeface="Arial" charset="0"/>
              </a:rPr>
              <a:t>.</a:t>
            </a:r>
          </a:p>
          <a:p>
            <a:pPr marL="736092" lvl="1" indent="-342900">
              <a:buFont typeface="Arial" pitchFamily="34" charset="0"/>
              <a:buChar char="•"/>
            </a:pPr>
            <a:r>
              <a:rPr lang="en-US" sz="2400" dirty="0" smtClean="0">
                <a:latin typeface="+mj-lt"/>
                <a:cs typeface="Arial" charset="0"/>
              </a:rPr>
              <a:t>In other words, the traits of each successive generation would be the </a:t>
            </a:r>
            <a:r>
              <a:rPr lang="en-US" sz="2400" i="1" dirty="0" smtClean="0">
                <a:latin typeface="+mj-lt"/>
                <a:cs typeface="Arial" charset="0"/>
              </a:rPr>
              <a:t>same</a:t>
            </a:r>
            <a:r>
              <a:rPr lang="en-US" sz="2400" dirty="0" smtClean="0">
                <a:latin typeface="+mj-lt"/>
                <a:cs typeface="Arial" charset="0"/>
              </a:rPr>
              <a:t>. </a:t>
            </a:r>
          </a:p>
          <a:p>
            <a:pPr marL="480060" indent="-342900">
              <a:buFont typeface="Arial" pitchFamily="34" charset="0"/>
              <a:buChar char="•"/>
            </a:pPr>
            <a:endParaRPr lang="en-US" sz="2400" dirty="0" smtClean="0">
              <a:latin typeface="+mj-lt"/>
              <a:cs typeface="Arial" charset="0"/>
            </a:endParaRPr>
          </a:p>
          <a:p>
            <a:pPr marL="480060" indent="-342900">
              <a:buFont typeface="Arial" pitchFamily="34" charset="0"/>
              <a:buChar char="•"/>
            </a:pPr>
            <a:r>
              <a:rPr lang="en-US" sz="2400" dirty="0" smtClean="0">
                <a:latin typeface="+mj-lt"/>
                <a:cs typeface="Arial" charset="0"/>
              </a:rPr>
              <a:t>A </a:t>
            </a:r>
            <a:r>
              <a:rPr lang="en-US" sz="2400" b="1" u="sng" dirty="0" smtClean="0">
                <a:latin typeface="+mj-lt"/>
                <a:cs typeface="Arial" charset="0"/>
              </a:rPr>
              <a:t>trait</a:t>
            </a:r>
            <a:r>
              <a:rPr lang="en-US" sz="2400" b="1" dirty="0" smtClean="0">
                <a:latin typeface="+mj-lt"/>
                <a:cs typeface="Arial" charset="0"/>
              </a:rPr>
              <a:t> </a:t>
            </a:r>
            <a:r>
              <a:rPr lang="en-US" sz="2400" dirty="0" smtClean="0">
                <a:latin typeface="+mj-lt"/>
                <a:cs typeface="Arial" charset="0"/>
              </a:rPr>
              <a:t>is a</a:t>
            </a:r>
            <a:r>
              <a:rPr lang="en-US" sz="2400" dirty="0" smtClean="0">
                <a:solidFill>
                  <a:srgbClr val="FF0000"/>
                </a:solidFill>
                <a:latin typeface="+mj-lt"/>
                <a:cs typeface="Arial" charset="0"/>
              </a:rPr>
              <a:t> </a:t>
            </a:r>
            <a:r>
              <a:rPr lang="en-US" sz="2400" b="1" dirty="0" smtClean="0">
                <a:solidFill>
                  <a:srgbClr val="FF0000"/>
                </a:solidFill>
                <a:latin typeface="+mj-lt"/>
                <a:cs typeface="Arial" charset="0"/>
              </a:rPr>
              <a:t>specific characteristic of an individual</a:t>
            </a:r>
            <a:r>
              <a:rPr lang="en-US" sz="2400" dirty="0" smtClean="0">
                <a:latin typeface="+mj-lt"/>
                <a:cs typeface="Arial" charset="0"/>
              </a:rPr>
              <a:t>, such as seed color or plant height, and may vary from one individual to another.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304800"/>
            <a:ext cx="8382000" cy="914400"/>
          </a:xfrm>
        </p:spPr>
        <p:txBody>
          <a:bodyPr/>
          <a:lstStyle/>
          <a:p>
            <a:pPr eaLnBrk="1" hangingPunct="1"/>
            <a:r>
              <a:rPr lang="en-US" b="1" dirty="0" smtClean="0">
                <a:cs typeface="Arial" charset="0"/>
              </a:rPr>
              <a:t>The Role of Fertilization</a:t>
            </a:r>
          </a:p>
        </p:txBody>
      </p:sp>
      <p:sp>
        <p:nvSpPr>
          <p:cNvPr id="29699" name="Text Placeholder 2"/>
          <p:cNvSpPr>
            <a:spLocks noGrp="1"/>
          </p:cNvSpPr>
          <p:nvPr>
            <p:ph type="body" idx="1"/>
          </p:nvPr>
        </p:nvSpPr>
        <p:spPr>
          <a:xfrm>
            <a:off x="762000" y="3200400"/>
            <a:ext cx="7938654" cy="3200400"/>
          </a:xfrm>
        </p:spPr>
        <p:txBody>
          <a:bodyPr>
            <a:noAutofit/>
          </a:bodyPr>
          <a:lstStyle/>
          <a:p>
            <a:pPr marL="480060" indent="-342900">
              <a:buFont typeface="Arial" pitchFamily="34" charset="0"/>
              <a:buChar char="•"/>
            </a:pPr>
            <a:r>
              <a:rPr lang="en-US" sz="2400" dirty="0" smtClean="0">
                <a:latin typeface="+mj-lt"/>
                <a:cs typeface="Arial" charset="0"/>
              </a:rPr>
              <a:t>Mendel decided to “cross” his stocks of true-breeding plants—he caused one plant to reproduce with another plant.</a:t>
            </a:r>
          </a:p>
          <a:p>
            <a:pPr marL="973836" lvl="2" indent="-342900">
              <a:buFont typeface="Arial" pitchFamily="34" charset="0"/>
              <a:buChar char="•"/>
            </a:pPr>
            <a:r>
              <a:rPr lang="en-US" sz="2400" dirty="0" smtClean="0">
                <a:latin typeface="+mj-lt"/>
                <a:cs typeface="Arial" charset="0"/>
              </a:rPr>
              <a:t>To do this, he had to prevent self-pollination. He did so by cutting away the pollen-bearing male parts of a flower and then dusting the pollen from a different plant onto the female part of that flower, as shown in the figure.</a:t>
            </a:r>
          </a:p>
        </p:txBody>
      </p:sp>
      <p:pic>
        <p:nvPicPr>
          <p:cNvPr id="29700" name="Picture 4" descr="E:\LESSON OVRVW batch 2\art\BIO10NAE_04_11_02_005_LRIM_04.png"/>
          <p:cNvPicPr>
            <a:picLocks noChangeAspect="1" noChangeArrowheads="1"/>
          </p:cNvPicPr>
          <p:nvPr/>
        </p:nvPicPr>
        <p:blipFill rotWithShape="1">
          <a:blip r:embed="rId3" cstate="print"/>
          <a:srcRect l="4731" r="4950"/>
          <a:stretch/>
        </p:blipFill>
        <p:spPr bwMode="auto">
          <a:xfrm>
            <a:off x="762000" y="1040974"/>
            <a:ext cx="7800109" cy="21594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381000"/>
            <a:ext cx="8382000" cy="838200"/>
          </a:xfrm>
        </p:spPr>
        <p:txBody>
          <a:bodyPr/>
          <a:lstStyle/>
          <a:p>
            <a:pPr eaLnBrk="1" hangingPunct="1"/>
            <a:r>
              <a:rPr lang="en-US" b="1" dirty="0" smtClean="0">
                <a:latin typeface="Berlin Sans FB Demi" pitchFamily="34" charset="0"/>
                <a:cs typeface="Arial" charset="0"/>
              </a:rPr>
              <a:t>The Role of Fertilization</a:t>
            </a:r>
          </a:p>
        </p:txBody>
      </p:sp>
      <p:sp>
        <p:nvSpPr>
          <p:cNvPr id="31747" name="Text Placeholder 2"/>
          <p:cNvSpPr>
            <a:spLocks noGrp="1"/>
          </p:cNvSpPr>
          <p:nvPr>
            <p:ph type="body" idx="1"/>
          </p:nvPr>
        </p:nvSpPr>
        <p:spPr>
          <a:xfrm>
            <a:off x="152400" y="1143000"/>
            <a:ext cx="8534400" cy="3429000"/>
          </a:xfrm>
        </p:spPr>
        <p:txBody>
          <a:bodyPr>
            <a:normAutofit/>
          </a:bodyPr>
          <a:lstStyle/>
          <a:p>
            <a:pPr marL="480060" indent="-342900">
              <a:buFont typeface="Arial" pitchFamily="34" charset="0"/>
              <a:buChar char="•"/>
            </a:pPr>
            <a:r>
              <a:rPr lang="en-US" sz="2400" dirty="0" smtClean="0">
                <a:latin typeface="+mj-lt"/>
                <a:cs typeface="Arial" charset="0"/>
              </a:rPr>
              <a:t>This process, known as </a:t>
            </a:r>
            <a:r>
              <a:rPr lang="en-US" sz="2400" b="1" u="sng" dirty="0" smtClean="0">
                <a:latin typeface="+mj-lt"/>
                <a:cs typeface="Arial" charset="0"/>
              </a:rPr>
              <a:t>cross-pollination</a:t>
            </a:r>
            <a:r>
              <a:rPr lang="en-US" sz="2400" dirty="0" smtClean="0">
                <a:latin typeface="+mj-lt"/>
                <a:cs typeface="Arial" charset="0"/>
              </a:rPr>
              <a:t>, produces </a:t>
            </a:r>
            <a:r>
              <a:rPr lang="en-US" sz="2400" dirty="0" smtClean="0">
                <a:solidFill>
                  <a:srgbClr val="FF0000"/>
                </a:solidFill>
                <a:latin typeface="+mj-lt"/>
                <a:cs typeface="Arial" charset="0"/>
              </a:rPr>
              <a:t>a plant that has two different parents</a:t>
            </a:r>
            <a:r>
              <a:rPr lang="en-US" sz="2400" dirty="0" smtClean="0">
                <a:latin typeface="+mj-lt"/>
                <a:cs typeface="Arial" charset="0"/>
              </a:rPr>
              <a:t>.</a:t>
            </a:r>
          </a:p>
          <a:p>
            <a:pPr marL="480060" indent="-342900">
              <a:buFont typeface="Arial" pitchFamily="34" charset="0"/>
              <a:buChar char="•"/>
            </a:pPr>
            <a:endParaRPr lang="en-US" dirty="0" smtClean="0">
              <a:latin typeface="+mj-lt"/>
              <a:cs typeface="Arial" charset="0"/>
            </a:endParaRPr>
          </a:p>
          <a:p>
            <a:pPr marL="480060" indent="-342900">
              <a:buFont typeface="Arial" pitchFamily="34" charset="0"/>
              <a:buChar char="•"/>
            </a:pPr>
            <a:r>
              <a:rPr lang="en-US" sz="2400" dirty="0" smtClean="0">
                <a:latin typeface="+mj-lt"/>
                <a:cs typeface="Arial" charset="0"/>
              </a:rPr>
              <a:t>Cross-pollination allowed Mendel to breed plants with traits different from those of their parents and then study the results.</a:t>
            </a:r>
          </a:p>
        </p:txBody>
      </p:sp>
      <p:pic>
        <p:nvPicPr>
          <p:cNvPr id="4" name="Picture 4" descr="E:\LESSON OVRVW batch 2\art\BIO10NAE_04_11_02_005_LRIM_04.png"/>
          <p:cNvPicPr>
            <a:picLocks noChangeAspect="1" noChangeArrowheads="1"/>
          </p:cNvPicPr>
          <p:nvPr/>
        </p:nvPicPr>
        <p:blipFill>
          <a:blip r:embed="rId3" cstate="print"/>
          <a:srcRect/>
          <a:stretch>
            <a:fillRect/>
          </a:stretch>
        </p:blipFill>
        <p:spPr bwMode="auto">
          <a:xfrm>
            <a:off x="1587" y="3505200"/>
            <a:ext cx="9142413"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28600"/>
            <a:ext cx="8382000" cy="1066800"/>
          </a:xfrm>
        </p:spPr>
        <p:txBody>
          <a:bodyPr>
            <a:normAutofit/>
          </a:bodyPr>
          <a:lstStyle/>
          <a:p>
            <a:pPr eaLnBrk="1" hangingPunct="1"/>
            <a:r>
              <a:rPr lang="en-US" sz="3600" b="1" dirty="0" smtClean="0">
                <a:latin typeface="Berlin Sans FB Demi" pitchFamily="34" charset="0"/>
                <a:cs typeface="Arial" charset="0"/>
              </a:rPr>
              <a:t>The Role of Fertilization</a:t>
            </a:r>
          </a:p>
        </p:txBody>
      </p:sp>
      <p:sp>
        <p:nvSpPr>
          <p:cNvPr id="32771" name="Text Placeholder 2"/>
          <p:cNvSpPr>
            <a:spLocks noGrp="1"/>
          </p:cNvSpPr>
          <p:nvPr>
            <p:ph type="body" idx="1"/>
          </p:nvPr>
        </p:nvSpPr>
        <p:spPr>
          <a:xfrm>
            <a:off x="152400" y="1295400"/>
            <a:ext cx="8534400" cy="4191000"/>
          </a:xfrm>
        </p:spPr>
        <p:txBody>
          <a:bodyPr>
            <a:noAutofit/>
          </a:bodyPr>
          <a:lstStyle/>
          <a:p>
            <a:pPr marL="480060" indent="-342900">
              <a:buFont typeface="Arial" pitchFamily="34" charset="0"/>
              <a:buChar char="•"/>
            </a:pPr>
            <a:r>
              <a:rPr lang="en-US" sz="2400" dirty="0" smtClean="0">
                <a:latin typeface="+mj-lt"/>
                <a:cs typeface="Arial" charset="0"/>
              </a:rPr>
              <a:t>Mendel studied seven different </a:t>
            </a:r>
            <a:r>
              <a:rPr lang="en-US" sz="2400" b="1" dirty="0" smtClean="0">
                <a:latin typeface="+mj-lt"/>
                <a:cs typeface="Arial" charset="0"/>
              </a:rPr>
              <a:t>traits</a:t>
            </a:r>
            <a:r>
              <a:rPr lang="en-US" sz="2400" dirty="0" smtClean="0">
                <a:latin typeface="+mj-lt"/>
                <a:cs typeface="Arial" charset="0"/>
              </a:rPr>
              <a:t> of pea plants, each of which had two contrasting characteristics</a:t>
            </a:r>
            <a:r>
              <a:rPr lang="en-US" sz="2400" dirty="0" smtClean="0">
                <a:cs typeface="Arial" charset="0"/>
              </a:rPr>
              <a:t>.</a:t>
            </a:r>
            <a:endParaRPr lang="en-US" sz="2400" dirty="0">
              <a:cs typeface="Arial" charset="0"/>
            </a:endParaRPr>
          </a:p>
          <a:p>
            <a:pPr marL="736092" lvl="1" indent="-342900">
              <a:buFont typeface="Arial" pitchFamily="34" charset="0"/>
              <a:buChar char="•"/>
            </a:pPr>
            <a:r>
              <a:rPr lang="en-US" sz="2400" dirty="0" smtClean="0">
                <a:latin typeface="+mj-lt"/>
                <a:cs typeface="Arial" charset="0"/>
              </a:rPr>
              <a:t>Mendel crossed plants with each of the seven contrasting characteristics and then studied their offspring.</a:t>
            </a:r>
          </a:p>
          <a:p>
            <a:pPr marL="480060" indent="-342900">
              <a:buFont typeface="Arial" pitchFamily="34" charset="0"/>
              <a:buChar char="•"/>
            </a:pPr>
            <a:endParaRPr lang="en-US" sz="2400" dirty="0" smtClean="0">
              <a:latin typeface="+mj-lt"/>
              <a:cs typeface="Arial" charset="0"/>
            </a:endParaRPr>
          </a:p>
          <a:p>
            <a:pPr marL="480060" indent="-342900">
              <a:buFont typeface="Arial" pitchFamily="34" charset="0"/>
              <a:buChar char="•"/>
            </a:pPr>
            <a:endParaRPr lang="en-US" sz="2400" dirty="0">
              <a:cs typeface="Arial" charset="0"/>
            </a:endParaRPr>
          </a:p>
          <a:p>
            <a:pPr marL="480060" indent="-342900">
              <a:buFont typeface="Arial" pitchFamily="34" charset="0"/>
              <a:buChar char="•"/>
            </a:pPr>
            <a:endParaRPr lang="en-US" sz="2400" dirty="0" smtClean="0">
              <a:latin typeface="+mj-lt"/>
              <a:cs typeface="Arial" charset="0"/>
            </a:endParaRPr>
          </a:p>
          <a:p>
            <a:pPr marL="480060" indent="-342900">
              <a:buFont typeface="Arial" pitchFamily="34" charset="0"/>
              <a:buChar char="•"/>
            </a:pPr>
            <a:endParaRPr lang="en-US" sz="2400" dirty="0" smtClean="0">
              <a:latin typeface="+mj-lt"/>
              <a:cs typeface="Arial" charset="0"/>
            </a:endParaRPr>
          </a:p>
          <a:p>
            <a:pPr marL="480060" indent="-342900">
              <a:buFont typeface="Arial" pitchFamily="34" charset="0"/>
              <a:buChar char="•"/>
            </a:pPr>
            <a:endParaRPr lang="en-US" sz="2400" dirty="0" smtClean="0">
              <a:latin typeface="+mj-lt"/>
              <a:cs typeface="Arial" charset="0"/>
            </a:endParaRPr>
          </a:p>
          <a:p>
            <a:pPr marL="480060" indent="-342900">
              <a:buFont typeface="Arial" pitchFamily="34" charset="0"/>
              <a:buChar char="•"/>
            </a:pPr>
            <a:r>
              <a:rPr lang="en-US" sz="2400" dirty="0" smtClean="0">
                <a:latin typeface="+mj-lt"/>
                <a:cs typeface="Arial" charset="0"/>
              </a:rPr>
              <a:t>The offspring of crosses between parents with different traits are called </a:t>
            </a:r>
            <a:r>
              <a:rPr lang="en-US" sz="2400" b="1" dirty="0" smtClean="0">
                <a:latin typeface="+mj-lt"/>
                <a:cs typeface="Arial" charset="0"/>
              </a:rPr>
              <a:t>hybrids.</a:t>
            </a:r>
          </a:p>
        </p:txBody>
      </p:sp>
      <p:pic>
        <p:nvPicPr>
          <p:cNvPr id="4" name="Picture 4" descr="E:\LESSON OVRVW batch 2\art\BIO10NAE_04_11_02_005_LRIM_05.png"/>
          <p:cNvPicPr>
            <a:picLocks noChangeAspect="1" noChangeArrowheads="1"/>
          </p:cNvPicPr>
          <p:nvPr/>
        </p:nvPicPr>
        <p:blipFill rotWithShape="1">
          <a:blip r:embed="rId3" cstate="print"/>
          <a:srcRect l="12689" r="12568" b="36170"/>
          <a:stretch/>
        </p:blipFill>
        <p:spPr bwMode="auto">
          <a:xfrm>
            <a:off x="1323108" y="3276600"/>
            <a:ext cx="6834433" cy="18057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a:bodyPr>
          <a:lstStyle/>
          <a:p>
            <a:pPr eaLnBrk="1" hangingPunct="1"/>
            <a:r>
              <a:rPr lang="en-US" sz="4000" b="1" dirty="0" smtClean="0">
                <a:latin typeface="Berlin Sans FB Demi" pitchFamily="34" charset="0"/>
                <a:cs typeface="Arial" charset="0"/>
              </a:rPr>
              <a:t>Genes and Alleles</a:t>
            </a:r>
          </a:p>
        </p:txBody>
      </p:sp>
      <p:sp>
        <p:nvSpPr>
          <p:cNvPr id="38915" name="Text Placeholder 2"/>
          <p:cNvSpPr>
            <a:spLocks noGrp="1"/>
          </p:cNvSpPr>
          <p:nvPr>
            <p:ph type="body" idx="1"/>
          </p:nvPr>
        </p:nvSpPr>
        <p:spPr>
          <a:xfrm>
            <a:off x="152400" y="1600200"/>
            <a:ext cx="8534400" cy="2971800"/>
          </a:xfrm>
        </p:spPr>
        <p:txBody>
          <a:bodyPr>
            <a:normAutofit fontScale="92500" lnSpcReduction="10000"/>
          </a:bodyPr>
          <a:lstStyle/>
          <a:p>
            <a:pPr marL="736092" lvl="1" indent="-342900" eaLnBrk="1" hangingPunct="1">
              <a:buFont typeface="Arial" pitchFamily="34" charset="0"/>
              <a:buChar char="•"/>
            </a:pPr>
            <a:r>
              <a:rPr lang="en-US" sz="2400" dirty="0" smtClean="0">
                <a:latin typeface="+mj-lt"/>
                <a:cs typeface="Arial" charset="0"/>
              </a:rPr>
              <a:t>Each of the traits Mendel studied was controlled by one gene that occurred in two contrasting varieties.</a:t>
            </a:r>
          </a:p>
          <a:p>
            <a:pPr marL="736092" lvl="1" indent="-342900" eaLnBrk="1" hangingPunct="1">
              <a:buFont typeface="Arial" pitchFamily="34" charset="0"/>
              <a:buChar char="•"/>
            </a:pPr>
            <a:endParaRPr lang="en-US" sz="2400" dirty="0" smtClean="0">
              <a:latin typeface="+mj-lt"/>
              <a:cs typeface="Arial" charset="0"/>
            </a:endParaRPr>
          </a:p>
          <a:p>
            <a:pPr marL="736092" lvl="1" indent="-342900" eaLnBrk="1" hangingPunct="1">
              <a:buFont typeface="Arial" pitchFamily="34" charset="0"/>
              <a:buChar char="•"/>
            </a:pPr>
            <a:r>
              <a:rPr lang="en-US" sz="2400" dirty="0" smtClean="0">
                <a:latin typeface="+mj-lt"/>
                <a:cs typeface="Arial" charset="0"/>
              </a:rPr>
              <a:t>These gene variations produced different expressions, or forms, of each trait.</a:t>
            </a:r>
          </a:p>
          <a:p>
            <a:pPr marL="736092" lvl="1" indent="-342900" eaLnBrk="1" hangingPunct="1">
              <a:buFont typeface="Arial" pitchFamily="34" charset="0"/>
              <a:buChar char="•"/>
            </a:pPr>
            <a:endParaRPr lang="en-US" sz="2400" dirty="0" smtClean="0">
              <a:solidFill>
                <a:srgbClr val="FF0000"/>
              </a:solidFill>
              <a:latin typeface="+mj-lt"/>
              <a:cs typeface="Arial" charset="0"/>
            </a:endParaRPr>
          </a:p>
          <a:p>
            <a:pPr marL="736092" lvl="1" indent="-342900" eaLnBrk="1" hangingPunct="1">
              <a:buFont typeface="Arial" pitchFamily="34" charset="0"/>
              <a:buChar char="•"/>
            </a:pPr>
            <a:r>
              <a:rPr lang="en-US" sz="2400" b="1" dirty="0" smtClean="0">
                <a:solidFill>
                  <a:srgbClr val="FF0000"/>
                </a:solidFill>
                <a:latin typeface="+mj-lt"/>
                <a:cs typeface="Arial" charset="0"/>
              </a:rPr>
              <a:t>The different forms of a gene</a:t>
            </a:r>
            <a:r>
              <a:rPr lang="en-US" sz="2400" b="1" dirty="0" smtClean="0">
                <a:latin typeface="+mj-lt"/>
                <a:cs typeface="Arial" charset="0"/>
              </a:rPr>
              <a:t> </a:t>
            </a:r>
            <a:r>
              <a:rPr lang="en-US" sz="2400" dirty="0" smtClean="0">
                <a:latin typeface="+mj-lt"/>
                <a:cs typeface="Arial" charset="0"/>
              </a:rPr>
              <a:t>are called </a:t>
            </a:r>
            <a:r>
              <a:rPr lang="en-US" sz="2400" b="1" u="sng" dirty="0" smtClean="0">
                <a:latin typeface="+mj-lt"/>
                <a:cs typeface="Arial" charset="0"/>
              </a:rPr>
              <a:t>alleles</a:t>
            </a:r>
            <a:r>
              <a:rPr lang="en-US" sz="2400" dirty="0" smtClean="0">
                <a:latin typeface="+mj-lt"/>
                <a:cs typeface="Arial" charset="0"/>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u="sng" dirty="0"/>
              <a:t>Genotype</a:t>
            </a:r>
            <a:r>
              <a:rPr lang="en-US" dirty="0"/>
              <a:t>:</a:t>
            </a:r>
          </a:p>
        </p:txBody>
      </p:sp>
      <p:sp>
        <p:nvSpPr>
          <p:cNvPr id="7171" name="Rectangle 3"/>
          <p:cNvSpPr>
            <a:spLocks noGrp="1" noChangeArrowheads="1"/>
          </p:cNvSpPr>
          <p:nvPr>
            <p:ph idx="1"/>
          </p:nvPr>
        </p:nvSpPr>
        <p:spPr/>
        <p:txBody>
          <a:bodyPr/>
          <a:lstStyle/>
          <a:p>
            <a:r>
              <a:rPr lang="en-US" b="1" dirty="0">
                <a:solidFill>
                  <a:srgbClr val="FF0000"/>
                </a:solidFill>
                <a:latin typeface="+mj-lt"/>
              </a:rPr>
              <a:t>Genetic make-up of an organism</a:t>
            </a:r>
          </a:p>
          <a:p>
            <a:pPr lvl="1"/>
            <a:r>
              <a:rPr lang="en-US" dirty="0">
                <a:solidFill>
                  <a:schemeClr val="tx2"/>
                </a:solidFill>
                <a:latin typeface="+mj-lt"/>
              </a:rPr>
              <a:t>Examples: Aa, BB, cc</a:t>
            </a:r>
          </a:p>
        </p:txBody>
      </p:sp>
      <p:pic>
        <p:nvPicPr>
          <p:cNvPr id="1026" name="Picture 2" descr="http://lams.slcusd.org/pages/teachers/saxby/wordpress/wp-content/uploads/2009/12/genotype-phentype.gif"/>
          <p:cNvPicPr>
            <a:picLocks noChangeAspect="1" noChangeArrowheads="1"/>
          </p:cNvPicPr>
          <p:nvPr/>
        </p:nvPicPr>
        <p:blipFill>
          <a:blip r:embed="rId3" cstate="print"/>
          <a:srcRect/>
          <a:stretch>
            <a:fillRect/>
          </a:stretch>
        </p:blipFill>
        <p:spPr bwMode="auto">
          <a:xfrm>
            <a:off x="838200" y="3448455"/>
            <a:ext cx="3348358" cy="2614613"/>
          </a:xfrm>
          <a:prstGeom prst="rect">
            <a:avLst/>
          </a:prstGeom>
          <a:noFill/>
        </p:spPr>
      </p:pic>
      <p:pic>
        <p:nvPicPr>
          <p:cNvPr id="1028" name="Picture 4" descr="http://users.rcn.com/rpohlman/segregation.GIF"/>
          <p:cNvPicPr>
            <a:picLocks noChangeAspect="1" noChangeArrowheads="1"/>
          </p:cNvPicPr>
          <p:nvPr/>
        </p:nvPicPr>
        <p:blipFill>
          <a:blip r:embed="rId4" cstate="print"/>
          <a:srcRect/>
          <a:stretch>
            <a:fillRect/>
          </a:stretch>
        </p:blipFill>
        <p:spPr bwMode="auto">
          <a:xfrm>
            <a:off x="4675716" y="2929463"/>
            <a:ext cx="3638550" cy="32766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u="sng" dirty="0"/>
              <a:t>Phenotype</a:t>
            </a:r>
            <a:r>
              <a:rPr lang="en-US" dirty="0"/>
              <a:t>:</a:t>
            </a:r>
          </a:p>
        </p:txBody>
      </p:sp>
      <p:sp>
        <p:nvSpPr>
          <p:cNvPr id="8195" name="Rectangle 3"/>
          <p:cNvSpPr>
            <a:spLocks noGrp="1" noChangeArrowheads="1"/>
          </p:cNvSpPr>
          <p:nvPr>
            <p:ph idx="1"/>
          </p:nvPr>
        </p:nvSpPr>
        <p:spPr/>
        <p:txBody>
          <a:bodyPr/>
          <a:lstStyle/>
          <a:p>
            <a:r>
              <a:rPr lang="en-US" b="1" dirty="0">
                <a:solidFill>
                  <a:srgbClr val="FF0000"/>
                </a:solidFill>
                <a:latin typeface="+mj-lt"/>
              </a:rPr>
              <a:t>Physical characteristics of an organism</a:t>
            </a:r>
          </a:p>
          <a:p>
            <a:pPr lvl="1"/>
            <a:r>
              <a:rPr lang="en-US" dirty="0">
                <a:solidFill>
                  <a:schemeClr val="tx2"/>
                </a:solidFill>
                <a:latin typeface="+mj-lt"/>
              </a:rPr>
              <a:t>Examples: blue eyes, brown hair, freckles</a:t>
            </a:r>
          </a:p>
        </p:txBody>
      </p:sp>
      <p:pic>
        <p:nvPicPr>
          <p:cNvPr id="38914" name="Picture 2" descr="http://www.sciencebuddies.org/science-fair-projects/project_ideas/Genom_img043.jpg"/>
          <p:cNvPicPr>
            <a:picLocks noChangeAspect="1" noChangeArrowheads="1"/>
          </p:cNvPicPr>
          <p:nvPr/>
        </p:nvPicPr>
        <p:blipFill rotWithShape="1">
          <a:blip r:embed="rId3" cstate="print"/>
          <a:srcRect t="3675"/>
          <a:stretch/>
        </p:blipFill>
        <p:spPr bwMode="auto">
          <a:xfrm>
            <a:off x="838200" y="3505200"/>
            <a:ext cx="7315200" cy="260421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What we already know…</a:t>
            </a:r>
          </a:p>
        </p:txBody>
      </p:sp>
      <p:sp>
        <p:nvSpPr>
          <p:cNvPr id="4099" name="Rectangle 3"/>
          <p:cNvSpPr>
            <a:spLocks noGrp="1" noChangeArrowheads="1"/>
          </p:cNvSpPr>
          <p:nvPr>
            <p:ph idx="1"/>
          </p:nvPr>
        </p:nvSpPr>
        <p:spPr/>
        <p:txBody>
          <a:bodyPr>
            <a:normAutofit/>
          </a:bodyPr>
          <a:lstStyle/>
          <a:p>
            <a:pPr eaLnBrk="1" hangingPunct="1"/>
            <a:r>
              <a:rPr lang="en-US" sz="2400" dirty="0" smtClean="0"/>
              <a:t>In sexual reproduction, </a:t>
            </a:r>
            <a:r>
              <a:rPr lang="en-US" sz="2400" dirty="0" smtClean="0">
                <a:solidFill>
                  <a:srgbClr val="00B0F0"/>
                </a:solidFill>
              </a:rPr>
              <a:t>gametes (sperm and egg) </a:t>
            </a:r>
            <a:r>
              <a:rPr lang="en-US" sz="2400" dirty="0" smtClean="0"/>
              <a:t>unite to form the first diploid cell </a:t>
            </a:r>
            <a:r>
              <a:rPr lang="en-US" sz="2400" dirty="0" smtClean="0">
                <a:solidFill>
                  <a:srgbClr val="00B0F0"/>
                </a:solidFill>
              </a:rPr>
              <a:t>(zygote)……</a:t>
            </a:r>
          </a:p>
        </p:txBody>
      </p:sp>
      <p:pic>
        <p:nvPicPr>
          <p:cNvPr id="4100" name="Picture 5" descr="http://static.howstuffworks.com/gif/female-ancestor-2.jpg"/>
          <p:cNvPicPr>
            <a:picLocks noChangeAspect="1" noChangeArrowheads="1"/>
          </p:cNvPicPr>
          <p:nvPr/>
        </p:nvPicPr>
        <p:blipFill>
          <a:blip r:embed="rId3" cstate="print"/>
          <a:srcRect/>
          <a:stretch>
            <a:fillRect/>
          </a:stretch>
        </p:blipFill>
        <p:spPr bwMode="auto">
          <a:xfrm>
            <a:off x="2514600" y="3515180"/>
            <a:ext cx="3733800" cy="26749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172633" y="699246"/>
            <a:ext cx="6798734" cy="608663"/>
          </a:xfrm>
        </p:spPr>
        <p:txBody>
          <a:bodyPr>
            <a:normAutofit fontScale="90000"/>
          </a:bodyPr>
          <a:lstStyle/>
          <a:p>
            <a:r>
              <a:rPr lang="en-US" u="sng" dirty="0"/>
              <a:t>Dominant</a:t>
            </a:r>
            <a:r>
              <a:rPr lang="en-US" dirty="0"/>
              <a:t>:</a:t>
            </a:r>
          </a:p>
        </p:txBody>
      </p:sp>
      <p:sp>
        <p:nvSpPr>
          <p:cNvPr id="9219" name="Rectangle 3"/>
          <p:cNvSpPr>
            <a:spLocks noGrp="1" noChangeArrowheads="1"/>
          </p:cNvSpPr>
          <p:nvPr>
            <p:ph idx="1"/>
          </p:nvPr>
        </p:nvSpPr>
        <p:spPr>
          <a:xfrm>
            <a:off x="457200" y="1371600"/>
            <a:ext cx="8229600" cy="4635691"/>
          </a:xfrm>
        </p:spPr>
        <p:txBody>
          <a:bodyPr/>
          <a:lstStyle/>
          <a:p>
            <a:r>
              <a:rPr lang="en-US" b="1" dirty="0">
                <a:solidFill>
                  <a:srgbClr val="FF0000"/>
                </a:solidFill>
                <a:latin typeface="+mj-lt"/>
              </a:rPr>
              <a:t>Form of a gene that is expressed even if present with a contrasting recessive allele</a:t>
            </a:r>
            <a:r>
              <a:rPr lang="en-US" dirty="0">
                <a:latin typeface="+mj-lt"/>
              </a:rPr>
              <a:t>.</a:t>
            </a:r>
          </a:p>
          <a:p>
            <a:pPr lvl="1"/>
            <a:endParaRPr lang="en-US" dirty="0" smtClean="0">
              <a:solidFill>
                <a:schemeClr val="tx2"/>
              </a:solidFill>
              <a:latin typeface="+mj-lt"/>
            </a:endParaRPr>
          </a:p>
          <a:p>
            <a:pPr lvl="1"/>
            <a:r>
              <a:rPr lang="en-US" dirty="0" smtClean="0">
                <a:solidFill>
                  <a:schemeClr val="tx2"/>
                </a:solidFill>
                <a:latin typeface="+mj-lt"/>
              </a:rPr>
              <a:t>Example</a:t>
            </a:r>
            <a:r>
              <a:rPr lang="en-US" dirty="0">
                <a:solidFill>
                  <a:schemeClr val="tx2"/>
                </a:solidFill>
                <a:latin typeface="+mj-lt"/>
              </a:rPr>
              <a:t>: </a:t>
            </a:r>
            <a:r>
              <a:rPr lang="en-US" dirty="0" smtClean="0">
                <a:solidFill>
                  <a:schemeClr val="tx2"/>
                </a:solidFill>
                <a:latin typeface="+mj-lt"/>
              </a:rPr>
              <a:t>Aa      A </a:t>
            </a:r>
            <a:r>
              <a:rPr lang="en-US" dirty="0">
                <a:solidFill>
                  <a:schemeClr val="tx2"/>
                </a:solidFill>
                <a:latin typeface="+mj-lt"/>
              </a:rPr>
              <a:t>= dominant allele</a:t>
            </a:r>
          </a:p>
        </p:txBody>
      </p:sp>
      <p:pic>
        <p:nvPicPr>
          <p:cNvPr id="39938" name="Picture 2" descr="http://www.muskingum.edu/~psych/psycweb/history/mendelchart.gif"/>
          <p:cNvPicPr>
            <a:picLocks noChangeAspect="1" noChangeArrowheads="1"/>
          </p:cNvPicPr>
          <p:nvPr/>
        </p:nvPicPr>
        <p:blipFill>
          <a:blip r:embed="rId3" cstate="print"/>
          <a:srcRect/>
          <a:stretch>
            <a:fillRect/>
          </a:stretch>
        </p:blipFill>
        <p:spPr bwMode="auto">
          <a:xfrm>
            <a:off x="2743200" y="3138988"/>
            <a:ext cx="3657600" cy="28956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143000" y="762000"/>
            <a:ext cx="6798734" cy="506872"/>
          </a:xfrm>
        </p:spPr>
        <p:txBody>
          <a:bodyPr>
            <a:normAutofit fontScale="90000"/>
          </a:bodyPr>
          <a:lstStyle/>
          <a:p>
            <a:r>
              <a:rPr lang="en-US" u="sng" dirty="0"/>
              <a:t>Recessive</a:t>
            </a:r>
            <a:r>
              <a:rPr lang="en-US" dirty="0"/>
              <a:t>:</a:t>
            </a:r>
          </a:p>
        </p:txBody>
      </p:sp>
      <p:sp>
        <p:nvSpPr>
          <p:cNvPr id="10243" name="Rectangle 3"/>
          <p:cNvSpPr>
            <a:spLocks noGrp="1" noChangeArrowheads="1"/>
          </p:cNvSpPr>
          <p:nvPr>
            <p:ph idx="1"/>
          </p:nvPr>
        </p:nvSpPr>
        <p:spPr>
          <a:xfrm>
            <a:off x="457200" y="2362200"/>
            <a:ext cx="8229600" cy="3645091"/>
          </a:xfrm>
        </p:spPr>
        <p:txBody>
          <a:bodyPr>
            <a:normAutofit/>
          </a:bodyPr>
          <a:lstStyle/>
          <a:p>
            <a:r>
              <a:rPr lang="en-US" sz="2800" b="1" dirty="0" smtClean="0">
                <a:solidFill>
                  <a:srgbClr val="FF0000"/>
                </a:solidFill>
                <a:latin typeface="+mj-lt"/>
              </a:rPr>
              <a:t>Form </a:t>
            </a:r>
            <a:r>
              <a:rPr lang="en-US" sz="2800" b="1" dirty="0">
                <a:solidFill>
                  <a:srgbClr val="FF0000"/>
                </a:solidFill>
                <a:latin typeface="+mj-lt"/>
              </a:rPr>
              <a:t>of a gene (</a:t>
            </a:r>
            <a:r>
              <a:rPr lang="en-US" sz="2800" b="1" dirty="0">
                <a:solidFill>
                  <a:srgbClr val="00B0F0"/>
                </a:solidFill>
                <a:latin typeface="+mj-lt"/>
              </a:rPr>
              <a:t>allele</a:t>
            </a:r>
            <a:r>
              <a:rPr lang="en-US" sz="2800" b="1" dirty="0">
                <a:solidFill>
                  <a:srgbClr val="FF0000"/>
                </a:solidFill>
                <a:latin typeface="+mj-lt"/>
              </a:rPr>
              <a:t>) that is only expressed in the </a:t>
            </a:r>
            <a:r>
              <a:rPr lang="en-US" sz="2800" b="1" dirty="0">
                <a:solidFill>
                  <a:srgbClr val="00B0F0"/>
                </a:solidFill>
                <a:latin typeface="+mj-lt"/>
              </a:rPr>
              <a:t>homozygous</a:t>
            </a:r>
            <a:r>
              <a:rPr lang="en-US" sz="2800" b="1" dirty="0">
                <a:solidFill>
                  <a:srgbClr val="FF0000"/>
                </a:solidFill>
                <a:latin typeface="+mj-lt"/>
              </a:rPr>
              <a:t> state</a:t>
            </a:r>
            <a:r>
              <a:rPr lang="en-US" sz="2800" dirty="0">
                <a:latin typeface="+mj-lt"/>
              </a:rPr>
              <a:t>.</a:t>
            </a:r>
          </a:p>
          <a:p>
            <a:pPr lvl="1"/>
            <a:r>
              <a:rPr lang="en-US" sz="2400" dirty="0">
                <a:solidFill>
                  <a:schemeClr val="tx2"/>
                </a:solidFill>
                <a:latin typeface="+mj-lt"/>
              </a:rPr>
              <a:t>Example: </a:t>
            </a:r>
            <a:r>
              <a:rPr lang="en-US" sz="2400" dirty="0" smtClean="0">
                <a:solidFill>
                  <a:schemeClr val="tx2"/>
                </a:solidFill>
                <a:latin typeface="+mj-lt"/>
              </a:rPr>
              <a:t>bb</a:t>
            </a:r>
            <a:endParaRPr lang="en-US" sz="2400" dirty="0">
              <a:solidFill>
                <a:schemeClr val="tx2"/>
              </a:solidFill>
              <a:latin typeface="+mj-lt"/>
            </a:endParaRPr>
          </a:p>
        </p:txBody>
      </p:sp>
      <p:pic>
        <p:nvPicPr>
          <p:cNvPr id="40962" name="Picture 2" descr="http://www.albiflora.eu/images/science/mendel_flowers.png"/>
          <p:cNvPicPr>
            <a:picLocks noChangeAspect="1" noChangeArrowheads="1"/>
          </p:cNvPicPr>
          <p:nvPr/>
        </p:nvPicPr>
        <p:blipFill>
          <a:blip r:embed="rId3" cstate="print"/>
          <a:srcRect/>
          <a:stretch>
            <a:fillRect/>
          </a:stretch>
        </p:blipFill>
        <p:spPr bwMode="auto">
          <a:xfrm>
            <a:off x="4191000" y="3100119"/>
            <a:ext cx="4114800" cy="33147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u="sng" dirty="0" smtClean="0"/>
              <a:t>Homozygous (Purebred)</a:t>
            </a:r>
            <a:r>
              <a:rPr lang="en-US" dirty="0"/>
              <a:t>:</a:t>
            </a:r>
          </a:p>
        </p:txBody>
      </p:sp>
      <p:sp>
        <p:nvSpPr>
          <p:cNvPr id="11267" name="Rectangle 3"/>
          <p:cNvSpPr>
            <a:spLocks noGrp="1" noChangeArrowheads="1"/>
          </p:cNvSpPr>
          <p:nvPr>
            <p:ph idx="1"/>
          </p:nvPr>
        </p:nvSpPr>
        <p:spPr/>
        <p:txBody>
          <a:bodyPr>
            <a:normAutofit/>
          </a:bodyPr>
          <a:lstStyle/>
          <a:p>
            <a:r>
              <a:rPr lang="en-US" sz="2800" b="1" dirty="0">
                <a:solidFill>
                  <a:srgbClr val="FF0000"/>
                </a:solidFill>
                <a:latin typeface="+mj-lt"/>
              </a:rPr>
              <a:t>Organism that has two </a:t>
            </a:r>
            <a:r>
              <a:rPr lang="en-US" sz="2800" b="1" u="sng" dirty="0">
                <a:solidFill>
                  <a:srgbClr val="FF0000"/>
                </a:solidFill>
                <a:latin typeface="+mj-lt"/>
              </a:rPr>
              <a:t>identical</a:t>
            </a:r>
            <a:r>
              <a:rPr lang="en-US" sz="2800" b="1" dirty="0">
                <a:solidFill>
                  <a:srgbClr val="FF0000"/>
                </a:solidFill>
                <a:latin typeface="+mj-lt"/>
              </a:rPr>
              <a:t> alleles for a particular trait. </a:t>
            </a:r>
            <a:endParaRPr lang="en-US" sz="2800" b="1" dirty="0" smtClean="0">
              <a:solidFill>
                <a:srgbClr val="FF0000"/>
              </a:solidFill>
              <a:latin typeface="+mj-lt"/>
            </a:endParaRPr>
          </a:p>
          <a:p>
            <a:r>
              <a:rPr lang="en-US" sz="2400" dirty="0" smtClean="0">
                <a:solidFill>
                  <a:schemeClr val="tx2"/>
                </a:solidFill>
                <a:latin typeface="+mj-lt"/>
              </a:rPr>
              <a:t>Examples</a:t>
            </a:r>
            <a:r>
              <a:rPr lang="en-US" sz="2400" dirty="0">
                <a:solidFill>
                  <a:schemeClr val="tx2"/>
                </a:solidFill>
                <a:latin typeface="+mj-lt"/>
              </a:rPr>
              <a:t>: AA, bb, CC, dd</a:t>
            </a:r>
          </a:p>
        </p:txBody>
      </p:sp>
      <p:pic>
        <p:nvPicPr>
          <p:cNvPr id="41986" name="Picture 2" descr="http://willardscience7.pds.wikispaces.net/file/view/psques3b%5B1%5D.jpg/180632603/psques3b%5B1%5D.jpg"/>
          <p:cNvPicPr>
            <a:picLocks noChangeAspect="1" noChangeArrowheads="1"/>
          </p:cNvPicPr>
          <p:nvPr/>
        </p:nvPicPr>
        <p:blipFill>
          <a:blip cstate="print"/>
          <a:srcRect/>
          <a:stretch>
            <a:fillRect/>
          </a:stretch>
        </p:blipFill>
        <p:spPr bwMode="auto">
          <a:xfrm>
            <a:off x="5303435" y="3276600"/>
            <a:ext cx="2689225" cy="24003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72633" y="611676"/>
            <a:ext cx="6798734" cy="456263"/>
          </a:xfrm>
        </p:spPr>
        <p:txBody>
          <a:bodyPr>
            <a:normAutofit fontScale="90000"/>
          </a:bodyPr>
          <a:lstStyle/>
          <a:p>
            <a:r>
              <a:rPr lang="en-US" u="sng" dirty="0" smtClean="0"/>
              <a:t>Heterozygous (Hybrid)</a:t>
            </a:r>
            <a:r>
              <a:rPr lang="en-US" dirty="0" smtClean="0"/>
              <a:t>:</a:t>
            </a:r>
            <a:endParaRPr lang="en-US" dirty="0"/>
          </a:p>
        </p:txBody>
      </p:sp>
      <p:sp>
        <p:nvSpPr>
          <p:cNvPr id="12291" name="Rectangle 3"/>
          <p:cNvSpPr>
            <a:spLocks noGrp="1" noChangeArrowheads="1"/>
          </p:cNvSpPr>
          <p:nvPr>
            <p:ph idx="1"/>
          </p:nvPr>
        </p:nvSpPr>
        <p:spPr>
          <a:xfrm>
            <a:off x="457200" y="1371600"/>
            <a:ext cx="8229600" cy="4635691"/>
          </a:xfrm>
        </p:spPr>
        <p:txBody>
          <a:bodyPr>
            <a:normAutofit/>
          </a:bodyPr>
          <a:lstStyle/>
          <a:p>
            <a:r>
              <a:rPr lang="en-US" sz="2800" dirty="0">
                <a:solidFill>
                  <a:srgbClr val="FF0000"/>
                </a:solidFill>
                <a:latin typeface="+mj-lt"/>
              </a:rPr>
              <a:t>Organism that has two </a:t>
            </a:r>
            <a:r>
              <a:rPr lang="en-US" sz="2800" u="sng" dirty="0" smtClean="0">
                <a:solidFill>
                  <a:srgbClr val="FF0000"/>
                </a:solidFill>
                <a:latin typeface="+mj-lt"/>
              </a:rPr>
              <a:t>different </a:t>
            </a:r>
            <a:r>
              <a:rPr lang="en-US" sz="2800" dirty="0" smtClean="0">
                <a:solidFill>
                  <a:srgbClr val="FF0000"/>
                </a:solidFill>
                <a:latin typeface="+mj-lt"/>
              </a:rPr>
              <a:t>alleles </a:t>
            </a:r>
            <a:r>
              <a:rPr lang="en-US" sz="2800" dirty="0">
                <a:solidFill>
                  <a:srgbClr val="FF0000"/>
                </a:solidFill>
                <a:latin typeface="+mj-lt"/>
              </a:rPr>
              <a:t>for the same </a:t>
            </a:r>
            <a:r>
              <a:rPr lang="en-US" sz="2800" dirty="0" smtClean="0">
                <a:solidFill>
                  <a:srgbClr val="FF0000"/>
                </a:solidFill>
                <a:latin typeface="+mj-lt"/>
              </a:rPr>
              <a:t>gene</a:t>
            </a:r>
            <a:r>
              <a:rPr lang="en-US" sz="2800" dirty="0" smtClean="0">
                <a:latin typeface="+mj-lt"/>
              </a:rPr>
              <a:t>.</a:t>
            </a:r>
            <a:endParaRPr lang="en-US" sz="2800" dirty="0">
              <a:latin typeface="+mj-lt"/>
            </a:endParaRPr>
          </a:p>
          <a:p>
            <a:pPr lvl="1"/>
            <a:r>
              <a:rPr lang="en-US" sz="2400" dirty="0">
                <a:solidFill>
                  <a:schemeClr val="tx2"/>
                </a:solidFill>
                <a:latin typeface="+mj-lt"/>
              </a:rPr>
              <a:t>Examples: Aa, Bb, Cc, Dd</a:t>
            </a:r>
          </a:p>
        </p:txBody>
      </p:sp>
      <p:pic>
        <p:nvPicPr>
          <p:cNvPr id="43010" name="Picture 2" descr="http://feistyhome.phpwebhosting.com/punnett4.gif"/>
          <p:cNvPicPr>
            <a:picLocks noChangeAspect="1" noChangeArrowheads="1"/>
          </p:cNvPicPr>
          <p:nvPr/>
        </p:nvPicPr>
        <p:blipFill>
          <a:blip r:embed="rId3" cstate="print"/>
          <a:srcRect/>
          <a:stretch>
            <a:fillRect/>
          </a:stretch>
        </p:blipFill>
        <p:spPr bwMode="auto">
          <a:xfrm>
            <a:off x="4876800" y="2881952"/>
            <a:ext cx="3503815" cy="3429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76382" y="381000"/>
            <a:ext cx="8382000" cy="1066800"/>
          </a:xfrm>
        </p:spPr>
        <p:txBody>
          <a:bodyPr>
            <a:normAutofit/>
          </a:bodyPr>
          <a:lstStyle/>
          <a:p>
            <a:pPr eaLnBrk="1" hangingPunct="1"/>
            <a:r>
              <a:rPr lang="en-US" sz="4000" b="1" dirty="0" smtClean="0">
                <a:latin typeface="Berlin Sans FB Demi" pitchFamily="34" charset="0"/>
                <a:cs typeface="Arial" charset="0"/>
              </a:rPr>
              <a:t>Genes and Alleles</a:t>
            </a:r>
          </a:p>
        </p:txBody>
      </p:sp>
      <p:sp>
        <p:nvSpPr>
          <p:cNvPr id="33795" name="Text Placeholder 2"/>
          <p:cNvSpPr>
            <a:spLocks noGrp="1"/>
          </p:cNvSpPr>
          <p:nvPr>
            <p:ph type="body" idx="1"/>
          </p:nvPr>
        </p:nvSpPr>
        <p:spPr>
          <a:xfrm>
            <a:off x="457200" y="1524000"/>
            <a:ext cx="8229600" cy="2971800"/>
          </a:xfrm>
        </p:spPr>
        <p:txBody>
          <a:bodyPr>
            <a:normAutofit/>
          </a:bodyPr>
          <a:lstStyle/>
          <a:p>
            <a:pPr eaLnBrk="1" hangingPunct="1">
              <a:buFont typeface="Arial" charset="0"/>
              <a:buNone/>
            </a:pPr>
            <a:r>
              <a:rPr lang="en-US" sz="2400" dirty="0" smtClean="0">
                <a:cs typeface="Arial" charset="0"/>
              </a:rPr>
              <a:t>	When doing genetic crosses, we call the original pair of plants the </a:t>
            </a:r>
            <a:r>
              <a:rPr lang="en-US" sz="2400" b="1" dirty="0" smtClean="0">
                <a:effectLst>
                  <a:outerShdw blurRad="38100" dist="38100" dir="2700000" algn="tl">
                    <a:srgbClr val="000000">
                      <a:alpha val="43137"/>
                    </a:srgbClr>
                  </a:outerShdw>
                </a:effectLst>
                <a:cs typeface="Arial" charset="0"/>
              </a:rPr>
              <a:t>P generation</a:t>
            </a:r>
            <a:r>
              <a:rPr lang="en-US" sz="2400" dirty="0" smtClean="0">
                <a:cs typeface="Arial" charset="0"/>
              </a:rPr>
              <a:t>, or the </a:t>
            </a:r>
            <a:r>
              <a:rPr lang="en-US" sz="2400" b="1" dirty="0" smtClean="0">
                <a:solidFill>
                  <a:srgbClr val="FF0000"/>
                </a:solidFill>
                <a:cs typeface="Arial" charset="0"/>
              </a:rPr>
              <a:t>parental</a:t>
            </a:r>
            <a:r>
              <a:rPr lang="en-US" sz="2400" b="1" dirty="0" smtClean="0">
                <a:cs typeface="Arial" charset="0"/>
              </a:rPr>
              <a:t> </a:t>
            </a:r>
            <a:r>
              <a:rPr lang="en-US" sz="2400" b="1" dirty="0" smtClean="0">
                <a:solidFill>
                  <a:srgbClr val="FF0000"/>
                </a:solidFill>
                <a:cs typeface="Arial" charset="0"/>
              </a:rPr>
              <a:t>generation</a:t>
            </a:r>
            <a:r>
              <a:rPr lang="en-US" sz="2400" dirty="0" smtClean="0">
                <a:cs typeface="Arial" charset="0"/>
              </a:rPr>
              <a:t>.</a:t>
            </a:r>
            <a:endParaRPr lang="en-US" sz="1100" dirty="0" smtClean="0">
              <a:cs typeface="Arial" charset="0"/>
            </a:endParaRPr>
          </a:p>
        </p:txBody>
      </p:sp>
      <p:pic>
        <p:nvPicPr>
          <p:cNvPr id="33796" name="Picture 4" descr="E:\LESSON OVRVW batch 2\art\BIO10NAE_04_11_02_005_LRIM_05.png"/>
          <p:cNvPicPr>
            <a:picLocks noChangeAspect="1" noChangeArrowheads="1"/>
          </p:cNvPicPr>
          <p:nvPr/>
        </p:nvPicPr>
        <p:blipFill rotWithShape="1">
          <a:blip r:embed="rId3" cstate="print"/>
          <a:srcRect l="12726" r="12829"/>
          <a:stretch/>
        </p:blipFill>
        <p:spPr bwMode="auto">
          <a:xfrm>
            <a:off x="1163782" y="2971800"/>
            <a:ext cx="6807200" cy="2828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E:\LESSON OVRVW batch 2\art\BIO10NAE_04_11_02_005_LRIM_06.png"/>
          <p:cNvPicPr>
            <a:picLocks noChangeAspect="1" noChangeArrowheads="1"/>
          </p:cNvPicPr>
          <p:nvPr/>
        </p:nvPicPr>
        <p:blipFill rotWithShape="1">
          <a:blip r:embed="rId3" cstate="print"/>
          <a:srcRect l="12020" r="12929"/>
          <a:stretch/>
        </p:blipFill>
        <p:spPr bwMode="auto">
          <a:xfrm>
            <a:off x="1447799" y="3352800"/>
            <a:ext cx="6862619" cy="2828925"/>
          </a:xfrm>
          <a:prstGeom prst="rect">
            <a:avLst/>
          </a:prstGeom>
          <a:noFill/>
          <a:ln w="9525">
            <a:noFill/>
            <a:miter lim="800000"/>
            <a:headEnd/>
            <a:tailEnd/>
          </a:ln>
        </p:spPr>
      </p:pic>
      <p:sp>
        <p:nvSpPr>
          <p:cNvPr id="34819" name="Title 1"/>
          <p:cNvSpPr>
            <a:spLocks noGrp="1"/>
          </p:cNvSpPr>
          <p:nvPr>
            <p:ph type="title"/>
          </p:nvPr>
        </p:nvSpPr>
        <p:spPr>
          <a:xfrm>
            <a:off x="339435" y="381000"/>
            <a:ext cx="8382000" cy="1066800"/>
          </a:xfrm>
        </p:spPr>
        <p:txBody>
          <a:bodyPr>
            <a:normAutofit/>
          </a:bodyPr>
          <a:lstStyle/>
          <a:p>
            <a:pPr eaLnBrk="1" hangingPunct="1"/>
            <a:r>
              <a:rPr lang="en-US" sz="3600" b="1" dirty="0" smtClean="0">
                <a:latin typeface="Berlin Sans FB Demi" pitchFamily="34" charset="0"/>
                <a:cs typeface="Arial" charset="0"/>
              </a:rPr>
              <a:t>Genes and Alleles</a:t>
            </a:r>
          </a:p>
        </p:txBody>
      </p:sp>
      <p:sp>
        <p:nvSpPr>
          <p:cNvPr id="34820" name="Text Placeholder 2"/>
          <p:cNvSpPr>
            <a:spLocks noGrp="1"/>
          </p:cNvSpPr>
          <p:nvPr>
            <p:ph type="body" idx="1"/>
          </p:nvPr>
        </p:nvSpPr>
        <p:spPr>
          <a:xfrm>
            <a:off x="457200" y="1447800"/>
            <a:ext cx="8229600" cy="3124200"/>
          </a:xfrm>
        </p:spPr>
        <p:txBody>
          <a:bodyPr>
            <a:normAutofit/>
          </a:bodyPr>
          <a:lstStyle/>
          <a:p>
            <a:r>
              <a:rPr lang="en-US" sz="2800" dirty="0" smtClean="0">
                <a:latin typeface="+mj-lt"/>
                <a:cs typeface="Arial" charset="0"/>
              </a:rPr>
              <a:t>Their offspring are called the </a:t>
            </a:r>
            <a:r>
              <a:rPr lang="en-US" sz="2800" b="1" dirty="0" smtClean="0">
                <a:latin typeface="+mj-lt"/>
                <a:cs typeface="Arial" charset="0"/>
              </a:rPr>
              <a:t>F</a:t>
            </a:r>
            <a:r>
              <a:rPr lang="en-US" sz="2800" b="1" baseline="-25000" dirty="0" smtClean="0">
                <a:latin typeface="+mj-lt"/>
                <a:cs typeface="Arial" charset="0"/>
              </a:rPr>
              <a:t>1</a:t>
            </a:r>
            <a:r>
              <a:rPr lang="en-US" sz="2800" dirty="0" smtClean="0">
                <a:latin typeface="+mj-lt"/>
                <a:cs typeface="Arial" charset="0"/>
              </a:rPr>
              <a:t>, or </a:t>
            </a:r>
            <a:r>
              <a:rPr lang="en-US" sz="2800" dirty="0" smtClean="0">
                <a:solidFill>
                  <a:srgbClr val="FF0000"/>
                </a:solidFill>
                <a:latin typeface="+mj-lt"/>
                <a:cs typeface="Arial" charset="0"/>
              </a:rPr>
              <a:t>“first filial,” generation</a:t>
            </a:r>
            <a:r>
              <a:rPr lang="en-US" sz="2800" dirty="0" smtClean="0">
                <a:latin typeface="+mj-lt"/>
                <a:cs typeface="Arial" charset="0"/>
              </a:rPr>
              <a:t>.  The offspring of a cross between two  </a:t>
            </a:r>
            <a:r>
              <a:rPr lang="en-US" sz="2800" b="1" dirty="0" smtClean="0">
                <a:latin typeface="+mj-lt"/>
                <a:cs typeface="Arial" charset="0"/>
              </a:rPr>
              <a:t>F</a:t>
            </a:r>
            <a:r>
              <a:rPr lang="en-US" sz="2800" b="1" baseline="-25000" dirty="0" smtClean="0">
                <a:latin typeface="+mj-lt"/>
                <a:cs typeface="Arial" charset="0"/>
              </a:rPr>
              <a:t>1</a:t>
            </a:r>
            <a:r>
              <a:rPr lang="en-US" sz="2800" dirty="0" smtClean="0">
                <a:latin typeface="+mj-lt"/>
                <a:cs typeface="Arial" charset="0"/>
              </a:rPr>
              <a:t> individuals are called the </a:t>
            </a:r>
            <a:r>
              <a:rPr lang="en-US" sz="2800" b="1" dirty="0" smtClean="0">
                <a:latin typeface="+mj-lt"/>
                <a:cs typeface="Arial" charset="0"/>
              </a:rPr>
              <a:t>F</a:t>
            </a:r>
            <a:r>
              <a:rPr lang="en-US" sz="2800" b="1" baseline="-25000" dirty="0" smtClean="0">
                <a:latin typeface="+mj-lt"/>
                <a:cs typeface="Arial" charset="0"/>
              </a:rPr>
              <a:t>2</a:t>
            </a:r>
            <a:r>
              <a:rPr lang="en-US" sz="2800" dirty="0" smtClean="0">
                <a:latin typeface="+mj-lt"/>
                <a:cs typeface="Arial" charset="0"/>
              </a:rPr>
              <a:t>, or </a:t>
            </a:r>
            <a:r>
              <a:rPr lang="en-US" sz="2800" dirty="0" smtClean="0">
                <a:solidFill>
                  <a:srgbClr val="FF0000"/>
                </a:solidFill>
                <a:latin typeface="+mj-lt"/>
                <a:cs typeface="Arial" charset="0"/>
              </a:rPr>
              <a:t>“second filial” generation</a:t>
            </a:r>
            <a:r>
              <a:rPr lang="en-US" sz="2800" dirty="0" smtClean="0">
                <a:latin typeface="+mj-lt"/>
                <a:cs typeface="Arial" charset="0"/>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533400"/>
            <a:ext cx="8382000" cy="1066800"/>
          </a:xfrm>
        </p:spPr>
        <p:txBody>
          <a:bodyPr>
            <a:normAutofit/>
          </a:bodyPr>
          <a:lstStyle/>
          <a:p>
            <a:pPr eaLnBrk="1" hangingPunct="1"/>
            <a:r>
              <a:rPr lang="en-US" sz="4000" b="1" dirty="0" smtClean="0">
                <a:latin typeface="Berlin Sans FB Demi" pitchFamily="34" charset="0"/>
                <a:cs typeface="Arial" charset="0"/>
              </a:rPr>
              <a:t>Genes and Alleles</a:t>
            </a:r>
          </a:p>
        </p:txBody>
      </p:sp>
      <p:sp>
        <p:nvSpPr>
          <p:cNvPr id="35843" name="Text Placeholder 2"/>
          <p:cNvSpPr>
            <a:spLocks noGrp="1"/>
          </p:cNvSpPr>
          <p:nvPr>
            <p:ph type="body" idx="1"/>
          </p:nvPr>
        </p:nvSpPr>
        <p:spPr>
          <a:xfrm>
            <a:off x="152400" y="1600200"/>
            <a:ext cx="8534400" cy="2971800"/>
          </a:xfrm>
        </p:spPr>
        <p:txBody>
          <a:bodyPr>
            <a:normAutofit/>
          </a:bodyPr>
          <a:lstStyle/>
          <a:p>
            <a:r>
              <a:rPr lang="en-US" sz="2800" dirty="0" smtClean="0">
                <a:latin typeface="+mj-lt"/>
                <a:cs typeface="Arial" charset="0"/>
              </a:rPr>
              <a:t>For each trait studied in Mendel’s experiments, all the offspring had the characteristics of only one of their parents, as shown in the table.</a:t>
            </a:r>
          </a:p>
        </p:txBody>
      </p:sp>
      <p:pic>
        <p:nvPicPr>
          <p:cNvPr id="35844" name="Picture 4" descr="E:\LESSON OVRVW batch 2\art\BIO10NAE_04_11_02_005_LRIM_07.png"/>
          <p:cNvPicPr>
            <a:picLocks noChangeAspect="1" noChangeArrowheads="1"/>
          </p:cNvPicPr>
          <p:nvPr/>
        </p:nvPicPr>
        <p:blipFill>
          <a:blip r:embed="rId3" cstate="print"/>
          <a:srcRect/>
          <a:stretch>
            <a:fillRect/>
          </a:stretch>
        </p:blipFill>
        <p:spPr bwMode="auto">
          <a:xfrm>
            <a:off x="-33669" y="3810000"/>
            <a:ext cx="9142412"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a:bodyPr>
          <a:lstStyle/>
          <a:p>
            <a:pPr eaLnBrk="1" hangingPunct="1"/>
            <a:r>
              <a:rPr lang="en-US" sz="3600" b="1" dirty="0" smtClean="0">
                <a:latin typeface="Berlin Sans FB Demi" pitchFamily="34" charset="0"/>
                <a:cs typeface="Arial" charset="0"/>
              </a:rPr>
              <a:t>Genes and Alleles</a:t>
            </a:r>
          </a:p>
        </p:txBody>
      </p:sp>
      <p:sp>
        <p:nvSpPr>
          <p:cNvPr id="36867" name="Text Placeholder 2"/>
          <p:cNvSpPr>
            <a:spLocks noGrp="1"/>
          </p:cNvSpPr>
          <p:nvPr>
            <p:ph type="body" idx="1"/>
          </p:nvPr>
        </p:nvSpPr>
        <p:spPr>
          <a:xfrm>
            <a:off x="152400" y="1600200"/>
            <a:ext cx="8534400" cy="2971800"/>
          </a:xfrm>
        </p:spPr>
        <p:txBody>
          <a:bodyPr>
            <a:normAutofit/>
          </a:bodyPr>
          <a:lstStyle/>
          <a:p>
            <a:r>
              <a:rPr lang="en-US" sz="2800" dirty="0" smtClean="0">
                <a:latin typeface="+mj-lt"/>
                <a:cs typeface="Arial" charset="0"/>
              </a:rPr>
              <a:t>In each cross, the nature of the other parent, with regard to each trait, seemed to have disappeared.</a:t>
            </a:r>
          </a:p>
        </p:txBody>
      </p:sp>
      <p:pic>
        <p:nvPicPr>
          <p:cNvPr id="36868" name="Picture 4" descr="E:\LESSON OVRVW batch 2\art\BIO10NAE_04_11_02_005_LRIM_07.png"/>
          <p:cNvPicPr>
            <a:picLocks noChangeAspect="1" noChangeArrowheads="1"/>
          </p:cNvPicPr>
          <p:nvPr/>
        </p:nvPicPr>
        <p:blipFill rotWithShape="1">
          <a:blip r:embed="rId3" cstate="print"/>
          <a:srcRect l="1515" r="2003"/>
          <a:stretch/>
        </p:blipFill>
        <p:spPr bwMode="auto">
          <a:xfrm>
            <a:off x="152400" y="3657600"/>
            <a:ext cx="8820729"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pPr eaLnBrk="1" hangingPunct="1"/>
            <a:r>
              <a:rPr lang="en-US" sz="3600" b="1" dirty="0" smtClean="0">
                <a:latin typeface="Berlin Sans FB Demi" pitchFamily="34" charset="0"/>
                <a:cs typeface="Arial" charset="0"/>
              </a:rPr>
              <a:t>Genes and Alleles</a:t>
            </a:r>
          </a:p>
        </p:txBody>
      </p:sp>
      <p:sp>
        <p:nvSpPr>
          <p:cNvPr id="37891" name="Text Placeholder 2"/>
          <p:cNvSpPr>
            <a:spLocks noGrp="1"/>
          </p:cNvSpPr>
          <p:nvPr>
            <p:ph type="body" idx="1"/>
          </p:nvPr>
        </p:nvSpPr>
        <p:spPr>
          <a:xfrm>
            <a:off x="685800" y="1600200"/>
            <a:ext cx="8001000" cy="3657600"/>
          </a:xfrm>
        </p:spPr>
        <p:txBody>
          <a:bodyPr>
            <a:normAutofit lnSpcReduction="10000"/>
          </a:bodyPr>
          <a:lstStyle/>
          <a:p>
            <a:r>
              <a:rPr lang="en-US" sz="2400" dirty="0" smtClean="0">
                <a:cs typeface="Arial" charset="0"/>
              </a:rPr>
              <a:t>From these results, </a:t>
            </a:r>
            <a:r>
              <a:rPr lang="en-US" sz="2400" b="1" dirty="0" smtClean="0">
                <a:cs typeface="Arial" charset="0"/>
              </a:rPr>
              <a:t>Mendel drew two conclusions</a:t>
            </a:r>
            <a:r>
              <a:rPr lang="en-US" sz="2400" dirty="0" smtClean="0">
                <a:cs typeface="Arial" charset="0"/>
              </a:rPr>
              <a:t>. His </a:t>
            </a:r>
            <a:r>
              <a:rPr lang="en-US" sz="2400" b="1" u="sng" cap="small" dirty="0" smtClean="0">
                <a:cs typeface="Arial" charset="0"/>
              </a:rPr>
              <a:t>first conclusion </a:t>
            </a:r>
            <a:r>
              <a:rPr lang="en-US" sz="2400" dirty="0" smtClean="0">
                <a:cs typeface="Arial" charset="0"/>
              </a:rPr>
              <a:t>formed the basis of our current understanding of inheritance.</a:t>
            </a:r>
          </a:p>
          <a:p>
            <a:endParaRPr lang="en-US" sz="2400" dirty="0" smtClean="0">
              <a:cs typeface="Arial" charset="0"/>
            </a:endParaRPr>
          </a:p>
          <a:p>
            <a:r>
              <a:rPr lang="en-US" sz="2400" dirty="0" smtClean="0">
                <a:solidFill>
                  <a:srgbClr val="FF0000"/>
                </a:solidFill>
                <a:cs typeface="Arial" charset="0"/>
              </a:rPr>
              <a:t>An individual’s characteristics are determined by </a:t>
            </a:r>
            <a:r>
              <a:rPr lang="en-US" sz="2400" i="1" dirty="0" smtClean="0">
                <a:solidFill>
                  <a:srgbClr val="FF0000"/>
                </a:solidFill>
                <a:cs typeface="Arial" charset="0"/>
              </a:rPr>
              <a:t>factors</a:t>
            </a:r>
            <a:r>
              <a:rPr lang="en-US" sz="2400" dirty="0" smtClean="0">
                <a:solidFill>
                  <a:srgbClr val="FF0000"/>
                </a:solidFill>
                <a:cs typeface="Arial" charset="0"/>
              </a:rPr>
              <a:t> that are passed from one parental generation to the next</a:t>
            </a:r>
            <a:r>
              <a:rPr lang="en-US" sz="2400" dirty="0" smtClean="0">
                <a:cs typeface="Arial" charset="0"/>
              </a:rPr>
              <a:t>.</a:t>
            </a:r>
          </a:p>
          <a:p>
            <a:endParaRPr lang="en-US" sz="2400" dirty="0" smtClean="0">
              <a:cs typeface="Arial" charset="0"/>
            </a:endParaRPr>
          </a:p>
          <a:p>
            <a:r>
              <a:rPr lang="en-US" sz="2400" dirty="0" smtClean="0">
                <a:cs typeface="Arial" charset="0"/>
              </a:rPr>
              <a:t>Scientists call the </a:t>
            </a:r>
            <a:r>
              <a:rPr lang="en-US" sz="2400" dirty="0" smtClean="0">
                <a:solidFill>
                  <a:srgbClr val="FF0000"/>
                </a:solidFill>
                <a:cs typeface="Arial" charset="0"/>
              </a:rPr>
              <a:t>factors that are passed from parent to offspring </a:t>
            </a:r>
            <a:r>
              <a:rPr lang="en-US" sz="2400" b="1" i="1" dirty="0" smtClean="0">
                <a:cs typeface="Arial" charset="0"/>
              </a:rPr>
              <a:t>genes</a:t>
            </a:r>
            <a:r>
              <a:rPr lang="en-US" sz="2400" i="1" dirty="0" smtClean="0">
                <a:latin typeface="Arial" charset="0"/>
                <a:cs typeface="Arial" charset="0"/>
              </a:rP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b="1" dirty="0" smtClean="0">
                <a:cs typeface="Arial" charset="0"/>
              </a:rPr>
              <a:t>Dominant and Recessive Traits</a:t>
            </a:r>
          </a:p>
        </p:txBody>
      </p:sp>
      <p:sp>
        <p:nvSpPr>
          <p:cNvPr id="39939" name="Text Placeholder 2"/>
          <p:cNvSpPr>
            <a:spLocks noGrp="1"/>
          </p:cNvSpPr>
          <p:nvPr>
            <p:ph type="body" idx="1"/>
          </p:nvPr>
        </p:nvSpPr>
        <p:spPr>
          <a:xfrm>
            <a:off x="457200" y="1600200"/>
            <a:ext cx="8229600" cy="2971800"/>
          </a:xfrm>
        </p:spPr>
        <p:txBody>
          <a:bodyPr>
            <a:noAutofit/>
          </a:bodyPr>
          <a:lstStyle/>
          <a:p>
            <a:pPr>
              <a:lnSpc>
                <a:spcPct val="90000"/>
              </a:lnSpc>
            </a:pPr>
            <a:r>
              <a:rPr lang="en-US" sz="2400" dirty="0" smtClean="0">
                <a:latin typeface="+mj-lt"/>
                <a:cs typeface="Arial" charset="0"/>
              </a:rPr>
              <a:t>Mendel’s </a:t>
            </a:r>
            <a:r>
              <a:rPr lang="en-US" sz="2400" b="1" u="sng" cap="small" dirty="0" smtClean="0">
                <a:latin typeface="+mj-lt"/>
                <a:cs typeface="Arial" charset="0"/>
              </a:rPr>
              <a:t>second conclusion</a:t>
            </a:r>
            <a:r>
              <a:rPr lang="en-US" sz="2400" u="sng" cap="small" dirty="0" smtClean="0">
                <a:latin typeface="+mj-lt"/>
                <a:cs typeface="Arial" charset="0"/>
              </a:rPr>
              <a:t> </a:t>
            </a:r>
            <a:r>
              <a:rPr lang="en-US" sz="2400" dirty="0" smtClean="0">
                <a:latin typeface="+mj-lt"/>
                <a:cs typeface="Arial" charset="0"/>
              </a:rPr>
              <a:t>is called the </a:t>
            </a:r>
            <a:r>
              <a:rPr lang="en-US" sz="2400" b="1" u="sng" dirty="0" smtClean="0">
                <a:solidFill>
                  <a:srgbClr val="FF0000"/>
                </a:solidFill>
                <a:latin typeface="+mj-lt"/>
                <a:cs typeface="Arial" charset="0"/>
              </a:rPr>
              <a:t>Principle of Dominance</a:t>
            </a:r>
            <a:r>
              <a:rPr lang="en-US" sz="2400" dirty="0" smtClean="0">
                <a:latin typeface="+mj-lt"/>
                <a:cs typeface="Arial" charset="0"/>
              </a:rPr>
              <a:t>. This principle </a:t>
            </a:r>
            <a:r>
              <a:rPr lang="en-US" sz="2400" dirty="0" smtClean="0">
                <a:solidFill>
                  <a:srgbClr val="FF0000"/>
                </a:solidFill>
                <a:latin typeface="+mj-lt"/>
                <a:cs typeface="Arial" charset="0"/>
              </a:rPr>
              <a:t>states that some alleles are dominant and others are recessive</a:t>
            </a:r>
            <a:r>
              <a:rPr lang="en-US" sz="2400" dirty="0" smtClean="0">
                <a:latin typeface="+mj-lt"/>
                <a:cs typeface="Arial" charset="0"/>
              </a:rPr>
              <a:t>.</a:t>
            </a:r>
          </a:p>
          <a:p>
            <a:pPr>
              <a:lnSpc>
                <a:spcPct val="90000"/>
              </a:lnSpc>
            </a:pPr>
            <a:endParaRPr lang="en-US" sz="2400" dirty="0" smtClean="0">
              <a:latin typeface="+mj-lt"/>
              <a:cs typeface="Arial" charset="0"/>
            </a:endParaRPr>
          </a:p>
          <a:p>
            <a:pPr>
              <a:lnSpc>
                <a:spcPct val="90000"/>
              </a:lnSpc>
            </a:pPr>
            <a:r>
              <a:rPr lang="en-US" sz="2400" dirty="0" smtClean="0">
                <a:solidFill>
                  <a:srgbClr val="FF0000"/>
                </a:solidFill>
                <a:latin typeface="+mj-lt"/>
                <a:cs typeface="Arial" charset="0"/>
              </a:rPr>
              <a:t>An organism with at least one dominant allele for a particular form of a trait will exhibit that form of the trait</a:t>
            </a:r>
            <a:r>
              <a:rPr lang="en-US" sz="2400" dirty="0" smtClean="0">
                <a:latin typeface="+mj-lt"/>
                <a:cs typeface="Arial" charset="0"/>
              </a:rPr>
              <a:t>.</a:t>
            </a:r>
          </a:p>
          <a:p>
            <a:pPr>
              <a:lnSpc>
                <a:spcPct val="90000"/>
              </a:lnSpc>
            </a:pPr>
            <a:endParaRPr lang="en-US" sz="2400" dirty="0" smtClean="0">
              <a:latin typeface="+mj-lt"/>
              <a:cs typeface="Arial" charset="0"/>
            </a:endParaRPr>
          </a:p>
          <a:p>
            <a:pPr>
              <a:lnSpc>
                <a:spcPct val="90000"/>
              </a:lnSpc>
            </a:pPr>
            <a:r>
              <a:rPr lang="en-US" sz="2400" dirty="0" smtClean="0">
                <a:solidFill>
                  <a:srgbClr val="FF0000"/>
                </a:solidFill>
                <a:latin typeface="+mj-lt"/>
                <a:cs typeface="Arial" charset="0"/>
              </a:rPr>
              <a:t>An organism with a recessive allele for a particular form of a trait will exhibit that form only when the dominant allele for the trait is not present</a:t>
            </a:r>
            <a:r>
              <a:rPr lang="en-US" sz="2400" dirty="0" smtClean="0">
                <a:latin typeface="+mj-lt"/>
                <a:cs typeface="Arial" charset="0"/>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Back in Meiosis I……</a:t>
            </a:r>
          </a:p>
        </p:txBody>
      </p:sp>
      <p:sp>
        <p:nvSpPr>
          <p:cNvPr id="5123" name="Rectangle 3"/>
          <p:cNvSpPr>
            <a:spLocks noGrp="1" noChangeArrowheads="1"/>
          </p:cNvSpPr>
          <p:nvPr>
            <p:ph idx="1"/>
          </p:nvPr>
        </p:nvSpPr>
        <p:spPr/>
        <p:txBody>
          <a:bodyPr>
            <a:normAutofit fontScale="85000" lnSpcReduction="10000"/>
          </a:bodyPr>
          <a:lstStyle/>
          <a:p>
            <a:pPr eaLnBrk="1" hangingPunct="1"/>
            <a:r>
              <a:rPr lang="en-US" sz="2400" dirty="0" smtClean="0"/>
              <a:t>During Anaphase I, homologous chromosomes separated……</a:t>
            </a:r>
          </a:p>
          <a:p>
            <a:pPr eaLnBrk="1" hangingPunct="1"/>
            <a:endParaRPr lang="en-US" dirty="0" smtClean="0"/>
          </a:p>
          <a:p>
            <a:pPr eaLnBrk="1" hangingPunct="1"/>
            <a:endParaRPr lang="en-US" sz="2000" dirty="0" smtClean="0"/>
          </a:p>
          <a:p>
            <a:pPr eaLnBrk="1" hangingPunct="1"/>
            <a:endParaRPr lang="en-US" sz="2000" dirty="0" smtClean="0"/>
          </a:p>
          <a:p>
            <a:pPr eaLnBrk="1" hangingPunct="1"/>
            <a:endParaRPr lang="en-US" sz="2000" dirty="0" smtClean="0"/>
          </a:p>
          <a:p>
            <a:pPr eaLnBrk="1" hangingPunct="1"/>
            <a:endParaRPr lang="en-US" sz="2000" dirty="0" smtClean="0"/>
          </a:p>
          <a:p>
            <a:pPr eaLnBrk="1" hangingPunct="1"/>
            <a:r>
              <a:rPr lang="en-US" sz="2800" b="1" dirty="0" smtClean="0">
                <a:solidFill>
                  <a:srgbClr val="00B0F0"/>
                </a:solidFill>
              </a:rPr>
              <a:t>Law of Independent Assortment </a:t>
            </a:r>
            <a:r>
              <a:rPr lang="en-US" sz="2800" b="1" dirty="0" smtClean="0">
                <a:solidFill>
                  <a:srgbClr val="0000FF"/>
                </a:solidFill>
              </a:rPr>
              <a:t>- </a:t>
            </a:r>
            <a:r>
              <a:rPr lang="en-US" sz="2800" b="1" dirty="0" smtClean="0"/>
              <a:t> chromosomes assort independently, not individual genes</a:t>
            </a:r>
            <a:endParaRPr lang="en-US" sz="2800" b="1" dirty="0" smtClean="0">
              <a:solidFill>
                <a:srgbClr val="0000FF"/>
              </a:solidFill>
            </a:endParaRPr>
          </a:p>
        </p:txBody>
      </p:sp>
      <p:pic>
        <p:nvPicPr>
          <p:cNvPr id="5124" name="Picture 7" descr="http://www.macroevolution.net/images/anaphase-I-200x237.jpg"/>
          <p:cNvPicPr>
            <a:picLocks noChangeAspect="1" noChangeArrowheads="1"/>
          </p:cNvPicPr>
          <p:nvPr/>
        </p:nvPicPr>
        <p:blipFill>
          <a:blip r:embed="rId3" cstate="print"/>
          <a:srcRect/>
          <a:stretch>
            <a:fillRect/>
          </a:stretch>
        </p:blipFill>
        <p:spPr bwMode="auto">
          <a:xfrm>
            <a:off x="3538095" y="2819400"/>
            <a:ext cx="2181138"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b="1" dirty="0" smtClean="0">
                <a:cs typeface="Arial" charset="0"/>
              </a:rPr>
              <a:t>Dominant and Recessive Traits</a:t>
            </a:r>
          </a:p>
        </p:txBody>
      </p:sp>
      <p:sp>
        <p:nvSpPr>
          <p:cNvPr id="40963" name="Text Placeholder 2"/>
          <p:cNvSpPr>
            <a:spLocks noGrp="1"/>
          </p:cNvSpPr>
          <p:nvPr>
            <p:ph type="body" idx="1"/>
          </p:nvPr>
        </p:nvSpPr>
        <p:spPr>
          <a:xfrm>
            <a:off x="228600" y="1600200"/>
            <a:ext cx="8458200" cy="2971800"/>
          </a:xfrm>
        </p:spPr>
        <p:txBody>
          <a:bodyPr>
            <a:normAutofit/>
          </a:bodyPr>
          <a:lstStyle/>
          <a:p>
            <a:r>
              <a:rPr lang="en-US" sz="2400" dirty="0" smtClean="0">
                <a:cs typeface="Arial" charset="0"/>
              </a:rPr>
              <a:t>In Mendel’s experiments, the allele for tall plants was dominant and the allele for short plants was recessive. Likewise, the allele for yellow seeds was dominant over the recessive allele for green seeds</a:t>
            </a:r>
          </a:p>
        </p:txBody>
      </p:sp>
      <p:pic>
        <p:nvPicPr>
          <p:cNvPr id="40964" name="Picture 4" descr="E:\LESSON OVRVW batch 2\art\BIO10NAE_04_11_02_005_LRIM_08.png"/>
          <p:cNvPicPr>
            <a:picLocks noChangeAspect="1" noChangeArrowheads="1"/>
          </p:cNvPicPr>
          <p:nvPr/>
        </p:nvPicPr>
        <p:blipFill>
          <a:blip r:embed="rId3" cstate="print"/>
          <a:srcRect/>
          <a:stretch>
            <a:fillRect/>
          </a:stretch>
        </p:blipFill>
        <p:spPr bwMode="auto">
          <a:xfrm>
            <a:off x="0" y="3429000"/>
            <a:ext cx="9142412"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1066800"/>
          </a:xfrm>
        </p:spPr>
        <p:txBody>
          <a:bodyPr>
            <a:normAutofit/>
          </a:bodyPr>
          <a:lstStyle/>
          <a:p>
            <a:r>
              <a:rPr lang="en-US" sz="4000" dirty="0" smtClean="0">
                <a:latin typeface="Berlin Sans FB Demi" pitchFamily="34" charset="0"/>
              </a:rPr>
              <a:t>Segregation:</a:t>
            </a:r>
            <a:endParaRPr lang="en-US" sz="4000" dirty="0">
              <a:latin typeface="Berlin Sans FB Demi" pitchFamily="34" charset="0"/>
            </a:endParaRPr>
          </a:p>
        </p:txBody>
      </p:sp>
      <p:sp>
        <p:nvSpPr>
          <p:cNvPr id="3" name="Text Placeholder 2"/>
          <p:cNvSpPr>
            <a:spLocks noGrp="1"/>
          </p:cNvSpPr>
          <p:nvPr>
            <p:ph type="body" idx="1"/>
          </p:nvPr>
        </p:nvSpPr>
        <p:spPr>
          <a:xfrm>
            <a:off x="457200" y="1143001"/>
            <a:ext cx="8229600" cy="1123950"/>
          </a:xfrm>
        </p:spPr>
        <p:txBody>
          <a:bodyPr>
            <a:normAutofit fontScale="92500"/>
          </a:bodyPr>
          <a:lstStyle/>
          <a:p>
            <a:pPr marL="365760" lvl="1" indent="-256032">
              <a:spcBef>
                <a:spcPts val="400"/>
              </a:spcBef>
              <a:buSzPct val="68000"/>
              <a:buFont typeface="Wingdings 3"/>
              <a:buChar char=""/>
            </a:pPr>
            <a:r>
              <a:rPr lang="en-US" sz="2400" dirty="0" smtClean="0">
                <a:solidFill>
                  <a:srgbClr val="FF0000"/>
                </a:solidFill>
                <a:latin typeface="+mj-lt"/>
                <a:cs typeface="Arial" charset="0"/>
              </a:rPr>
              <a:t>During gamete formation, the alleles for each gene segregate from each other, so that each gamete carries only one allele for each gene</a:t>
            </a:r>
            <a:r>
              <a:rPr lang="en-US" sz="2400" dirty="0" smtClean="0">
                <a:latin typeface="+mj-lt"/>
                <a:cs typeface="Arial" charset="0"/>
              </a:rPr>
              <a:t>.</a:t>
            </a:r>
          </a:p>
          <a:p>
            <a:endParaRPr lang="en-US" sz="2400" dirty="0"/>
          </a:p>
        </p:txBody>
      </p:sp>
      <p:pic>
        <p:nvPicPr>
          <p:cNvPr id="4" name="Picture 19" descr="http://www.mun.ca/biology/desmid/brian/BIOL2060/BIOL2060-20/2014.jpg"/>
          <p:cNvPicPr>
            <a:picLocks noChangeAspect="1" noChangeArrowheads="1"/>
          </p:cNvPicPr>
          <p:nvPr/>
        </p:nvPicPr>
        <p:blipFill>
          <a:blip r:embed="rId3" cstate="print"/>
          <a:srcRect/>
          <a:stretch>
            <a:fillRect/>
          </a:stretch>
        </p:blipFill>
        <p:spPr bwMode="auto">
          <a:xfrm>
            <a:off x="-11373" y="2266951"/>
            <a:ext cx="9144000" cy="4591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274782"/>
            <a:ext cx="8382000" cy="1066800"/>
          </a:xfrm>
        </p:spPr>
        <p:txBody>
          <a:bodyPr/>
          <a:lstStyle/>
          <a:p>
            <a:pPr eaLnBrk="1" hangingPunct="1"/>
            <a:r>
              <a:rPr lang="en-US" b="1" dirty="0" smtClean="0">
                <a:latin typeface="Berlin Sans FB Demi" pitchFamily="34" charset="0"/>
                <a:cs typeface="Arial" charset="0"/>
              </a:rPr>
              <a:t>Segregation</a:t>
            </a:r>
          </a:p>
        </p:txBody>
      </p:sp>
      <p:sp>
        <p:nvSpPr>
          <p:cNvPr id="45059" name="Text Placeholder 2"/>
          <p:cNvSpPr>
            <a:spLocks noGrp="1"/>
          </p:cNvSpPr>
          <p:nvPr>
            <p:ph type="body" idx="1"/>
          </p:nvPr>
        </p:nvSpPr>
        <p:spPr>
          <a:xfrm>
            <a:off x="609600" y="1600200"/>
            <a:ext cx="4419600" cy="4267200"/>
          </a:xfrm>
        </p:spPr>
        <p:txBody>
          <a:bodyPr/>
          <a:lstStyle/>
          <a:p>
            <a:r>
              <a:rPr lang="en-US" sz="2000" dirty="0" smtClean="0">
                <a:latin typeface="+mj-lt"/>
                <a:cs typeface="Arial" charset="0"/>
              </a:rPr>
              <a:t>Mendel wanted to find out what had happened to the recessive alleles.</a:t>
            </a:r>
          </a:p>
          <a:p>
            <a:endParaRPr lang="en-US" sz="2000" dirty="0" smtClean="0">
              <a:latin typeface="+mj-lt"/>
              <a:cs typeface="Arial" charset="0"/>
            </a:endParaRPr>
          </a:p>
          <a:p>
            <a:r>
              <a:rPr lang="en-US" sz="2000" dirty="0" smtClean="0">
                <a:latin typeface="+mj-lt"/>
                <a:cs typeface="Arial" charset="0"/>
              </a:rPr>
              <a:t>To find out, Mendel allowed all seven kinds of F</a:t>
            </a:r>
            <a:r>
              <a:rPr lang="en-US" sz="2000" baseline="-25000" dirty="0" smtClean="0">
                <a:latin typeface="+mj-lt"/>
                <a:cs typeface="Arial" charset="0"/>
              </a:rPr>
              <a:t>1</a:t>
            </a:r>
            <a:r>
              <a:rPr lang="en-US" sz="2000" dirty="0" smtClean="0">
                <a:latin typeface="+mj-lt"/>
                <a:cs typeface="Arial" charset="0"/>
              </a:rPr>
              <a:t> hybrids to self-pollinate. The offspring of an F</a:t>
            </a:r>
            <a:r>
              <a:rPr lang="en-US" sz="2000" baseline="-25000" dirty="0" smtClean="0">
                <a:latin typeface="+mj-lt"/>
                <a:cs typeface="Arial" charset="0"/>
              </a:rPr>
              <a:t>1</a:t>
            </a:r>
            <a:r>
              <a:rPr lang="en-US" sz="2000" dirty="0" smtClean="0">
                <a:latin typeface="+mj-lt"/>
                <a:cs typeface="Arial" charset="0"/>
              </a:rPr>
              <a:t> cross are called the F</a:t>
            </a:r>
            <a:r>
              <a:rPr lang="en-US" sz="2000" baseline="-25000" dirty="0" smtClean="0">
                <a:latin typeface="+mj-lt"/>
                <a:cs typeface="Arial" charset="0"/>
              </a:rPr>
              <a:t>2</a:t>
            </a:r>
            <a:r>
              <a:rPr lang="en-US" sz="2000" dirty="0" smtClean="0">
                <a:latin typeface="+mj-lt"/>
                <a:cs typeface="Arial" charset="0"/>
              </a:rPr>
              <a:t> generation.</a:t>
            </a:r>
          </a:p>
          <a:p>
            <a:endParaRPr lang="en-US" sz="2000" dirty="0" smtClean="0">
              <a:latin typeface="+mj-lt"/>
              <a:cs typeface="Arial" charset="0"/>
            </a:endParaRPr>
          </a:p>
          <a:p>
            <a:r>
              <a:rPr lang="en-US" sz="2000" dirty="0" smtClean="0">
                <a:latin typeface="+mj-lt"/>
                <a:cs typeface="Arial" charset="0"/>
              </a:rPr>
              <a:t>The F</a:t>
            </a:r>
            <a:r>
              <a:rPr lang="en-US" sz="2000" baseline="-25000" dirty="0" smtClean="0">
                <a:latin typeface="+mj-lt"/>
                <a:cs typeface="Arial" charset="0"/>
              </a:rPr>
              <a:t>2</a:t>
            </a:r>
            <a:r>
              <a:rPr lang="en-US" sz="2000" dirty="0" smtClean="0">
                <a:latin typeface="+mj-lt"/>
                <a:cs typeface="Arial" charset="0"/>
              </a:rPr>
              <a:t> offspring of Mendel’s experiment are shown.</a:t>
            </a:r>
          </a:p>
        </p:txBody>
      </p:sp>
      <p:pic>
        <p:nvPicPr>
          <p:cNvPr id="45060" name="Picture 4" descr="E:\LESSON OVRVW batch 2\art\BIO10NAE_04_11_02_005_LRIM_10.png"/>
          <p:cNvPicPr>
            <a:picLocks noChangeAspect="1" noChangeArrowheads="1"/>
          </p:cNvPicPr>
          <p:nvPr/>
        </p:nvPicPr>
        <p:blipFill>
          <a:blip r:embed="rId3" cstate="print"/>
          <a:srcRect/>
          <a:stretch>
            <a:fillRect/>
          </a:stretch>
        </p:blipFill>
        <p:spPr bwMode="auto">
          <a:xfrm>
            <a:off x="5181600" y="1371600"/>
            <a:ext cx="3556000" cy="412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533400"/>
            <a:ext cx="8382000" cy="1066800"/>
          </a:xfrm>
        </p:spPr>
        <p:txBody>
          <a:bodyPr/>
          <a:lstStyle/>
          <a:p>
            <a:pPr eaLnBrk="1" hangingPunct="1"/>
            <a:r>
              <a:rPr lang="en-US" b="1" dirty="0" smtClean="0">
                <a:latin typeface="Berlin Sans FB Demi" pitchFamily="34" charset="0"/>
                <a:cs typeface="Arial" charset="0"/>
              </a:rPr>
              <a:t>The F1 Cross</a:t>
            </a:r>
          </a:p>
        </p:txBody>
      </p:sp>
      <p:sp>
        <p:nvSpPr>
          <p:cNvPr id="46083" name="Text Placeholder 2"/>
          <p:cNvSpPr>
            <a:spLocks noGrp="1"/>
          </p:cNvSpPr>
          <p:nvPr>
            <p:ph type="body" idx="1"/>
          </p:nvPr>
        </p:nvSpPr>
        <p:spPr>
          <a:xfrm>
            <a:off x="838200" y="1600200"/>
            <a:ext cx="3886200" cy="4724400"/>
          </a:xfrm>
        </p:spPr>
        <p:txBody>
          <a:bodyPr>
            <a:normAutofit/>
          </a:bodyPr>
          <a:lstStyle/>
          <a:p>
            <a:r>
              <a:rPr lang="en-US" sz="2400" dirty="0" smtClean="0">
                <a:cs typeface="Arial" charset="0"/>
              </a:rPr>
              <a:t>When Mendel compared the F</a:t>
            </a:r>
            <a:r>
              <a:rPr lang="en-US" sz="2400" baseline="-25000" dirty="0" smtClean="0">
                <a:cs typeface="Arial" charset="0"/>
              </a:rPr>
              <a:t>2</a:t>
            </a:r>
            <a:r>
              <a:rPr lang="en-US" sz="2400" dirty="0" smtClean="0">
                <a:cs typeface="Arial" charset="0"/>
              </a:rPr>
              <a:t> plants, he discovered the traits controlled by the recessive alleles reappeared in the second generation.</a:t>
            </a:r>
          </a:p>
          <a:p>
            <a:endParaRPr lang="en-US" sz="2400" dirty="0" smtClean="0">
              <a:cs typeface="Arial" charset="0"/>
            </a:endParaRPr>
          </a:p>
          <a:p>
            <a:r>
              <a:rPr lang="en-US" sz="2400" dirty="0" smtClean="0">
                <a:cs typeface="Arial" charset="0"/>
              </a:rPr>
              <a:t>Roughly one fourth of the F</a:t>
            </a:r>
            <a:r>
              <a:rPr lang="en-US" sz="2400" baseline="-25000" dirty="0" smtClean="0">
                <a:cs typeface="Arial" charset="0"/>
              </a:rPr>
              <a:t>2</a:t>
            </a:r>
            <a:r>
              <a:rPr lang="en-US" sz="2400" dirty="0" smtClean="0">
                <a:cs typeface="Arial" charset="0"/>
              </a:rPr>
              <a:t> plants showed the trait controlled by the recessive allele.</a:t>
            </a:r>
          </a:p>
        </p:txBody>
      </p:sp>
      <p:pic>
        <p:nvPicPr>
          <p:cNvPr id="46084" name="Picture 4" descr="E:\LESSON OVRVW batch 2\art\BIO10NAE_04_11_02_005_LRIM_10.png"/>
          <p:cNvPicPr>
            <a:picLocks noChangeAspect="1" noChangeArrowheads="1"/>
          </p:cNvPicPr>
          <p:nvPr/>
        </p:nvPicPr>
        <p:blipFill>
          <a:blip r:embed="rId3" cstate="print"/>
          <a:srcRect/>
          <a:stretch>
            <a:fillRect/>
          </a:stretch>
        </p:blipFill>
        <p:spPr bwMode="auto">
          <a:xfrm>
            <a:off x="5181600" y="1371600"/>
            <a:ext cx="3556000" cy="412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b="1" dirty="0" smtClean="0">
                <a:latin typeface="Berlin Sans FB Demi" pitchFamily="34" charset="0"/>
                <a:cs typeface="Arial" charset="0"/>
              </a:rPr>
              <a:t>Explaining the F</a:t>
            </a:r>
            <a:r>
              <a:rPr lang="en-US" b="1" baseline="-25000" dirty="0" smtClean="0">
                <a:latin typeface="Berlin Sans FB Demi" pitchFamily="34" charset="0"/>
                <a:cs typeface="Arial" charset="0"/>
              </a:rPr>
              <a:t>1</a:t>
            </a:r>
            <a:r>
              <a:rPr lang="en-US" b="1" dirty="0" smtClean="0">
                <a:latin typeface="Berlin Sans FB Demi" pitchFamily="34" charset="0"/>
                <a:cs typeface="Arial" charset="0"/>
              </a:rPr>
              <a:t> Cross</a:t>
            </a:r>
          </a:p>
        </p:txBody>
      </p:sp>
      <p:sp>
        <p:nvSpPr>
          <p:cNvPr id="47107" name="Text Placeholder 2"/>
          <p:cNvSpPr>
            <a:spLocks noGrp="1"/>
          </p:cNvSpPr>
          <p:nvPr>
            <p:ph type="body" idx="1"/>
          </p:nvPr>
        </p:nvSpPr>
        <p:spPr>
          <a:xfrm>
            <a:off x="685800" y="1600200"/>
            <a:ext cx="4267200" cy="4648200"/>
          </a:xfrm>
        </p:spPr>
        <p:txBody>
          <a:bodyPr>
            <a:normAutofit/>
          </a:bodyPr>
          <a:lstStyle/>
          <a:p>
            <a:r>
              <a:rPr lang="en-US" sz="2400" dirty="0" smtClean="0">
                <a:cs typeface="Arial" charset="0"/>
              </a:rPr>
              <a:t>Mendel assumed that a dominant allele had masked the corresponding recessive allele in the F</a:t>
            </a:r>
            <a:r>
              <a:rPr lang="en-US" sz="2400" baseline="-25000" dirty="0" smtClean="0">
                <a:cs typeface="Arial" charset="0"/>
              </a:rPr>
              <a:t>1</a:t>
            </a:r>
            <a:r>
              <a:rPr lang="en-US" sz="2400" dirty="0" smtClean="0">
                <a:cs typeface="Arial" charset="0"/>
              </a:rPr>
              <a:t> generation.</a:t>
            </a:r>
          </a:p>
          <a:p>
            <a:endParaRPr lang="en-US" sz="2400" dirty="0" smtClean="0">
              <a:cs typeface="Arial" charset="0"/>
            </a:endParaRPr>
          </a:p>
          <a:p>
            <a:r>
              <a:rPr lang="en-US" sz="2400" dirty="0" smtClean="0">
                <a:cs typeface="Arial" charset="0"/>
              </a:rPr>
              <a:t>The reappearance of the recessive trait in the F</a:t>
            </a:r>
            <a:r>
              <a:rPr lang="en-US" sz="2400" baseline="-25000" dirty="0" smtClean="0">
                <a:cs typeface="Arial" charset="0"/>
              </a:rPr>
              <a:t>2</a:t>
            </a:r>
            <a:r>
              <a:rPr lang="en-US" sz="2400" dirty="0" smtClean="0">
                <a:cs typeface="Arial" charset="0"/>
              </a:rPr>
              <a:t> generation indicated that, at some point, the allele for shortness had separated from the allele for tallness.</a:t>
            </a:r>
          </a:p>
        </p:txBody>
      </p:sp>
      <p:pic>
        <p:nvPicPr>
          <p:cNvPr id="47108" name="Picture 4" descr="E:\LESSON OVRVW batch 2\art\BIO10NAE_04_11_02_005_LRIM_10.png"/>
          <p:cNvPicPr>
            <a:picLocks noChangeAspect="1" noChangeArrowheads="1"/>
          </p:cNvPicPr>
          <p:nvPr/>
        </p:nvPicPr>
        <p:blipFill>
          <a:blip r:embed="rId3" cstate="print"/>
          <a:srcRect/>
          <a:stretch>
            <a:fillRect/>
          </a:stretch>
        </p:blipFill>
        <p:spPr bwMode="auto">
          <a:xfrm>
            <a:off x="5181600" y="1371600"/>
            <a:ext cx="3556000" cy="412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381000" y="457200"/>
            <a:ext cx="8382000" cy="1066800"/>
          </a:xfrm>
        </p:spPr>
        <p:txBody>
          <a:bodyPr/>
          <a:lstStyle/>
          <a:p>
            <a:pPr eaLnBrk="1" hangingPunct="1"/>
            <a:r>
              <a:rPr lang="en-US" b="1" dirty="0" smtClean="0">
                <a:latin typeface="Berlin Sans FB Demi" pitchFamily="34" charset="0"/>
                <a:cs typeface="Arial" charset="0"/>
              </a:rPr>
              <a:t>Explaining the F1 Cross </a:t>
            </a:r>
          </a:p>
        </p:txBody>
      </p:sp>
      <p:sp>
        <p:nvSpPr>
          <p:cNvPr id="48131" name="Text Placeholder 2"/>
          <p:cNvSpPr>
            <a:spLocks noGrp="1"/>
          </p:cNvSpPr>
          <p:nvPr>
            <p:ph type="body" idx="1"/>
          </p:nvPr>
        </p:nvSpPr>
        <p:spPr>
          <a:xfrm>
            <a:off x="152400" y="1447800"/>
            <a:ext cx="8686800" cy="1219200"/>
          </a:xfrm>
        </p:spPr>
        <p:txBody>
          <a:bodyPr>
            <a:normAutofit/>
          </a:bodyPr>
          <a:lstStyle/>
          <a:p>
            <a:r>
              <a:rPr lang="en-US" sz="2800" dirty="0" smtClean="0">
                <a:cs typeface="Arial" charset="0"/>
              </a:rPr>
              <a:t>How did this separation, or </a:t>
            </a:r>
            <a:r>
              <a:rPr lang="en-US" sz="2800" b="1" dirty="0" smtClean="0">
                <a:solidFill>
                  <a:srgbClr val="00B0F0"/>
                </a:solidFill>
                <a:cs typeface="Arial" charset="0"/>
              </a:rPr>
              <a:t>segregation</a:t>
            </a:r>
            <a:r>
              <a:rPr lang="en-US" sz="2800" dirty="0" smtClean="0">
                <a:cs typeface="Arial" charset="0"/>
              </a:rPr>
              <a:t>, of alleles occur?</a:t>
            </a:r>
          </a:p>
          <a:p>
            <a:endParaRPr lang="en-US" sz="2400" dirty="0" smtClean="0">
              <a:cs typeface="Arial" charset="0"/>
            </a:endParaRPr>
          </a:p>
        </p:txBody>
      </p:sp>
      <p:pic>
        <p:nvPicPr>
          <p:cNvPr id="4" name="Picture 2" descr="http://ghr.nlm.nih.gov/handbook/illustrations/mitosismeiosis.jpg"/>
          <p:cNvPicPr>
            <a:picLocks noChangeAspect="1" noChangeArrowheads="1"/>
          </p:cNvPicPr>
          <p:nvPr/>
        </p:nvPicPr>
        <p:blipFill rotWithShape="1">
          <a:blip r:embed="rId3" cstate="print"/>
          <a:srcRect l="43932"/>
          <a:stretch/>
        </p:blipFill>
        <p:spPr bwMode="auto">
          <a:xfrm>
            <a:off x="4953000" y="2623457"/>
            <a:ext cx="3973286" cy="3257550"/>
          </a:xfrm>
          <a:prstGeom prst="rect">
            <a:avLst/>
          </a:prstGeom>
          <a:noFill/>
        </p:spPr>
      </p:pic>
      <p:sp>
        <p:nvSpPr>
          <p:cNvPr id="2" name="Rectangle 1"/>
          <p:cNvSpPr/>
          <p:nvPr/>
        </p:nvSpPr>
        <p:spPr>
          <a:xfrm>
            <a:off x="402771" y="2590800"/>
            <a:ext cx="4572000" cy="2677656"/>
          </a:xfrm>
          <a:prstGeom prst="rect">
            <a:avLst/>
          </a:prstGeom>
        </p:spPr>
        <p:txBody>
          <a:bodyPr>
            <a:spAutoFit/>
          </a:bodyPr>
          <a:lstStyle/>
          <a:p>
            <a:pPr marL="342900" indent="-342900">
              <a:buFont typeface="Arial" pitchFamily="34" charset="0"/>
              <a:buChar char="•"/>
            </a:pPr>
            <a:r>
              <a:rPr lang="en-US" sz="2400" dirty="0">
                <a:latin typeface="+mj-lt"/>
                <a:cs typeface="Arial" charset="0"/>
              </a:rPr>
              <a:t>Mendel suggested that the alleles for tallness and shortness in the </a:t>
            </a:r>
            <a:r>
              <a:rPr lang="en-US" sz="2400" dirty="0" err="1">
                <a:latin typeface="+mj-lt"/>
                <a:cs typeface="Arial" charset="0"/>
              </a:rPr>
              <a:t>F</a:t>
            </a:r>
            <a:r>
              <a:rPr lang="en-US" sz="2400" baseline="-25000" dirty="0" err="1">
                <a:latin typeface="+mj-lt"/>
                <a:cs typeface="Arial" charset="0"/>
              </a:rPr>
              <a:t>1</a:t>
            </a:r>
            <a:r>
              <a:rPr lang="en-US" sz="2400" dirty="0">
                <a:latin typeface="+mj-lt"/>
                <a:cs typeface="Arial" charset="0"/>
              </a:rPr>
              <a:t> plants must have </a:t>
            </a:r>
            <a:r>
              <a:rPr lang="en-US" sz="2400" dirty="0">
                <a:solidFill>
                  <a:srgbClr val="FF0000"/>
                </a:solidFill>
                <a:latin typeface="+mj-lt"/>
                <a:cs typeface="Arial" charset="0"/>
              </a:rPr>
              <a:t>segregated from each other during the formation of the sex cells</a:t>
            </a:r>
            <a:r>
              <a:rPr lang="en-US" sz="2400" dirty="0">
                <a:latin typeface="+mj-lt"/>
                <a:cs typeface="Arial" charset="0"/>
              </a:rPr>
              <a:t>, or </a:t>
            </a:r>
            <a:r>
              <a:rPr lang="en-US" sz="2400" b="1" dirty="0">
                <a:solidFill>
                  <a:srgbClr val="00B0F0"/>
                </a:solidFill>
                <a:latin typeface="+mj-lt"/>
                <a:cs typeface="Arial" charset="0"/>
              </a:rPr>
              <a:t>gametes</a:t>
            </a:r>
            <a:r>
              <a:rPr lang="en-US" sz="2400" dirty="0">
                <a:latin typeface="+mj-lt"/>
                <a:cs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500"/>
                                        <p:tgtEl>
                                          <p:spTgt spid="48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uiExpand="1" build="p"/>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Placeholder 2"/>
          <p:cNvSpPr>
            <a:spLocks noGrp="1"/>
          </p:cNvSpPr>
          <p:nvPr>
            <p:ph type="body" idx="1"/>
          </p:nvPr>
        </p:nvSpPr>
        <p:spPr>
          <a:xfrm>
            <a:off x="585716" y="1579728"/>
            <a:ext cx="4343400" cy="4203700"/>
          </a:xfrm>
        </p:spPr>
        <p:txBody>
          <a:bodyPr>
            <a:noAutofit/>
          </a:bodyPr>
          <a:lstStyle/>
          <a:p>
            <a:r>
              <a:rPr lang="en-US" sz="3200" dirty="0" smtClean="0">
                <a:latin typeface="+mj-lt"/>
                <a:cs typeface="Arial" charset="0"/>
              </a:rPr>
              <a:t>Let’s assume that each F</a:t>
            </a:r>
            <a:r>
              <a:rPr lang="en-US" sz="3200" baseline="-25000" dirty="0" smtClean="0">
                <a:latin typeface="+mj-lt"/>
                <a:cs typeface="Arial" charset="0"/>
              </a:rPr>
              <a:t>1</a:t>
            </a:r>
            <a:r>
              <a:rPr lang="en-US" sz="3200" dirty="0" smtClean="0">
                <a:latin typeface="+mj-lt"/>
                <a:cs typeface="Arial" charset="0"/>
              </a:rPr>
              <a:t> plant—all of which were tall—inherited an allele for </a:t>
            </a:r>
            <a:r>
              <a:rPr lang="en-US" sz="3200" i="1" dirty="0" smtClean="0">
                <a:latin typeface="+mj-lt"/>
                <a:cs typeface="Arial" charset="0"/>
              </a:rPr>
              <a:t>tallness</a:t>
            </a:r>
            <a:r>
              <a:rPr lang="en-US" sz="3200" dirty="0" smtClean="0">
                <a:latin typeface="+mj-lt"/>
                <a:cs typeface="Arial" charset="0"/>
              </a:rPr>
              <a:t> from its tall parent and an allele for </a:t>
            </a:r>
            <a:r>
              <a:rPr lang="en-US" sz="3200" i="1" dirty="0" smtClean="0">
                <a:latin typeface="+mj-lt"/>
                <a:cs typeface="Arial" charset="0"/>
              </a:rPr>
              <a:t>shortness</a:t>
            </a:r>
            <a:r>
              <a:rPr lang="en-US" sz="3200" dirty="0" smtClean="0">
                <a:latin typeface="+mj-lt"/>
                <a:cs typeface="Arial" charset="0"/>
              </a:rPr>
              <a:t> from its short parent (</a:t>
            </a:r>
            <a:r>
              <a:rPr lang="en-US" sz="3200" dirty="0" err="1" smtClean="0">
                <a:latin typeface="+mj-lt"/>
                <a:cs typeface="Arial" charset="0"/>
              </a:rPr>
              <a:t>Tt</a:t>
            </a:r>
            <a:r>
              <a:rPr lang="en-US" sz="3200" dirty="0" smtClean="0">
                <a:latin typeface="+mj-lt"/>
                <a:cs typeface="Arial" charset="0"/>
              </a:rPr>
              <a:t>).</a:t>
            </a:r>
          </a:p>
        </p:txBody>
      </p:sp>
      <p:sp>
        <p:nvSpPr>
          <p:cNvPr id="49155" name="Title 1"/>
          <p:cNvSpPr txBox="1">
            <a:spLocks/>
          </p:cNvSpPr>
          <p:nvPr/>
        </p:nvSpPr>
        <p:spPr bwMode="auto">
          <a:xfrm>
            <a:off x="381000" y="381000"/>
            <a:ext cx="8382000" cy="1066800"/>
          </a:xfrm>
          <a:prstGeom prst="rect">
            <a:avLst/>
          </a:prstGeom>
          <a:noFill/>
          <a:ln w="9525">
            <a:noFill/>
            <a:miter lim="800000"/>
            <a:headEnd/>
            <a:tailEnd/>
          </a:ln>
        </p:spPr>
        <p:txBody>
          <a:bodyPr anchor="ctr"/>
          <a:lstStyle/>
          <a:p>
            <a:r>
              <a:rPr lang="en-US" sz="3600" b="1" dirty="0">
                <a:solidFill>
                  <a:schemeClr val="tx2"/>
                </a:solidFill>
                <a:latin typeface="Berlin Sans FB Demi" pitchFamily="34" charset="0"/>
              </a:rPr>
              <a:t>The Formation of Gametes</a:t>
            </a:r>
          </a:p>
        </p:txBody>
      </p:sp>
      <p:pic>
        <p:nvPicPr>
          <p:cNvPr id="49156" name="Picture 4" descr="E:\LESSON OVRVW batch 2\art\BIO10NAE_04_11_02_005_LRIM_11.png"/>
          <p:cNvPicPr>
            <a:picLocks noChangeAspect="1" noChangeArrowheads="1"/>
          </p:cNvPicPr>
          <p:nvPr/>
        </p:nvPicPr>
        <p:blipFill>
          <a:blip r:embed="rId3" cstate="print"/>
          <a:srcRect/>
          <a:stretch>
            <a:fillRect/>
          </a:stretch>
        </p:blipFill>
        <p:spPr bwMode="auto">
          <a:xfrm>
            <a:off x="4953000" y="1524000"/>
            <a:ext cx="3556000" cy="412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E:\LESSON OVRVW batch 2\art\BIO10NAE_04_11_02_005_LRIM_12.png"/>
          <p:cNvPicPr>
            <a:picLocks noChangeAspect="1" noChangeArrowheads="1"/>
          </p:cNvPicPr>
          <p:nvPr/>
        </p:nvPicPr>
        <p:blipFill>
          <a:blip r:embed="rId3" cstate="print"/>
          <a:srcRect/>
          <a:stretch>
            <a:fillRect/>
          </a:stretch>
        </p:blipFill>
        <p:spPr bwMode="auto">
          <a:xfrm>
            <a:off x="4953000" y="1524000"/>
            <a:ext cx="3556000" cy="4127500"/>
          </a:xfrm>
          <a:prstGeom prst="rect">
            <a:avLst/>
          </a:prstGeom>
          <a:noFill/>
          <a:ln w="9525">
            <a:noFill/>
            <a:miter lim="800000"/>
            <a:headEnd/>
            <a:tailEnd/>
          </a:ln>
        </p:spPr>
      </p:pic>
      <p:sp>
        <p:nvSpPr>
          <p:cNvPr id="50179" name="Title 1"/>
          <p:cNvSpPr>
            <a:spLocks noGrp="1"/>
          </p:cNvSpPr>
          <p:nvPr>
            <p:ph type="title"/>
          </p:nvPr>
        </p:nvSpPr>
        <p:spPr>
          <a:xfrm>
            <a:off x="457200" y="304800"/>
            <a:ext cx="8382000" cy="1066800"/>
          </a:xfrm>
        </p:spPr>
        <p:txBody>
          <a:bodyPr>
            <a:noAutofit/>
          </a:bodyPr>
          <a:lstStyle/>
          <a:p>
            <a:pPr eaLnBrk="1" hangingPunct="1"/>
            <a:r>
              <a:rPr lang="en-US" sz="2800" b="1" dirty="0" smtClean="0">
                <a:solidFill>
                  <a:srgbClr val="0070C0"/>
                </a:solidFill>
                <a:latin typeface="Berlin Sans FB Demi" pitchFamily="34" charset="0"/>
                <a:cs typeface="Arial" charset="0"/>
              </a:rPr>
              <a:t/>
            </a:r>
            <a:br>
              <a:rPr lang="en-US" sz="2800" b="1" dirty="0" smtClean="0">
                <a:solidFill>
                  <a:srgbClr val="0070C0"/>
                </a:solidFill>
                <a:latin typeface="Berlin Sans FB Demi" pitchFamily="34" charset="0"/>
                <a:cs typeface="Arial" charset="0"/>
              </a:rPr>
            </a:br>
            <a:r>
              <a:rPr lang="en-US" sz="3600" b="1" dirty="0" smtClean="0">
                <a:latin typeface="Berlin Sans FB Demi" pitchFamily="34" charset="0"/>
                <a:cs typeface="Arial" charset="0"/>
              </a:rPr>
              <a:t>The Formation of Gametes</a:t>
            </a:r>
            <a:br>
              <a:rPr lang="en-US" sz="3600" b="1" dirty="0" smtClean="0">
                <a:latin typeface="Berlin Sans FB Demi" pitchFamily="34" charset="0"/>
                <a:cs typeface="Arial" charset="0"/>
              </a:rPr>
            </a:br>
            <a:endParaRPr lang="en-US" sz="3600" b="1" dirty="0" smtClean="0">
              <a:latin typeface="Berlin Sans FB Demi" pitchFamily="34" charset="0"/>
              <a:cs typeface="Arial" charset="0"/>
            </a:endParaRPr>
          </a:p>
        </p:txBody>
      </p:sp>
      <p:sp>
        <p:nvSpPr>
          <p:cNvPr id="50180" name="Text Placeholder 2"/>
          <p:cNvSpPr>
            <a:spLocks noGrp="1"/>
          </p:cNvSpPr>
          <p:nvPr>
            <p:ph type="body" idx="1"/>
          </p:nvPr>
        </p:nvSpPr>
        <p:spPr>
          <a:xfrm>
            <a:off x="457200" y="1524000"/>
            <a:ext cx="4572000" cy="4279900"/>
          </a:xfrm>
        </p:spPr>
        <p:txBody>
          <a:bodyPr>
            <a:noAutofit/>
          </a:bodyPr>
          <a:lstStyle/>
          <a:p>
            <a:r>
              <a:rPr lang="en-US" sz="3200" dirty="0" smtClean="0">
                <a:cs typeface="Arial" charset="0"/>
              </a:rPr>
              <a:t>When each parent, or F</a:t>
            </a:r>
            <a:r>
              <a:rPr lang="en-US" sz="3200" baseline="-25000" dirty="0" smtClean="0">
                <a:cs typeface="Arial" charset="0"/>
              </a:rPr>
              <a:t>1</a:t>
            </a:r>
            <a:r>
              <a:rPr lang="en-US" sz="3200" dirty="0" smtClean="0">
                <a:cs typeface="Arial" charset="0"/>
              </a:rPr>
              <a:t> adult, produces gametes, the alleles for each gene segregate from one another, so that each gamete carries only one allele for each gene.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381000" y="152400"/>
            <a:ext cx="8382000" cy="1066800"/>
          </a:xfrm>
        </p:spPr>
        <p:txBody>
          <a:bodyPr>
            <a:normAutofit/>
          </a:bodyPr>
          <a:lstStyle/>
          <a:p>
            <a:pPr eaLnBrk="1" hangingPunct="1"/>
            <a:r>
              <a:rPr lang="en-US" sz="3600" b="1" dirty="0" smtClean="0">
                <a:latin typeface="Berlin Sans FB Demi" pitchFamily="34" charset="0"/>
                <a:cs typeface="Arial" charset="0"/>
              </a:rPr>
              <a:t>Independent Assortment</a:t>
            </a:r>
          </a:p>
        </p:txBody>
      </p:sp>
      <p:sp>
        <p:nvSpPr>
          <p:cNvPr id="49155" name="Text Placeholder 2"/>
          <p:cNvSpPr>
            <a:spLocks noGrp="1"/>
          </p:cNvSpPr>
          <p:nvPr>
            <p:ph type="body" idx="1"/>
          </p:nvPr>
        </p:nvSpPr>
        <p:spPr>
          <a:xfrm>
            <a:off x="762000" y="1143001"/>
            <a:ext cx="3352800" cy="3886200"/>
          </a:xfrm>
        </p:spPr>
        <p:txBody>
          <a:bodyPr>
            <a:noAutofit/>
          </a:bodyPr>
          <a:lstStyle/>
          <a:p>
            <a:r>
              <a:rPr lang="en-US" sz="2400" dirty="0" smtClean="0">
                <a:cs typeface="Arial" charset="0"/>
              </a:rPr>
              <a:t>How do alleles segregate when more than one gene is involved?</a:t>
            </a:r>
          </a:p>
          <a:p>
            <a:endParaRPr lang="en-US" sz="2400" dirty="0" smtClean="0">
              <a:cs typeface="Arial" charset="0"/>
            </a:endParaRPr>
          </a:p>
          <a:p>
            <a:r>
              <a:rPr lang="en-US" sz="2400" dirty="0" smtClean="0">
                <a:cs typeface="Arial" charset="0"/>
              </a:rPr>
              <a:t>The principle of independent assortment states that </a:t>
            </a:r>
            <a:r>
              <a:rPr lang="en-US" sz="2400" dirty="0" smtClean="0">
                <a:solidFill>
                  <a:srgbClr val="FF0000"/>
                </a:solidFill>
                <a:cs typeface="Arial" charset="0"/>
              </a:rPr>
              <a:t>genes for different traits can segregate independently during the formation of gametes</a:t>
            </a:r>
            <a:r>
              <a:rPr lang="en-US" sz="2400" dirty="0" smtClean="0">
                <a:cs typeface="Arial" charset="0"/>
              </a:rPr>
              <a:t>.</a:t>
            </a:r>
          </a:p>
        </p:txBody>
      </p:sp>
      <p:pic>
        <p:nvPicPr>
          <p:cNvPr id="2050" name="Picture 2" descr="http://www.bio.miami.edu/dana/pix/independent_assortment.gif"/>
          <p:cNvPicPr>
            <a:picLocks noChangeAspect="1" noChangeArrowheads="1"/>
          </p:cNvPicPr>
          <p:nvPr/>
        </p:nvPicPr>
        <p:blipFill>
          <a:blip r:embed="rId3" cstate="print"/>
          <a:srcRect/>
          <a:stretch>
            <a:fillRect/>
          </a:stretch>
        </p:blipFill>
        <p:spPr bwMode="auto">
          <a:xfrm>
            <a:off x="4648200" y="1447800"/>
            <a:ext cx="4343400" cy="5029200"/>
          </a:xfrm>
          <a:prstGeom prst="rect">
            <a:avLst/>
          </a:prstGeom>
          <a:noFill/>
        </p:spPr>
      </p:pic>
      <p:sp>
        <p:nvSpPr>
          <p:cNvPr id="4" name="Rectangle 3"/>
          <p:cNvSpPr>
            <a:spLocks noChangeArrowheads="1"/>
          </p:cNvSpPr>
          <p:nvPr/>
        </p:nvSpPr>
        <p:spPr bwMode="auto">
          <a:xfrm rot="10800000" flipV="1">
            <a:off x="609600" y="5830669"/>
            <a:ext cx="39624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Berlin Sans FB Demi" pitchFamily="34" charset="0"/>
                <a:cs typeface="Arial" pitchFamily="34" charset="0"/>
                <a:hlinkClick r:id="rId4"/>
              </a:rPr>
              <a:t>100 Greatest Discoveries (Genetics)</a:t>
            </a:r>
            <a:endParaRPr kumimoji="0" lang="en-US" sz="1800" b="0" i="0" u="none" strike="noStrike" cap="none" normalizeH="0" baseline="0" dirty="0" smtClean="0">
              <a:ln>
                <a:noFill/>
              </a:ln>
              <a:solidFill>
                <a:schemeClr val="tx1"/>
              </a:solidFill>
              <a:effectLst/>
              <a:latin typeface="Berlin Sans FB Dem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latin typeface="Berlin Sans FB Demi" pitchFamily="34" charset="0"/>
                <a:cs typeface="Arial" pitchFamily="34" charset="0"/>
              </a:rPr>
              <a:t>45 min – stop at 8 for Mendel</a:t>
            </a:r>
            <a:endParaRPr kumimoji="0" lang="en-US" sz="1800" b="0" i="0" u="none" strike="noStrike" cap="none" normalizeH="0" baseline="0" dirty="0" smtClean="0">
              <a:ln>
                <a:noFill/>
              </a:ln>
              <a:solidFill>
                <a:schemeClr val="tx1"/>
              </a:solidFill>
              <a:effectLst/>
              <a:latin typeface="Berlin Sans FB Demi"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algn="ctr"/>
            <a:r>
              <a:rPr lang="en-US" sz="3600" dirty="0" smtClean="0"/>
              <a:t>Applying Mendel’s Principles</a:t>
            </a:r>
            <a:endParaRPr lang="en-US" sz="3600" dirty="0"/>
          </a:p>
        </p:txBody>
      </p:sp>
      <p:sp>
        <p:nvSpPr>
          <p:cNvPr id="5" name="Subtitle 4"/>
          <p:cNvSpPr>
            <a:spLocks noGrp="1"/>
          </p:cNvSpPr>
          <p:nvPr>
            <p:ph type="subTitle" idx="1"/>
          </p:nvPr>
        </p:nvSpPr>
        <p:spPr/>
        <p:txBody>
          <a:bodyPr/>
          <a:lstStyle/>
          <a:p>
            <a:pPr algn="ctr"/>
            <a:endParaRPr lang="en-US" dirty="0" smtClean="0"/>
          </a:p>
          <a:p>
            <a:pPr algn="ctr"/>
            <a:r>
              <a:rPr lang="en-US" dirty="0" smtClean="0"/>
              <a:t>Section 11.2</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752601"/>
            <a:ext cx="7772400" cy="838199"/>
          </a:xfrm>
        </p:spPr>
        <p:txBody>
          <a:bodyPr>
            <a:noAutofit/>
          </a:bodyPr>
          <a:lstStyle/>
          <a:p>
            <a:pPr algn="ctr"/>
            <a:r>
              <a:rPr lang="en-US" sz="4000" dirty="0" smtClean="0"/>
              <a:t>The Work of </a:t>
            </a:r>
            <a:r>
              <a:rPr lang="en-US" sz="4000" dirty="0" err="1" smtClean="0"/>
              <a:t>Gregor</a:t>
            </a:r>
            <a:r>
              <a:rPr lang="en-US" sz="4000" dirty="0" smtClean="0"/>
              <a:t> Mendel</a:t>
            </a:r>
            <a:endParaRPr lang="en-US" sz="4000" dirty="0"/>
          </a:p>
        </p:txBody>
      </p:sp>
      <p:sp>
        <p:nvSpPr>
          <p:cNvPr id="5" name="Subtitle 4"/>
          <p:cNvSpPr>
            <a:spLocks noGrp="1"/>
          </p:cNvSpPr>
          <p:nvPr>
            <p:ph type="subTitle" idx="1"/>
          </p:nvPr>
        </p:nvSpPr>
        <p:spPr>
          <a:xfrm>
            <a:off x="685800" y="2514600"/>
            <a:ext cx="7772400" cy="962487"/>
          </a:xfrm>
        </p:spPr>
        <p:txBody>
          <a:bodyPr>
            <a:normAutofit/>
          </a:bodyPr>
          <a:lstStyle/>
          <a:p>
            <a:pPr algn="ctr"/>
            <a:endParaRPr lang="en-US" dirty="0" smtClean="0">
              <a:latin typeface="+mj-lt"/>
            </a:endParaRPr>
          </a:p>
          <a:p>
            <a:pPr algn="ctr"/>
            <a:r>
              <a:rPr lang="en-US" dirty="0" smtClean="0">
                <a:latin typeface="+mj-lt"/>
              </a:rPr>
              <a:t>Section 11.1</a:t>
            </a:r>
            <a:endParaRPr lang="en-US" dirty="0">
              <a:latin typeface="+mj-lt"/>
            </a:endParaRPr>
          </a:p>
        </p:txBody>
      </p:sp>
      <p:sp>
        <p:nvSpPr>
          <p:cNvPr id="2" name="Rectangle 1"/>
          <p:cNvSpPr/>
          <p:nvPr/>
        </p:nvSpPr>
        <p:spPr>
          <a:xfrm>
            <a:off x="2286000" y="3810000"/>
            <a:ext cx="4572000" cy="923330"/>
          </a:xfrm>
          <a:prstGeom prst="rect">
            <a:avLst/>
          </a:prstGeom>
        </p:spPr>
        <p:txBody>
          <a:bodyPr>
            <a:spAutoFit/>
          </a:bodyPr>
          <a:lstStyle/>
          <a:p>
            <a:pPr algn="ctr"/>
            <a:r>
              <a:rPr lang="en-US" dirty="0" smtClean="0">
                <a:latin typeface="Berlin Sans FB Demi" pitchFamily="34" charset="0"/>
                <a:hlinkClick r:id="rId3"/>
              </a:rPr>
              <a:t>Mendel's Pea Plants</a:t>
            </a:r>
            <a:endParaRPr lang="en-US" dirty="0" smtClean="0">
              <a:latin typeface="Berlin Sans FB Demi" pitchFamily="34" charset="0"/>
            </a:endParaRPr>
          </a:p>
          <a:p>
            <a:pPr algn="ctr"/>
            <a:r>
              <a:rPr lang="en-US" dirty="0" smtClean="0">
                <a:latin typeface="Berlin Sans FB Demi" pitchFamily="34" charset="0"/>
              </a:rPr>
              <a:t>(start at 10 min)</a:t>
            </a:r>
          </a:p>
          <a:p>
            <a:pPr algn="ctr"/>
            <a:endParaRPr lang="en-US" dirty="0">
              <a:latin typeface="Berlin Sans FB Demi"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b="1" dirty="0" smtClean="0">
                <a:cs typeface="Arial" charset="0"/>
              </a:rPr>
              <a:t>THINK ABOUT IT</a:t>
            </a:r>
          </a:p>
        </p:txBody>
      </p:sp>
      <p:sp>
        <p:nvSpPr>
          <p:cNvPr id="15363" name="Text Placeholder 2"/>
          <p:cNvSpPr>
            <a:spLocks noGrp="1"/>
          </p:cNvSpPr>
          <p:nvPr>
            <p:ph type="body" idx="1"/>
          </p:nvPr>
        </p:nvSpPr>
        <p:spPr>
          <a:xfrm>
            <a:off x="457200" y="1600200"/>
            <a:ext cx="8458200" cy="4525963"/>
          </a:xfrm>
        </p:spPr>
        <p:txBody>
          <a:bodyPr/>
          <a:lstStyle/>
          <a:p>
            <a:r>
              <a:rPr lang="en-US" sz="2000" i="1" dirty="0" smtClean="0">
                <a:latin typeface="+mj-lt"/>
                <a:cs typeface="Arial" charset="0"/>
              </a:rPr>
              <a:t>Nothing in life is certain.</a:t>
            </a:r>
          </a:p>
          <a:p>
            <a:endParaRPr lang="en-US" sz="2000" dirty="0" smtClean="0">
              <a:latin typeface="+mj-lt"/>
              <a:cs typeface="Arial" charset="0"/>
            </a:endParaRPr>
          </a:p>
          <a:p>
            <a:pPr lvl="2"/>
            <a:r>
              <a:rPr lang="en-US" sz="2000" dirty="0" smtClean="0">
                <a:latin typeface="+mj-lt"/>
                <a:cs typeface="Arial" charset="0"/>
              </a:rPr>
              <a:t>If a parent carries two different alleles for a certain gene, we can’t be sure which of those alleles will be inherited by one of the parent’s offspring.</a:t>
            </a:r>
          </a:p>
          <a:p>
            <a:endParaRPr lang="en-US" sz="2000" dirty="0" smtClean="0">
              <a:latin typeface="+mj-lt"/>
              <a:cs typeface="Arial" charset="0"/>
            </a:endParaRPr>
          </a:p>
          <a:p>
            <a:pPr lvl="2"/>
            <a:r>
              <a:rPr lang="en-US" sz="2000" dirty="0" smtClean="0">
                <a:latin typeface="+mj-lt"/>
                <a:cs typeface="Arial" charset="0"/>
              </a:rPr>
              <a:t>However, even if we can’t predict the exact future, we can do something almost as useful—we can figure out the odds</a:t>
            </a:r>
            <a:r>
              <a:rPr lang="en-US" dirty="0" smtClean="0">
                <a:latin typeface="+mj-lt"/>
                <a:cs typeface="Arial" charset="0"/>
              </a:rPr>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b="1" dirty="0" smtClean="0">
                <a:cs typeface="Arial" charset="0"/>
              </a:rPr>
              <a:t>Probability and Punnett Squares</a:t>
            </a:r>
          </a:p>
        </p:txBody>
      </p:sp>
      <p:sp>
        <p:nvSpPr>
          <p:cNvPr id="19459" name="Text Placeholder 2"/>
          <p:cNvSpPr>
            <a:spLocks noGrp="1"/>
          </p:cNvSpPr>
          <p:nvPr>
            <p:ph type="body" idx="1"/>
          </p:nvPr>
        </p:nvSpPr>
        <p:spPr>
          <a:xfrm>
            <a:off x="838200" y="1600200"/>
            <a:ext cx="6858000" cy="4525963"/>
          </a:xfrm>
        </p:spPr>
        <p:txBody>
          <a:bodyPr>
            <a:normAutofit/>
          </a:bodyPr>
          <a:lstStyle/>
          <a:p>
            <a:r>
              <a:rPr lang="en-US" sz="2000" dirty="0" smtClean="0">
                <a:latin typeface="+mj-lt"/>
                <a:cs typeface="Arial" charset="0"/>
              </a:rPr>
              <a:t>Mendel realized that the principles of probability could be used to explain the results of his genetic crosses.</a:t>
            </a:r>
          </a:p>
          <a:p>
            <a:pPr lvl="1" eaLnBrk="1" hangingPunct="1"/>
            <a:endParaRPr lang="en-US" sz="2000" dirty="0" smtClean="0">
              <a:latin typeface="+mj-lt"/>
              <a:cs typeface="Arial" charset="0"/>
            </a:endParaRPr>
          </a:p>
          <a:p>
            <a:pPr lvl="1" eaLnBrk="1" hangingPunct="1"/>
            <a:r>
              <a:rPr lang="en-US" sz="2000" b="1" dirty="0" smtClean="0">
                <a:latin typeface="+mj-lt"/>
                <a:cs typeface="Arial" charset="0"/>
              </a:rPr>
              <a:t>	Probability </a:t>
            </a:r>
            <a:r>
              <a:rPr lang="en-US" sz="2000" dirty="0" smtClean="0">
                <a:latin typeface="+mj-lt"/>
                <a:cs typeface="Arial" charset="0"/>
              </a:rPr>
              <a:t>is </a:t>
            </a:r>
            <a:r>
              <a:rPr lang="en-US" sz="2000" dirty="0" smtClean="0">
                <a:solidFill>
                  <a:srgbClr val="FF0000"/>
                </a:solidFill>
                <a:latin typeface="+mj-lt"/>
                <a:cs typeface="Arial" charset="0"/>
              </a:rPr>
              <a:t>the likelihood that a particular event will occur</a:t>
            </a:r>
            <a:r>
              <a:rPr lang="en-US" sz="2000" dirty="0" smtClean="0">
                <a:latin typeface="+mj-lt"/>
                <a:cs typeface="Arial" charset="0"/>
              </a:rPr>
              <a:t>.</a:t>
            </a:r>
          </a:p>
          <a:p>
            <a:pPr lvl="1" eaLnBrk="1" hangingPunct="1"/>
            <a:endParaRPr lang="en-US" sz="2000" dirty="0" smtClean="0">
              <a:latin typeface="+mj-lt"/>
              <a:cs typeface="Arial" charset="0"/>
            </a:endParaRPr>
          </a:p>
          <a:p>
            <a:r>
              <a:rPr lang="en-US" sz="2000" dirty="0" smtClean="0">
                <a:latin typeface="+mj-lt"/>
                <a:cs typeface="Arial" charset="0"/>
              </a:rPr>
              <a:t>Probability =  ________________________________________</a:t>
            </a:r>
          </a:p>
        </p:txBody>
      </p:sp>
      <p:pic>
        <p:nvPicPr>
          <p:cNvPr id="98306" name="Picture 2" descr="http://appliedmath30.pbworks.com/f/1264862893/chp_ace_cards.jpg"/>
          <p:cNvPicPr>
            <a:picLocks noChangeAspect="1" noChangeArrowheads="1"/>
          </p:cNvPicPr>
          <p:nvPr/>
        </p:nvPicPr>
        <p:blipFill>
          <a:blip r:embed="rId3" cstate="print"/>
          <a:srcRect/>
          <a:stretch>
            <a:fillRect/>
          </a:stretch>
        </p:blipFill>
        <p:spPr bwMode="auto">
          <a:xfrm>
            <a:off x="4762500" y="4407217"/>
            <a:ext cx="3467100" cy="2005966"/>
          </a:xfrm>
          <a:prstGeom prst="rect">
            <a:avLst/>
          </a:prstGeom>
          <a:noFill/>
        </p:spPr>
      </p:pic>
      <p:sp>
        <p:nvSpPr>
          <p:cNvPr id="2" name="Rectangle 1"/>
          <p:cNvSpPr/>
          <p:nvPr/>
        </p:nvSpPr>
        <p:spPr>
          <a:xfrm>
            <a:off x="2209800" y="3200401"/>
            <a:ext cx="5105400" cy="685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Berlin Sans FB Demi" pitchFamily="34" charset="0"/>
              </a:rPr>
              <a:t>Number of favorable outcomes </a:t>
            </a:r>
          </a:p>
          <a:p>
            <a:pPr algn="ctr"/>
            <a:r>
              <a:rPr lang="en-US" b="1" dirty="0" smtClean="0">
                <a:solidFill>
                  <a:srgbClr val="FF0000"/>
                </a:solidFill>
                <a:latin typeface="Berlin Sans FB Demi" pitchFamily="34" charset="0"/>
              </a:rPr>
              <a:t>(ways it can happen)</a:t>
            </a:r>
            <a:endParaRPr lang="en-US" b="1" dirty="0">
              <a:solidFill>
                <a:srgbClr val="FF0000"/>
              </a:solidFill>
              <a:latin typeface="Berlin Sans FB Demi" pitchFamily="34" charset="0"/>
            </a:endParaRPr>
          </a:p>
        </p:txBody>
      </p:sp>
      <p:sp>
        <p:nvSpPr>
          <p:cNvPr id="6" name="Rectangle 5"/>
          <p:cNvSpPr/>
          <p:nvPr/>
        </p:nvSpPr>
        <p:spPr>
          <a:xfrm>
            <a:off x="2209800" y="3886200"/>
            <a:ext cx="5105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Berlin Sans FB Demi" pitchFamily="34" charset="0"/>
              </a:rPr>
              <a:t>Number of possible outcomes</a:t>
            </a:r>
            <a:endParaRPr lang="en-US" b="1" dirty="0">
              <a:solidFill>
                <a:srgbClr val="FF0000"/>
              </a:solidFill>
              <a:latin typeface="Berlin Sans FB Demi" pitchFamily="34" charset="0"/>
            </a:endParaRPr>
          </a:p>
        </p:txBody>
      </p:sp>
      <p:pic>
        <p:nvPicPr>
          <p:cNvPr id="1026" name="Picture 2" descr="pair of dic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09800" y="4876800"/>
            <a:ext cx="1428750" cy="1066801"/>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www.mathsisfun.com/data/images/head-tails-dollar.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708900" y="2286000"/>
            <a:ext cx="971550" cy="91440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b="1" dirty="0" smtClean="0">
                <a:cs typeface="Arial" charset="0"/>
              </a:rPr>
              <a:t>Probability and Punnett Squares</a:t>
            </a:r>
          </a:p>
        </p:txBody>
      </p:sp>
      <p:sp>
        <p:nvSpPr>
          <p:cNvPr id="20483" name="Text Placeholder 2"/>
          <p:cNvSpPr>
            <a:spLocks noGrp="1"/>
          </p:cNvSpPr>
          <p:nvPr>
            <p:ph type="body" idx="1"/>
          </p:nvPr>
        </p:nvSpPr>
        <p:spPr>
          <a:xfrm>
            <a:off x="990600" y="1600200"/>
            <a:ext cx="7086600" cy="4525963"/>
          </a:xfrm>
        </p:spPr>
        <p:txBody>
          <a:bodyPr>
            <a:normAutofit/>
          </a:bodyPr>
          <a:lstStyle/>
          <a:p>
            <a:r>
              <a:rPr lang="en-US" sz="2000" dirty="0" smtClean="0">
                <a:latin typeface="+mj-lt"/>
                <a:cs typeface="Arial" charset="0"/>
              </a:rPr>
              <a:t>For example, there are two possible outcomes of a coin flip: </a:t>
            </a:r>
          </a:p>
          <a:p>
            <a:pPr lvl="1" eaLnBrk="1" hangingPunct="1"/>
            <a:r>
              <a:rPr lang="en-US" sz="2000" i="1" dirty="0" smtClean="0">
                <a:latin typeface="+mj-lt"/>
                <a:cs typeface="Arial" charset="0"/>
              </a:rPr>
              <a:t>The coin may land either heads up or tails up.</a:t>
            </a:r>
          </a:p>
          <a:p>
            <a:pPr lvl="1" eaLnBrk="1" hangingPunct="1"/>
            <a:endParaRPr lang="en-US" sz="2000" dirty="0" smtClean="0">
              <a:latin typeface="+mj-lt"/>
              <a:cs typeface="Arial" charset="0"/>
            </a:endParaRPr>
          </a:p>
          <a:p>
            <a:r>
              <a:rPr lang="en-US" sz="2000" dirty="0" smtClean="0">
                <a:latin typeface="+mj-lt"/>
                <a:cs typeface="Arial" charset="0"/>
              </a:rPr>
              <a:t>The chance, or probability, of either outcome is equal. Therefore, the probability that a single coin flip will land heads up is 1 chance in 2. </a:t>
            </a:r>
          </a:p>
          <a:p>
            <a:pPr lvl="2"/>
            <a:r>
              <a:rPr lang="en-US" sz="2000" dirty="0" smtClean="0">
                <a:latin typeface="+mj-lt"/>
                <a:cs typeface="Arial" charset="0"/>
              </a:rPr>
              <a:t>This amounts to 1/2, or 50 percent.</a:t>
            </a:r>
          </a:p>
        </p:txBody>
      </p:sp>
      <p:pic>
        <p:nvPicPr>
          <p:cNvPr id="104450" name="Picture 2" descr="http://www.psychic-junkie.com/images/flipping-a-coin-gives-you-the-truth-of-the-matter-42376.jpg"/>
          <p:cNvPicPr>
            <a:picLocks noChangeAspect="1" noChangeArrowheads="1"/>
          </p:cNvPicPr>
          <p:nvPr/>
        </p:nvPicPr>
        <p:blipFill>
          <a:blip r:embed="rId3" cstate="print"/>
          <a:srcRect/>
          <a:stretch>
            <a:fillRect/>
          </a:stretch>
        </p:blipFill>
        <p:spPr bwMode="auto">
          <a:xfrm>
            <a:off x="6348984" y="3962400"/>
            <a:ext cx="1956816" cy="2574758"/>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eaLnBrk="1" hangingPunct="1"/>
            <a:r>
              <a:rPr lang="en-US" b="1" dirty="0" smtClean="0">
                <a:cs typeface="Arial" charset="0"/>
              </a:rPr>
              <a:t>Probability and Punnett Squares</a:t>
            </a:r>
          </a:p>
        </p:txBody>
      </p:sp>
      <p:sp>
        <p:nvSpPr>
          <p:cNvPr id="5" name="Rectangle 1"/>
          <p:cNvSpPr>
            <a:spLocks noGrp="1" noChangeArrowheads="1"/>
          </p:cNvSpPr>
          <p:nvPr>
            <p:ph type="body" idx="1"/>
          </p:nvPr>
        </p:nvSpPr>
        <p:spPr bwMode="auto">
          <a:xfrm>
            <a:off x="762000" y="1905000"/>
            <a:ext cx="8077200" cy="35394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cs typeface="Arial" pitchFamily="34" charset="0"/>
              </a:rPr>
              <a:t>Example: the chances of rolling a "4" with a die</a:t>
            </a:r>
          </a:p>
          <a:p>
            <a:pPr marL="457200" indent="-457200" eaLnBrk="0" fontAlgn="base" hangingPunct="0">
              <a:spcBef>
                <a:spcPct val="0"/>
              </a:spcBef>
              <a:spcAft>
                <a:spcPct val="0"/>
              </a:spcAft>
              <a:buClrTx/>
              <a:buSzTx/>
            </a:pPr>
            <a:r>
              <a:rPr kumimoji="0" lang="en-US" sz="3200" b="1" i="0" u="none" strike="noStrike" cap="none" normalizeH="0" baseline="0" dirty="0" smtClean="0">
                <a:ln>
                  <a:noFill/>
                </a:ln>
                <a:solidFill>
                  <a:schemeClr val="tx1"/>
                </a:solidFill>
                <a:effectLst/>
                <a:cs typeface="Arial" pitchFamily="34" charset="0"/>
              </a:rPr>
              <a:t>Number of ways it can happen: 1</a:t>
            </a:r>
            <a:r>
              <a:rPr kumimoji="0" lang="en-US" sz="3200" b="0" i="0" u="none" strike="noStrike" cap="none" normalizeH="0" baseline="0" dirty="0" smtClean="0">
                <a:ln>
                  <a:noFill/>
                </a:ln>
                <a:solidFill>
                  <a:schemeClr val="tx1"/>
                </a:solidFill>
                <a:effectLst/>
                <a:cs typeface="Arial" pitchFamily="34" charset="0"/>
              </a:rPr>
              <a:t> (there is only 1 face with a "4" on it)</a:t>
            </a:r>
          </a:p>
          <a:p>
            <a:pPr marL="457200" indent="-457200" eaLnBrk="0" fontAlgn="base" hangingPunct="0">
              <a:spcBef>
                <a:spcPct val="0"/>
              </a:spcBef>
              <a:spcAft>
                <a:spcPct val="0"/>
              </a:spcAft>
              <a:buClrTx/>
              <a:buSzTx/>
            </a:pPr>
            <a:r>
              <a:rPr kumimoji="0" lang="en-US" sz="3200" b="1" i="0" u="none" strike="noStrike" cap="none" normalizeH="0" baseline="0" dirty="0" smtClean="0">
                <a:ln>
                  <a:noFill/>
                </a:ln>
                <a:solidFill>
                  <a:schemeClr val="tx1"/>
                </a:solidFill>
                <a:effectLst/>
                <a:cs typeface="Arial" pitchFamily="34" charset="0"/>
              </a:rPr>
              <a:t>Total number of outcomes: 6</a:t>
            </a:r>
            <a:r>
              <a:rPr kumimoji="0" lang="en-US" sz="3200" b="0" i="0" u="none" strike="noStrike" cap="none" normalizeH="0" baseline="0" dirty="0" smtClean="0">
                <a:ln>
                  <a:noFill/>
                </a:ln>
                <a:solidFill>
                  <a:schemeClr val="tx1"/>
                </a:solidFill>
                <a:effectLst/>
                <a:cs typeface="Arial" pitchFamily="34" charset="0"/>
              </a:rPr>
              <a:t> (there are 6 faces altogether)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xmlns="" val="11249391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04800" y="609600"/>
            <a:ext cx="8534400" cy="1066800"/>
          </a:xfrm>
        </p:spPr>
        <p:txBody>
          <a:bodyPr/>
          <a:lstStyle/>
          <a:p>
            <a:pPr eaLnBrk="1" hangingPunct="1"/>
            <a:r>
              <a:rPr lang="en-US" b="1" dirty="0" smtClean="0">
                <a:latin typeface="Berlin Sans FB Demi" pitchFamily="34" charset="0"/>
                <a:cs typeface="Arial" charset="0"/>
              </a:rPr>
              <a:t>Probability and Punnett Squares</a:t>
            </a:r>
          </a:p>
        </p:txBody>
      </p:sp>
      <p:sp>
        <p:nvSpPr>
          <p:cNvPr id="21507" name="Text Placeholder 2"/>
          <p:cNvSpPr>
            <a:spLocks noGrp="1"/>
          </p:cNvSpPr>
          <p:nvPr>
            <p:ph type="body" idx="1"/>
          </p:nvPr>
        </p:nvSpPr>
        <p:spPr>
          <a:xfrm>
            <a:off x="685800" y="1600200"/>
            <a:ext cx="8077200" cy="4525963"/>
          </a:xfrm>
        </p:spPr>
        <p:txBody>
          <a:bodyPr/>
          <a:lstStyle/>
          <a:p>
            <a:r>
              <a:rPr lang="en-US" sz="2400" dirty="0" smtClean="0">
                <a:latin typeface="+mj-lt"/>
                <a:cs typeface="Arial" charset="0"/>
              </a:rPr>
              <a:t>If you flip a coin </a:t>
            </a:r>
            <a:r>
              <a:rPr lang="en-US" sz="2400" b="1" dirty="0" smtClean="0">
                <a:latin typeface="+mj-lt"/>
                <a:cs typeface="Arial" charset="0"/>
              </a:rPr>
              <a:t>three</a:t>
            </a:r>
            <a:r>
              <a:rPr lang="en-US" sz="2400" dirty="0" smtClean="0">
                <a:latin typeface="+mj-lt"/>
                <a:cs typeface="Arial" charset="0"/>
              </a:rPr>
              <a:t> times in a row, what is the probability that it will land heads up every time?</a:t>
            </a:r>
          </a:p>
          <a:p>
            <a:endParaRPr lang="en-US" sz="2400" dirty="0" smtClean="0">
              <a:latin typeface="+mj-lt"/>
              <a:cs typeface="Arial" charset="0"/>
            </a:endParaRPr>
          </a:p>
          <a:p>
            <a:r>
              <a:rPr lang="en-US" sz="2400" dirty="0" smtClean="0">
                <a:latin typeface="+mj-lt"/>
                <a:cs typeface="Arial" charset="0"/>
              </a:rPr>
              <a:t>Each coin flip is an independent event, with a one chance in two probability of landing heads up.</a:t>
            </a:r>
          </a:p>
          <a:p>
            <a:endParaRPr lang="en-US" sz="2400" dirty="0" smtClean="0">
              <a:latin typeface="+mj-lt"/>
              <a:cs typeface="Arial" charset="0"/>
            </a:endParaRPr>
          </a:p>
          <a:p>
            <a:r>
              <a:rPr lang="en-US" sz="2400" dirty="0" smtClean="0">
                <a:latin typeface="+mj-lt"/>
                <a:cs typeface="Arial" charset="0"/>
              </a:rPr>
              <a:t>Therefore, the probability of flipping three heads in a row is:</a:t>
            </a:r>
          </a:p>
          <a:p>
            <a:endParaRPr lang="en-US" sz="2000" dirty="0" smtClean="0">
              <a:latin typeface="+mj-lt"/>
              <a:cs typeface="Arial" charset="0"/>
            </a:endParaRPr>
          </a:p>
          <a:p>
            <a:pPr marL="630936" lvl="2" indent="0" algn="ctr">
              <a:buNone/>
            </a:pPr>
            <a:r>
              <a:rPr lang="en-US" sz="3600" dirty="0" smtClean="0">
                <a:cs typeface="Arial" charset="0"/>
              </a:rPr>
              <a:t>½</a:t>
            </a:r>
            <a:r>
              <a:rPr lang="en-US" sz="3600" dirty="0">
                <a:cs typeface="Arial" charset="0"/>
              </a:rPr>
              <a:t>  </a:t>
            </a:r>
            <a:r>
              <a:rPr lang="en-US" sz="3600" dirty="0" smtClean="0">
                <a:cs typeface="Arial" charset="0"/>
              </a:rPr>
              <a:t>x  ½  x  ½  =  </a:t>
            </a:r>
            <a:r>
              <a:rPr lang="en-US" sz="3600" b="1" dirty="0" smtClean="0">
                <a:cs typeface="Arial" charset="0"/>
              </a:rPr>
              <a:t>1/8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 calcmode="lin" valueType="num">
                                      <p:cBhvr additive="base">
                                        <p:cTn id="13"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anim calcmode="lin" valueType="num">
                                      <p:cBhvr additive="base">
                                        <p:cTn id="19"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507">
                                            <p:txEl>
                                              <p:pRg st="6" end="6"/>
                                            </p:txEl>
                                          </p:spTgt>
                                        </p:tgtEl>
                                        <p:attrNameLst>
                                          <p:attrName>style.visibility</p:attrName>
                                        </p:attrNameLst>
                                      </p:cBhvr>
                                      <p:to>
                                        <p:strVal val="visible"/>
                                      </p:to>
                                    </p:set>
                                    <p:anim calcmode="lin" valueType="num">
                                      <p:cBhvr additive="base">
                                        <p:cTn id="23" dur="5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150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59229" y="228600"/>
            <a:ext cx="8382000" cy="1066800"/>
          </a:xfrm>
        </p:spPr>
        <p:txBody>
          <a:bodyPr/>
          <a:lstStyle/>
          <a:p>
            <a:pPr eaLnBrk="1" hangingPunct="1"/>
            <a:r>
              <a:rPr lang="en-US" b="1" dirty="0" smtClean="0">
                <a:latin typeface="Berlin Sans FB Demi" pitchFamily="34" charset="0"/>
                <a:cs typeface="Arial" charset="0"/>
              </a:rPr>
              <a:t>Probability and Punnett Squares</a:t>
            </a:r>
          </a:p>
        </p:txBody>
      </p:sp>
      <p:sp>
        <p:nvSpPr>
          <p:cNvPr id="23555" name="Text Placeholder 2"/>
          <p:cNvSpPr>
            <a:spLocks noGrp="1"/>
          </p:cNvSpPr>
          <p:nvPr>
            <p:ph type="body" idx="1"/>
          </p:nvPr>
        </p:nvSpPr>
        <p:spPr>
          <a:xfrm>
            <a:off x="685800" y="1600200"/>
            <a:ext cx="5181600" cy="4525963"/>
          </a:xfrm>
        </p:spPr>
        <p:txBody>
          <a:bodyPr>
            <a:normAutofit/>
          </a:bodyPr>
          <a:lstStyle/>
          <a:p>
            <a:r>
              <a:rPr lang="en-US" sz="2400" dirty="0" smtClean="0">
                <a:latin typeface="+mj-lt"/>
                <a:cs typeface="Arial" charset="0"/>
              </a:rPr>
              <a:t>As you can see, you have 1 chance in 8 of flipping heads three times in a row.</a:t>
            </a:r>
          </a:p>
          <a:p>
            <a:endParaRPr lang="en-US" sz="2400" dirty="0" smtClean="0">
              <a:latin typeface="+mj-lt"/>
              <a:cs typeface="Arial" charset="0"/>
            </a:endParaRPr>
          </a:p>
          <a:p>
            <a:r>
              <a:rPr lang="en-US" sz="2400" dirty="0" smtClean="0">
                <a:latin typeface="+mj-lt"/>
                <a:cs typeface="Arial" charset="0"/>
              </a:rPr>
              <a:t>Past outcomes do not affect future ones. Just because you’ve flipped 3 heads in a row does not mean that you’re more likely to have a coin land tails up on the next flip.</a:t>
            </a:r>
          </a:p>
        </p:txBody>
      </p:sp>
      <p:pic>
        <p:nvPicPr>
          <p:cNvPr id="106498" name="Picture 2" descr="http://www.crapsonline.org/content_images/coin-flip-photo.jpg"/>
          <p:cNvPicPr>
            <a:picLocks noChangeAspect="1" noChangeArrowheads="1"/>
          </p:cNvPicPr>
          <p:nvPr/>
        </p:nvPicPr>
        <p:blipFill>
          <a:blip r:embed="rId3" cstate="print"/>
          <a:srcRect/>
          <a:stretch>
            <a:fillRect/>
          </a:stretch>
        </p:blipFill>
        <p:spPr bwMode="auto">
          <a:xfrm>
            <a:off x="5845629" y="2057400"/>
            <a:ext cx="2895600" cy="32004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b="1" dirty="0" smtClean="0">
                <a:cs typeface="Arial" charset="0"/>
              </a:rPr>
              <a:t>Using Segregation to Predict Outcomes</a:t>
            </a:r>
          </a:p>
        </p:txBody>
      </p:sp>
      <p:sp>
        <p:nvSpPr>
          <p:cNvPr id="24579" name="Text Placeholder 2"/>
          <p:cNvSpPr>
            <a:spLocks noGrp="1"/>
          </p:cNvSpPr>
          <p:nvPr>
            <p:ph type="body" idx="1"/>
          </p:nvPr>
        </p:nvSpPr>
        <p:spPr>
          <a:xfrm>
            <a:off x="457200" y="1600200"/>
            <a:ext cx="8229600" cy="3657599"/>
          </a:xfrm>
        </p:spPr>
        <p:txBody>
          <a:bodyPr>
            <a:noAutofit/>
          </a:bodyPr>
          <a:lstStyle/>
          <a:p>
            <a:pPr marL="736092" lvl="1" indent="-342900" eaLnBrk="1" hangingPunct="1">
              <a:buFont typeface="Arial" pitchFamily="34" charset="0"/>
              <a:buChar char="•"/>
            </a:pPr>
            <a:r>
              <a:rPr lang="en-US" sz="2800" dirty="0" smtClean="0">
                <a:latin typeface="+mj-lt"/>
                <a:cs typeface="Arial" charset="0"/>
              </a:rPr>
              <a:t>The way in which alleles segregate during gamete formation is every bit as random as a coin flip.</a:t>
            </a:r>
          </a:p>
          <a:p>
            <a:pPr marL="850392" lvl="1" indent="-457200" eaLnBrk="1" hangingPunct="1">
              <a:buFont typeface="Arial" pitchFamily="34" charset="0"/>
              <a:buChar char="•"/>
            </a:pPr>
            <a:endParaRPr lang="en-US" sz="2800" dirty="0" smtClean="0">
              <a:latin typeface="+mj-lt"/>
              <a:cs typeface="Arial" charset="0"/>
            </a:endParaRPr>
          </a:p>
          <a:p>
            <a:pPr marL="850392" lvl="1" indent="-457200" eaLnBrk="1" hangingPunct="1">
              <a:buFont typeface="Arial" pitchFamily="34" charset="0"/>
              <a:buChar char="•"/>
            </a:pPr>
            <a:r>
              <a:rPr lang="en-US" sz="2800" dirty="0" smtClean="0">
                <a:latin typeface="+mj-lt"/>
                <a:cs typeface="Arial" charset="0"/>
              </a:rPr>
              <a:t>Therefore, the principles of probability can be used to predict the outcomes of genetic crosses.</a:t>
            </a:r>
          </a:p>
        </p:txBody>
      </p:sp>
      <p:pic>
        <p:nvPicPr>
          <p:cNvPr id="3074" name="Picture 2" descr="http://www.mathsisfun.com/data/images/probability-line.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24221" y="4495800"/>
            <a:ext cx="4305300" cy="18669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4572000" y="6362701"/>
            <a:ext cx="4057521" cy="369332"/>
          </a:xfrm>
          <a:prstGeom prst="rect">
            <a:avLst/>
          </a:prstGeom>
        </p:spPr>
        <p:txBody>
          <a:bodyPr wrap="none">
            <a:spAutoFit/>
          </a:bodyPr>
          <a:lstStyle/>
          <a:p>
            <a:r>
              <a:rPr lang="en-US" dirty="0">
                <a:latin typeface="Berlin Sans FB Demi" pitchFamily="34" charset="0"/>
              </a:rPr>
              <a:t>Probability is always between 0 and 1</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b="1" dirty="0" smtClean="0">
                <a:cs typeface="Arial" charset="0"/>
              </a:rPr>
              <a:t>Using Punnett Squares</a:t>
            </a:r>
          </a:p>
        </p:txBody>
      </p:sp>
      <p:sp>
        <p:nvSpPr>
          <p:cNvPr id="41987" name="Text Placeholder 2"/>
          <p:cNvSpPr>
            <a:spLocks noGrp="1"/>
          </p:cNvSpPr>
          <p:nvPr>
            <p:ph type="body" idx="1"/>
          </p:nvPr>
        </p:nvSpPr>
        <p:spPr/>
        <p:txBody>
          <a:bodyPr/>
          <a:lstStyle/>
          <a:p>
            <a:pPr lvl="1" eaLnBrk="1" hangingPunct="1"/>
            <a:r>
              <a:rPr lang="en-US" dirty="0" smtClean="0">
                <a:latin typeface="Arial" charset="0"/>
                <a:cs typeface="Arial" charset="0"/>
              </a:rPr>
              <a:t>	</a:t>
            </a:r>
            <a:r>
              <a:rPr lang="en-US" sz="2000" dirty="0" smtClean="0">
                <a:latin typeface="+mj-lt"/>
                <a:cs typeface="Arial" charset="0"/>
              </a:rPr>
              <a:t>One of the best ways to predict the outcome of a genetic cross is by drawing a simple diagram known as a </a:t>
            </a:r>
            <a:r>
              <a:rPr lang="en-US" sz="2000" b="1" dirty="0" smtClean="0">
                <a:latin typeface="+mj-lt"/>
                <a:cs typeface="Arial" charset="0"/>
              </a:rPr>
              <a:t>Punnett square.</a:t>
            </a:r>
          </a:p>
          <a:p>
            <a:pPr lvl="1" eaLnBrk="1" hangingPunct="1"/>
            <a:endParaRPr lang="en-US" sz="2000" dirty="0" smtClean="0">
              <a:latin typeface="+mj-lt"/>
              <a:cs typeface="Arial" charset="0"/>
            </a:endParaRPr>
          </a:p>
          <a:p>
            <a:pPr lvl="1" eaLnBrk="1" hangingPunct="1"/>
            <a:r>
              <a:rPr lang="en-US" sz="2000" dirty="0" smtClean="0">
                <a:latin typeface="+mj-lt"/>
                <a:cs typeface="Arial" charset="0"/>
              </a:rPr>
              <a:t>	Punnett squares allow you to predict the genotype and phenotype combinations in genetic crosses using mathematical probability.</a:t>
            </a:r>
          </a:p>
        </p:txBody>
      </p:sp>
      <p:pic>
        <p:nvPicPr>
          <p:cNvPr id="110594" name="Picture 2" descr="http://www.sonrisashavanese.ca/square.jpg"/>
          <p:cNvPicPr>
            <a:picLocks noChangeAspect="1" noChangeArrowheads="1"/>
          </p:cNvPicPr>
          <p:nvPr/>
        </p:nvPicPr>
        <p:blipFill>
          <a:blip r:embed="rId3" cstate="print"/>
          <a:srcRect/>
          <a:stretch>
            <a:fillRect/>
          </a:stretch>
        </p:blipFill>
        <p:spPr bwMode="auto">
          <a:xfrm>
            <a:off x="4343400" y="3581400"/>
            <a:ext cx="4800600" cy="3057526"/>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Autofit/>
          </a:bodyPr>
          <a:lstStyle/>
          <a:p>
            <a:pPr algn="ctr" eaLnBrk="1" hangingPunct="1"/>
            <a:r>
              <a:rPr lang="en-US" sz="3600" b="1" dirty="0" smtClean="0">
                <a:cs typeface="Arial" charset="0"/>
              </a:rPr>
              <a:t>How To Make a Punnett Square for a One-Factor (MONOHYBRID) Cross</a:t>
            </a:r>
          </a:p>
        </p:txBody>
      </p:sp>
      <p:sp>
        <p:nvSpPr>
          <p:cNvPr id="43011" name="Text Placeholder 2"/>
          <p:cNvSpPr>
            <a:spLocks noGrp="1"/>
          </p:cNvSpPr>
          <p:nvPr>
            <p:ph type="body" idx="1"/>
          </p:nvPr>
        </p:nvSpPr>
        <p:spPr>
          <a:xfrm>
            <a:off x="457200" y="1828800"/>
            <a:ext cx="8229600" cy="3733799"/>
          </a:xfrm>
        </p:spPr>
        <p:txBody>
          <a:bodyPr>
            <a:normAutofit fontScale="92500"/>
          </a:bodyPr>
          <a:lstStyle/>
          <a:p>
            <a:pPr lvl="1" eaLnBrk="1" hangingPunct="1"/>
            <a:r>
              <a:rPr lang="en-US" dirty="0" smtClean="0">
                <a:latin typeface="Arial" charset="0"/>
                <a:cs typeface="Arial" charset="0"/>
              </a:rPr>
              <a:t>	</a:t>
            </a:r>
          </a:p>
          <a:p>
            <a:pPr marL="736092" lvl="1" indent="-342900" eaLnBrk="1" hangingPunct="1">
              <a:buFont typeface="+mj-lt"/>
              <a:buAutoNum type="arabicPeriod"/>
            </a:pPr>
            <a:r>
              <a:rPr lang="en-US" sz="2800" b="1" dirty="0" smtClean="0">
                <a:solidFill>
                  <a:srgbClr val="FF0000"/>
                </a:solidFill>
                <a:latin typeface="+mj-lt"/>
                <a:cs typeface="Arial" charset="0"/>
              </a:rPr>
              <a:t>Write the genotypes of the two organisms that will serve as parents in a cross</a:t>
            </a:r>
            <a:r>
              <a:rPr lang="en-US" sz="2800" b="1" dirty="0" smtClean="0">
                <a:latin typeface="+mj-lt"/>
                <a:cs typeface="Arial" charset="0"/>
              </a:rPr>
              <a:t>.</a:t>
            </a:r>
          </a:p>
          <a:p>
            <a:pPr lvl="1" eaLnBrk="1" hangingPunct="1"/>
            <a:endParaRPr lang="en-US" sz="2400" dirty="0" smtClean="0">
              <a:latin typeface="+mj-lt"/>
              <a:cs typeface="Arial" charset="0"/>
            </a:endParaRPr>
          </a:p>
          <a:p>
            <a:pPr lvl="1" eaLnBrk="1" hangingPunct="1"/>
            <a:r>
              <a:rPr lang="en-US" sz="2400" dirty="0" smtClean="0">
                <a:latin typeface="+mj-lt"/>
                <a:cs typeface="Arial" charset="0"/>
              </a:rPr>
              <a:t>	In this example we will cross a male and female osprey that are heterozygous for large beaks. They each have genotypes of </a:t>
            </a:r>
            <a:r>
              <a:rPr lang="en-US" sz="2400" i="1" dirty="0" smtClean="0">
                <a:latin typeface="+mj-lt"/>
                <a:cs typeface="Arial" charset="0"/>
              </a:rPr>
              <a:t>Bb.</a:t>
            </a:r>
          </a:p>
          <a:p>
            <a:pPr lvl="1" eaLnBrk="1" hangingPunct="1"/>
            <a:endParaRPr lang="en-US" sz="2400" i="1" dirty="0">
              <a:latin typeface="+mj-lt"/>
              <a:cs typeface="Arial" charset="0"/>
            </a:endParaRPr>
          </a:p>
          <a:p>
            <a:pPr lvl="1" algn="ctr" eaLnBrk="1" hangingPunct="1"/>
            <a:r>
              <a:rPr lang="en-US" sz="3200" i="1" dirty="0" smtClean="0">
                <a:latin typeface="+mj-lt"/>
                <a:cs typeface="Arial" charset="0"/>
              </a:rPr>
              <a:t>Example: </a:t>
            </a:r>
            <a:r>
              <a:rPr lang="en-US" sz="3200" i="1" dirty="0" smtClean="0">
                <a:solidFill>
                  <a:srgbClr val="FF0000"/>
                </a:solidFill>
                <a:latin typeface="+mj-lt"/>
                <a:cs typeface="Arial" charset="0"/>
              </a:rPr>
              <a:t>Bb and Bb</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b="1" dirty="0" smtClean="0">
                <a:cs typeface="Arial" charset="0"/>
              </a:rPr>
              <a:t>How To Make a Punnett Square</a:t>
            </a:r>
          </a:p>
        </p:txBody>
      </p:sp>
      <p:sp>
        <p:nvSpPr>
          <p:cNvPr id="44035" name="Text Placeholder 2"/>
          <p:cNvSpPr>
            <a:spLocks noGrp="1"/>
          </p:cNvSpPr>
          <p:nvPr>
            <p:ph type="body" idx="1"/>
          </p:nvPr>
        </p:nvSpPr>
        <p:spPr/>
        <p:txBody>
          <a:bodyPr/>
          <a:lstStyle/>
          <a:p>
            <a:pPr marL="736092" lvl="1" indent="-342900" eaLnBrk="1" hangingPunct="1">
              <a:buFont typeface="+mj-lt"/>
              <a:buAutoNum type="arabicPeriod" startAt="2"/>
            </a:pPr>
            <a:endParaRPr lang="en-US" sz="2400" b="1" dirty="0" smtClean="0">
              <a:solidFill>
                <a:srgbClr val="FF0000"/>
              </a:solidFill>
              <a:latin typeface="+mj-lt"/>
              <a:cs typeface="Arial" charset="0"/>
            </a:endParaRPr>
          </a:p>
          <a:p>
            <a:pPr marL="736092" lvl="1" indent="-342900" eaLnBrk="1" hangingPunct="1">
              <a:buFont typeface="+mj-lt"/>
              <a:buAutoNum type="arabicPeriod" startAt="2"/>
            </a:pPr>
            <a:r>
              <a:rPr lang="en-US" sz="2400" b="1" dirty="0" smtClean="0">
                <a:solidFill>
                  <a:srgbClr val="FF0000"/>
                </a:solidFill>
                <a:latin typeface="+mj-lt"/>
                <a:cs typeface="Arial" charset="0"/>
              </a:rPr>
              <a:t>Determine what alleles would be found in all of the possible gametes that each parent could produce.</a:t>
            </a:r>
          </a:p>
          <a:p>
            <a:pPr lvl="1" algn="ctr" eaLnBrk="1" hangingPunct="1"/>
            <a:r>
              <a:rPr lang="en-US" sz="2400" i="1" dirty="0" smtClean="0">
                <a:solidFill>
                  <a:srgbClr val="FF0000"/>
                </a:solidFill>
                <a:latin typeface="+mj-lt"/>
                <a:cs typeface="Arial" charset="0"/>
              </a:rPr>
              <a:t>Bb</a:t>
            </a:r>
            <a:endParaRPr lang="en-US" sz="2400" i="1" dirty="0">
              <a:solidFill>
                <a:srgbClr val="FF0000"/>
              </a:solidFill>
              <a:latin typeface="+mj-lt"/>
              <a:cs typeface="Arial" charset="0"/>
            </a:endParaRPr>
          </a:p>
          <a:p>
            <a:pPr lvl="1" algn="ctr" eaLnBrk="1" hangingPunct="1"/>
            <a:r>
              <a:rPr lang="en-US" sz="2400" i="1" dirty="0" smtClean="0">
                <a:solidFill>
                  <a:srgbClr val="FF0000"/>
                </a:solidFill>
                <a:latin typeface="+mj-lt"/>
                <a:cs typeface="Arial" charset="0"/>
              </a:rPr>
              <a:t>B			b</a:t>
            </a:r>
            <a:endParaRPr lang="en-US" sz="2400" dirty="0" smtClean="0">
              <a:solidFill>
                <a:srgbClr val="FF0000"/>
              </a:solidFill>
              <a:latin typeface="+mj-lt"/>
              <a:cs typeface="Arial" charset="0"/>
            </a:endParaRPr>
          </a:p>
          <a:p>
            <a:pPr lvl="1" eaLnBrk="1" hangingPunct="1"/>
            <a:r>
              <a:rPr lang="en-US" sz="2400" dirty="0" smtClean="0">
                <a:solidFill>
                  <a:srgbClr val="FF0000"/>
                </a:solidFill>
                <a:latin typeface="+mj-lt"/>
                <a:cs typeface="Arial" charset="0"/>
              </a:rPr>
              <a:t>		</a:t>
            </a:r>
          </a:p>
        </p:txBody>
      </p:sp>
      <p:pic>
        <p:nvPicPr>
          <p:cNvPr id="44036" name="Picture 2" descr="E:\LESSON OVRVW batch 2\art\BIO10NAE_04_11_03_005_LRIM_08.png"/>
          <p:cNvPicPr>
            <a:picLocks noChangeAspect="1" noChangeArrowheads="1"/>
          </p:cNvPicPr>
          <p:nvPr/>
        </p:nvPicPr>
        <p:blipFill rotWithShape="1">
          <a:blip r:embed="rId3" cstate="print"/>
          <a:srcRect l="37767" t="29576" r="36875" b="27273"/>
          <a:stretch/>
        </p:blipFill>
        <p:spPr bwMode="auto">
          <a:xfrm>
            <a:off x="2743200" y="3962400"/>
            <a:ext cx="3783559" cy="13415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pPr eaLnBrk="1" hangingPunct="1"/>
            <a:r>
              <a:rPr lang="en-US" sz="3600" b="1" dirty="0" smtClean="0">
                <a:latin typeface="Berlin Sans FB Demi" pitchFamily="34" charset="0"/>
                <a:cs typeface="Arial" charset="0"/>
              </a:rPr>
              <a:t>The Father of Heredity</a:t>
            </a:r>
          </a:p>
        </p:txBody>
      </p:sp>
      <p:sp>
        <p:nvSpPr>
          <p:cNvPr id="20483" name="Text Placeholder 2"/>
          <p:cNvSpPr>
            <a:spLocks noGrp="1"/>
          </p:cNvSpPr>
          <p:nvPr>
            <p:ph type="body" idx="1"/>
          </p:nvPr>
        </p:nvSpPr>
        <p:spPr>
          <a:xfrm>
            <a:off x="152400" y="1600200"/>
            <a:ext cx="4724400" cy="2971800"/>
          </a:xfrm>
        </p:spPr>
        <p:txBody>
          <a:bodyPr>
            <a:noAutofit/>
          </a:bodyPr>
          <a:lstStyle/>
          <a:p>
            <a:pPr lvl="1" eaLnBrk="1" hangingPunct="1"/>
            <a:r>
              <a:rPr lang="en-US" sz="2400" dirty="0" smtClean="0">
                <a:latin typeface="+mj-lt"/>
                <a:cs typeface="Arial" charset="0"/>
              </a:rPr>
              <a:t>	</a:t>
            </a:r>
          </a:p>
          <a:p>
            <a:pPr lvl="1" eaLnBrk="1" hangingPunct="1"/>
            <a:r>
              <a:rPr lang="en-US" sz="2400" dirty="0" smtClean="0">
                <a:latin typeface="+mj-lt"/>
                <a:cs typeface="Arial" charset="0"/>
              </a:rPr>
              <a:t>	The modern science of genetics was founded by an Austrian monk named </a:t>
            </a:r>
            <a:r>
              <a:rPr lang="en-US" sz="2400" b="1" dirty="0" smtClean="0">
                <a:solidFill>
                  <a:srgbClr val="FF0000"/>
                </a:solidFill>
                <a:latin typeface="+mj-lt"/>
                <a:cs typeface="Arial" charset="0"/>
              </a:rPr>
              <a:t>Gregor Mendel</a:t>
            </a:r>
            <a:r>
              <a:rPr lang="en-US" sz="2400" dirty="0" smtClean="0">
                <a:latin typeface="+mj-lt"/>
                <a:cs typeface="Arial" charset="0"/>
              </a:rPr>
              <a:t>. </a:t>
            </a:r>
          </a:p>
          <a:p>
            <a:pPr lvl="1" eaLnBrk="1" hangingPunct="1"/>
            <a:endParaRPr lang="en-US" sz="2400" dirty="0" smtClean="0">
              <a:latin typeface="+mj-lt"/>
              <a:cs typeface="Arial" charset="0"/>
            </a:endParaRPr>
          </a:p>
          <a:p>
            <a:pPr lvl="1" eaLnBrk="1" hangingPunct="1"/>
            <a:r>
              <a:rPr lang="en-US" sz="2400" dirty="0" smtClean="0">
                <a:latin typeface="+mj-lt"/>
                <a:cs typeface="Arial" charset="0"/>
              </a:rPr>
              <a:t>	Mendel was in charge of the monastery garden, where he was able to do the work that changed biology forever.</a:t>
            </a:r>
          </a:p>
        </p:txBody>
      </p:sp>
      <p:pic>
        <p:nvPicPr>
          <p:cNvPr id="20484" name="Picture 4" descr="E:\LESSON OVRVW batch 2\art\BIO10NAE_04_11_02_005_LRIM_02.png"/>
          <p:cNvPicPr>
            <a:picLocks noChangeAspect="1" noChangeArrowheads="1"/>
          </p:cNvPicPr>
          <p:nvPr/>
        </p:nvPicPr>
        <p:blipFill>
          <a:blip r:embed="rId3" cstate="print"/>
          <a:srcRect/>
          <a:stretch>
            <a:fillRect/>
          </a:stretch>
        </p:blipFill>
        <p:spPr bwMode="auto">
          <a:xfrm>
            <a:off x="5257800" y="1752600"/>
            <a:ext cx="3556000" cy="412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p:cNvSpPr>
            <a:spLocks noGrp="1"/>
          </p:cNvSpPr>
          <p:nvPr>
            <p:ph type="title"/>
          </p:nvPr>
        </p:nvSpPr>
        <p:spPr>
          <a:xfrm>
            <a:off x="457200" y="381000"/>
            <a:ext cx="8382000" cy="1066800"/>
          </a:xfrm>
        </p:spPr>
        <p:txBody>
          <a:bodyPr/>
          <a:lstStyle/>
          <a:p>
            <a:pPr eaLnBrk="1" hangingPunct="1"/>
            <a:r>
              <a:rPr lang="en-US" b="1" dirty="0" smtClean="0">
                <a:cs typeface="Arial" charset="0"/>
              </a:rPr>
              <a:t>How To Make a Punnett Square</a:t>
            </a:r>
          </a:p>
        </p:txBody>
      </p:sp>
      <p:sp>
        <p:nvSpPr>
          <p:cNvPr id="45060" name="Text Placeholder 2"/>
          <p:cNvSpPr>
            <a:spLocks noGrp="1"/>
          </p:cNvSpPr>
          <p:nvPr>
            <p:ph type="body" idx="1"/>
          </p:nvPr>
        </p:nvSpPr>
        <p:spPr>
          <a:xfrm>
            <a:off x="457200" y="1371600"/>
            <a:ext cx="8229600" cy="2971800"/>
          </a:xfrm>
        </p:spPr>
        <p:txBody>
          <a:bodyPr>
            <a:normAutofit/>
          </a:bodyPr>
          <a:lstStyle/>
          <a:p>
            <a:pPr marL="736092" lvl="1" indent="-342900" eaLnBrk="1" hangingPunct="1">
              <a:buFont typeface="+mj-lt"/>
              <a:buAutoNum type="arabicPeriod" startAt="3"/>
            </a:pPr>
            <a:r>
              <a:rPr lang="en-US" sz="2800" b="1" dirty="0" smtClean="0">
                <a:solidFill>
                  <a:srgbClr val="FF0000"/>
                </a:solidFill>
                <a:latin typeface="+mj-lt"/>
                <a:cs typeface="Arial" charset="0"/>
              </a:rPr>
              <a:t>Draw a table with enough spaces for each pair of gametes from each parent.</a:t>
            </a:r>
          </a:p>
          <a:p>
            <a:pPr lvl="1" eaLnBrk="1" hangingPunct="1"/>
            <a:r>
              <a:rPr lang="en-US" sz="2400" dirty="0" smtClean="0">
                <a:latin typeface="+mj-lt"/>
                <a:cs typeface="Arial" charset="0"/>
              </a:rPr>
              <a:t>	Enter the genotypes of the gametes produced by both parents on the top and left sides of the table.</a:t>
            </a:r>
          </a:p>
        </p:txBody>
      </p:sp>
      <p:graphicFrame>
        <p:nvGraphicFramePr>
          <p:cNvPr id="3" name="Table 2"/>
          <p:cNvGraphicFramePr>
            <a:graphicFrameLocks noGrp="1"/>
          </p:cNvGraphicFramePr>
          <p:nvPr>
            <p:extLst>
              <p:ext uri="{D42A27DB-BD31-4B8C-83A1-F6EECF244321}">
                <p14:modId xmlns:p14="http://schemas.microsoft.com/office/powerpoint/2010/main" xmlns="" val="208250643"/>
              </p:ext>
            </p:extLst>
          </p:nvPr>
        </p:nvGraphicFramePr>
        <p:xfrm>
          <a:off x="2743200" y="3124200"/>
          <a:ext cx="3429000" cy="3124200"/>
        </p:xfrm>
        <a:graphic>
          <a:graphicData uri="http://schemas.openxmlformats.org/drawingml/2006/table">
            <a:tbl>
              <a:tblPr/>
              <a:tblGrid>
                <a:gridCol w="1143000"/>
                <a:gridCol w="1143000"/>
                <a:gridCol w="1143000"/>
              </a:tblGrid>
              <a:tr h="1041400">
                <a:tc>
                  <a:txBody>
                    <a:bodyPr/>
                    <a:lstStyle/>
                    <a:p>
                      <a:pPr algn="ctr"/>
                      <a:endParaRPr lang="en-US" sz="3200" dirty="0">
                        <a:latin typeface="+mj-lt"/>
                      </a:endParaRPr>
                    </a:p>
                  </a:txBody>
                  <a:tcPr anchor="ctr">
                    <a:lnL w="12700" cmpd="sng">
                      <a:noFill/>
                      <a:prstDash val="solid"/>
                    </a:lnL>
                    <a:lnR w="12700" cap="flat" cmpd="sng" algn="ctr">
                      <a:solidFill>
                        <a:schemeClr val="bg1"/>
                      </a:solidFill>
                      <a:prstDash val="solid"/>
                      <a:round/>
                      <a:headEnd type="none" w="med" len="med"/>
                      <a:tailEnd type="none" w="med" len="med"/>
                    </a:lnR>
                    <a:lnT w="12700" cmpd="sng">
                      <a:noFill/>
                      <a:prstDash val="solid"/>
                    </a:lnT>
                    <a:lnB w="12700" cap="flat" cmpd="sng" algn="ctr">
                      <a:solidFill>
                        <a:schemeClr val="bg1"/>
                      </a:solidFill>
                      <a:prstDash val="solid"/>
                      <a:round/>
                      <a:headEnd type="none" w="med" len="med"/>
                      <a:tailEnd type="none" w="med" len="med"/>
                    </a:lnB>
                  </a:tcPr>
                </a:tc>
                <a:tc>
                  <a:txBody>
                    <a:bodyPr/>
                    <a:lstStyle/>
                    <a:p>
                      <a:pPr algn="ctr"/>
                      <a:r>
                        <a:rPr lang="en-US" sz="3200" dirty="0" smtClean="0">
                          <a:solidFill>
                            <a:srgbClr val="FF0000"/>
                          </a:solidFill>
                          <a:latin typeface="+mj-lt"/>
                        </a:rPr>
                        <a:t>B</a:t>
                      </a:r>
                      <a:endParaRPr lang="en-US" sz="3200" dirty="0">
                        <a:solidFill>
                          <a:srgbClr val="FF0000"/>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solidFill>
                            <a:srgbClr val="FF0000"/>
                          </a:solidFill>
                          <a:latin typeface="+mj-lt"/>
                        </a:rPr>
                        <a:t>b</a:t>
                      </a:r>
                      <a:endParaRPr lang="en-US" sz="3200" dirty="0">
                        <a:solidFill>
                          <a:srgbClr val="FF0000"/>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41400">
                <a:tc>
                  <a:txBody>
                    <a:bodyPr/>
                    <a:lstStyle/>
                    <a:p>
                      <a:pPr algn="ctr"/>
                      <a:r>
                        <a:rPr lang="en-US" sz="3200" dirty="0" smtClean="0">
                          <a:solidFill>
                            <a:srgbClr val="FF0000"/>
                          </a:solidFill>
                          <a:latin typeface="+mj-lt"/>
                        </a:rPr>
                        <a:t>B</a:t>
                      </a:r>
                      <a:endParaRPr lang="en-US" sz="3200" dirty="0">
                        <a:solidFill>
                          <a:srgbClr val="FF0000"/>
                        </a:solidFill>
                        <a:latin typeface="+mj-lt"/>
                      </a:endParaRPr>
                    </a:p>
                  </a:txBody>
                  <a:tcPr anchor="ctr">
                    <a:lnL w="12700" cmpd="sng">
                      <a:noFill/>
                      <a:prstDash val="soli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3200" dirty="0">
                        <a:solidFill>
                          <a:srgbClr val="FF0000"/>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dirty="0">
                        <a:solidFill>
                          <a:srgbClr val="FF0000"/>
                        </a:solidFill>
                        <a:latin typeface="+mj-lt"/>
                      </a:endParaRP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41400">
                <a:tc>
                  <a:txBody>
                    <a:bodyPr/>
                    <a:lstStyle/>
                    <a:p>
                      <a:pPr algn="ctr"/>
                      <a:r>
                        <a:rPr lang="en-US" sz="3200" dirty="0" smtClean="0">
                          <a:solidFill>
                            <a:srgbClr val="FF0000"/>
                          </a:solidFill>
                          <a:latin typeface="+mj-lt"/>
                        </a:rPr>
                        <a:t>b</a:t>
                      </a:r>
                      <a:endParaRPr lang="en-US" sz="3200" dirty="0">
                        <a:solidFill>
                          <a:srgbClr val="FF0000"/>
                        </a:solidFill>
                        <a:latin typeface="+mj-lt"/>
                      </a:endParaRPr>
                    </a:p>
                  </a:txBody>
                  <a:tcPr anchor="ctr">
                    <a:lnL w="12700" cmpd="sng">
                      <a:noFill/>
                      <a:prstDash val="soli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prstDash val="solid"/>
                    </a:lnB>
                  </a:tcPr>
                </a:tc>
                <a:tc>
                  <a:txBody>
                    <a:bodyPr/>
                    <a:lstStyle/>
                    <a:p>
                      <a:pPr algn="ctr"/>
                      <a:endParaRPr lang="en-US" sz="3200" dirty="0">
                        <a:solidFill>
                          <a:srgbClr val="FF0000"/>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dirty="0">
                        <a:solidFill>
                          <a:srgbClr val="FF0000"/>
                        </a:solidFill>
                        <a:latin typeface="+mj-lt"/>
                      </a:endParaRP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le 1"/>
          <p:cNvSpPr>
            <a:spLocks noGrp="1"/>
          </p:cNvSpPr>
          <p:nvPr>
            <p:ph type="title"/>
          </p:nvPr>
        </p:nvSpPr>
        <p:spPr/>
        <p:txBody>
          <a:bodyPr/>
          <a:lstStyle/>
          <a:p>
            <a:pPr eaLnBrk="1" hangingPunct="1"/>
            <a:r>
              <a:rPr lang="en-US" b="1" dirty="0" smtClean="0">
                <a:cs typeface="Arial" charset="0"/>
              </a:rPr>
              <a:t>How To Make a Punnett Square</a:t>
            </a:r>
          </a:p>
        </p:txBody>
      </p:sp>
      <p:sp>
        <p:nvSpPr>
          <p:cNvPr id="46084" name="Text Placeholder 2"/>
          <p:cNvSpPr>
            <a:spLocks noGrp="1"/>
          </p:cNvSpPr>
          <p:nvPr>
            <p:ph type="body" idx="1"/>
          </p:nvPr>
        </p:nvSpPr>
        <p:spPr>
          <a:xfrm>
            <a:off x="685800" y="1600200"/>
            <a:ext cx="8001000" cy="4525963"/>
          </a:xfrm>
        </p:spPr>
        <p:txBody>
          <a:bodyPr>
            <a:normAutofit/>
          </a:bodyPr>
          <a:lstStyle/>
          <a:p>
            <a:pPr marL="850392" lvl="1" indent="-457200" eaLnBrk="1" hangingPunct="1">
              <a:buFont typeface="+mj-lt"/>
              <a:buAutoNum type="arabicPeriod" startAt="4"/>
            </a:pPr>
            <a:r>
              <a:rPr lang="en-US" sz="2800" b="1" dirty="0" smtClean="0">
                <a:solidFill>
                  <a:srgbClr val="FF0000"/>
                </a:solidFill>
                <a:latin typeface="+mj-lt"/>
                <a:cs typeface="Arial" charset="0"/>
              </a:rPr>
              <a:t>Fill in the table by combining the gametes genotypes</a:t>
            </a:r>
            <a:r>
              <a:rPr lang="en-US" sz="2800" dirty="0" smtClean="0">
                <a:solidFill>
                  <a:srgbClr val="FF0000"/>
                </a:solidFill>
                <a:latin typeface="+mj-lt"/>
                <a:cs typeface="Arial" charset="0"/>
              </a:rPr>
              <a:t>.</a:t>
            </a:r>
          </a:p>
        </p:txBody>
      </p:sp>
      <p:graphicFrame>
        <p:nvGraphicFramePr>
          <p:cNvPr id="5" name="Table 4"/>
          <p:cNvGraphicFramePr>
            <a:graphicFrameLocks noGrp="1"/>
          </p:cNvGraphicFramePr>
          <p:nvPr>
            <p:extLst>
              <p:ext uri="{D42A27DB-BD31-4B8C-83A1-F6EECF244321}">
                <p14:modId xmlns:p14="http://schemas.microsoft.com/office/powerpoint/2010/main" xmlns="" val="2923880903"/>
              </p:ext>
            </p:extLst>
          </p:nvPr>
        </p:nvGraphicFramePr>
        <p:xfrm>
          <a:off x="2667000" y="2667000"/>
          <a:ext cx="3352800" cy="3124200"/>
        </p:xfrm>
        <a:graphic>
          <a:graphicData uri="http://schemas.openxmlformats.org/drawingml/2006/table">
            <a:tbl>
              <a:tblPr/>
              <a:tblGrid>
                <a:gridCol w="1117600"/>
                <a:gridCol w="1117600"/>
                <a:gridCol w="1117600"/>
              </a:tblGrid>
              <a:tr h="1041400">
                <a:tc>
                  <a:txBody>
                    <a:bodyPr/>
                    <a:lstStyle/>
                    <a:p>
                      <a:pPr algn="ctr"/>
                      <a:endParaRPr lang="en-US" sz="3200" dirty="0">
                        <a:solidFill>
                          <a:schemeClr val="tx1"/>
                        </a:solidFill>
                        <a:latin typeface="+mj-lt"/>
                      </a:endParaRPr>
                    </a:p>
                  </a:txBody>
                  <a:tcPr anchor="ctr">
                    <a:lnL w="12700" cmpd="sng">
                      <a:noFill/>
                      <a:prstDash val="solid"/>
                    </a:lnL>
                    <a:lnR w="12700" cap="flat" cmpd="sng" algn="ctr">
                      <a:solidFill>
                        <a:schemeClr val="bg1"/>
                      </a:solidFill>
                      <a:prstDash val="solid"/>
                      <a:round/>
                      <a:headEnd type="none" w="med" len="med"/>
                      <a:tailEnd type="none" w="med" len="med"/>
                    </a:lnR>
                    <a:lnT w="12700" cmpd="sng">
                      <a:noFill/>
                      <a:prstDash val="solid"/>
                    </a:lnT>
                    <a:lnB w="12700" cap="flat" cmpd="sng" algn="ctr">
                      <a:solidFill>
                        <a:schemeClr val="bg1"/>
                      </a:solidFill>
                      <a:prstDash val="solid"/>
                      <a:round/>
                      <a:headEnd type="none" w="med" len="med"/>
                      <a:tailEnd type="none" w="med" len="med"/>
                    </a:lnB>
                  </a:tcPr>
                </a:tc>
                <a:tc>
                  <a:txBody>
                    <a:bodyPr/>
                    <a:lstStyle/>
                    <a:p>
                      <a:pPr algn="ctr"/>
                      <a:r>
                        <a:rPr lang="en-US" sz="3200" dirty="0" smtClean="0">
                          <a:solidFill>
                            <a:schemeClr val="tx1"/>
                          </a:solidFill>
                          <a:latin typeface="+mj-lt"/>
                        </a:rPr>
                        <a:t>B</a:t>
                      </a:r>
                      <a:endParaRPr lang="en-US" sz="3200" dirty="0">
                        <a:solidFill>
                          <a:schemeClr val="tx1"/>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solidFill>
                            <a:schemeClr val="tx1"/>
                          </a:solidFill>
                          <a:latin typeface="+mj-lt"/>
                        </a:rPr>
                        <a:t>b</a:t>
                      </a:r>
                      <a:endParaRPr lang="en-US" sz="3200" dirty="0">
                        <a:solidFill>
                          <a:schemeClr val="tx1"/>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41400">
                <a:tc>
                  <a:txBody>
                    <a:bodyPr/>
                    <a:lstStyle/>
                    <a:p>
                      <a:pPr algn="ctr"/>
                      <a:r>
                        <a:rPr lang="en-US" sz="3200" dirty="0" smtClean="0">
                          <a:solidFill>
                            <a:schemeClr val="tx1"/>
                          </a:solidFill>
                          <a:latin typeface="+mj-lt"/>
                        </a:rPr>
                        <a:t>B</a:t>
                      </a:r>
                      <a:endParaRPr lang="en-US" sz="3200" dirty="0">
                        <a:solidFill>
                          <a:schemeClr val="tx1"/>
                        </a:solidFill>
                        <a:latin typeface="+mj-lt"/>
                      </a:endParaRPr>
                    </a:p>
                  </a:txBody>
                  <a:tcPr anchor="ctr">
                    <a:lnL w="12700" cmpd="sng">
                      <a:noFill/>
                      <a:prstDash val="soli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3200" dirty="0" smtClean="0">
                          <a:solidFill>
                            <a:srgbClr val="FF0000"/>
                          </a:solidFill>
                          <a:latin typeface="+mj-lt"/>
                        </a:rPr>
                        <a:t>BB</a:t>
                      </a:r>
                      <a:endParaRPr lang="en-US" sz="3200" dirty="0">
                        <a:solidFill>
                          <a:srgbClr val="FF0000"/>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solidFill>
                            <a:srgbClr val="FF0000"/>
                          </a:solidFill>
                          <a:latin typeface="+mj-lt"/>
                        </a:rPr>
                        <a:t>Bb</a:t>
                      </a:r>
                      <a:endParaRPr lang="en-US" sz="3200" dirty="0">
                        <a:solidFill>
                          <a:srgbClr val="FF0000"/>
                        </a:solidFill>
                        <a:latin typeface="+mj-lt"/>
                      </a:endParaRP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41400">
                <a:tc>
                  <a:txBody>
                    <a:bodyPr/>
                    <a:lstStyle/>
                    <a:p>
                      <a:pPr algn="ctr"/>
                      <a:r>
                        <a:rPr lang="en-US" sz="3200" dirty="0" smtClean="0">
                          <a:solidFill>
                            <a:schemeClr val="tx1"/>
                          </a:solidFill>
                          <a:latin typeface="+mj-lt"/>
                        </a:rPr>
                        <a:t>b</a:t>
                      </a:r>
                      <a:endParaRPr lang="en-US" sz="3200" dirty="0">
                        <a:solidFill>
                          <a:schemeClr val="tx1"/>
                        </a:solidFill>
                        <a:latin typeface="+mj-lt"/>
                      </a:endParaRPr>
                    </a:p>
                  </a:txBody>
                  <a:tcPr anchor="ctr">
                    <a:lnL w="12700" cmpd="sng">
                      <a:noFill/>
                      <a:prstDash val="soli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prstDash val="solid"/>
                    </a:lnB>
                  </a:tcPr>
                </a:tc>
                <a:tc>
                  <a:txBody>
                    <a:bodyPr/>
                    <a:lstStyle/>
                    <a:p>
                      <a:pPr algn="ctr"/>
                      <a:r>
                        <a:rPr lang="en-US" sz="3200" dirty="0" smtClean="0">
                          <a:solidFill>
                            <a:srgbClr val="FF0000"/>
                          </a:solidFill>
                          <a:latin typeface="+mj-lt"/>
                        </a:rPr>
                        <a:t>Bb</a:t>
                      </a:r>
                      <a:endParaRPr lang="en-US" sz="3200" dirty="0">
                        <a:solidFill>
                          <a:srgbClr val="FF0000"/>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solidFill>
                            <a:srgbClr val="FF0000"/>
                          </a:solidFill>
                          <a:latin typeface="+mj-lt"/>
                        </a:rPr>
                        <a:t>bb</a:t>
                      </a:r>
                      <a:endParaRPr lang="en-US" sz="3200" dirty="0">
                        <a:solidFill>
                          <a:srgbClr val="FF0000"/>
                        </a:solidFill>
                        <a:latin typeface="+mj-lt"/>
                      </a:endParaRP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itle 1"/>
          <p:cNvSpPr>
            <a:spLocks noGrp="1"/>
          </p:cNvSpPr>
          <p:nvPr>
            <p:ph type="title"/>
          </p:nvPr>
        </p:nvSpPr>
        <p:spPr/>
        <p:txBody>
          <a:bodyPr/>
          <a:lstStyle/>
          <a:p>
            <a:pPr eaLnBrk="1" hangingPunct="1"/>
            <a:r>
              <a:rPr lang="en-US" b="1" dirty="0" smtClean="0">
                <a:cs typeface="Arial" charset="0"/>
              </a:rPr>
              <a:t>How To Make a Punnett Square</a:t>
            </a:r>
          </a:p>
        </p:txBody>
      </p:sp>
      <p:sp>
        <p:nvSpPr>
          <p:cNvPr id="47106" name="Text Placeholder 2"/>
          <p:cNvSpPr>
            <a:spLocks noGrp="1"/>
          </p:cNvSpPr>
          <p:nvPr>
            <p:ph type="body" idx="1"/>
          </p:nvPr>
        </p:nvSpPr>
        <p:spPr/>
        <p:txBody>
          <a:bodyPr>
            <a:normAutofit/>
          </a:bodyPr>
          <a:lstStyle/>
          <a:p>
            <a:pPr marL="736092" lvl="1" indent="-342900" eaLnBrk="1" hangingPunct="1">
              <a:buFont typeface="+mj-lt"/>
              <a:buAutoNum type="arabicPeriod" startAt="5"/>
            </a:pPr>
            <a:r>
              <a:rPr lang="en-US" sz="2800" b="1" dirty="0" smtClean="0">
                <a:solidFill>
                  <a:srgbClr val="FF0000"/>
                </a:solidFill>
                <a:latin typeface="+mj-lt"/>
                <a:cs typeface="Arial" charset="0"/>
              </a:rPr>
              <a:t>Determine the genotypes and phenotypes of each offspring.  Calculate the percentage of each. </a:t>
            </a:r>
            <a:r>
              <a:rPr lang="en-US" sz="2000" dirty="0" smtClean="0">
                <a:latin typeface="+mj-lt"/>
                <a:cs typeface="Arial" charset="0"/>
              </a:rPr>
              <a:t>In this example, three fourths of the chicks will have large beaks, but only one in two will be heterozygous.</a:t>
            </a:r>
          </a:p>
        </p:txBody>
      </p:sp>
      <p:graphicFrame>
        <p:nvGraphicFramePr>
          <p:cNvPr id="8" name="Table 7"/>
          <p:cNvGraphicFramePr>
            <a:graphicFrameLocks noGrp="1"/>
          </p:cNvGraphicFramePr>
          <p:nvPr>
            <p:extLst>
              <p:ext uri="{D42A27DB-BD31-4B8C-83A1-F6EECF244321}">
                <p14:modId xmlns:p14="http://schemas.microsoft.com/office/powerpoint/2010/main" xmlns="" val="3863964576"/>
              </p:ext>
            </p:extLst>
          </p:nvPr>
        </p:nvGraphicFramePr>
        <p:xfrm>
          <a:off x="914400" y="3124200"/>
          <a:ext cx="3352800" cy="3124200"/>
        </p:xfrm>
        <a:graphic>
          <a:graphicData uri="http://schemas.openxmlformats.org/drawingml/2006/table">
            <a:tbl>
              <a:tblPr/>
              <a:tblGrid>
                <a:gridCol w="1117600"/>
                <a:gridCol w="1117600"/>
                <a:gridCol w="1117600"/>
              </a:tblGrid>
              <a:tr h="1041400">
                <a:tc>
                  <a:txBody>
                    <a:bodyPr/>
                    <a:lstStyle/>
                    <a:p>
                      <a:pPr algn="ctr"/>
                      <a:endParaRPr lang="en-US" sz="3200" dirty="0">
                        <a:solidFill>
                          <a:schemeClr val="tx1"/>
                        </a:solidFill>
                        <a:latin typeface="+mj-lt"/>
                      </a:endParaRPr>
                    </a:p>
                  </a:txBody>
                  <a:tcPr anchor="ctr">
                    <a:lnL w="12700" cmpd="sng">
                      <a:noFill/>
                      <a:prstDash val="solid"/>
                    </a:lnL>
                    <a:lnR w="12700" cap="flat" cmpd="sng" algn="ctr">
                      <a:solidFill>
                        <a:schemeClr val="bg1"/>
                      </a:solidFill>
                      <a:prstDash val="solid"/>
                      <a:round/>
                      <a:headEnd type="none" w="med" len="med"/>
                      <a:tailEnd type="none" w="med" len="med"/>
                    </a:lnR>
                    <a:lnT w="12700" cmpd="sng">
                      <a:noFill/>
                      <a:prstDash val="solid"/>
                    </a:lnT>
                    <a:lnB w="12700" cap="flat" cmpd="sng" algn="ctr">
                      <a:solidFill>
                        <a:schemeClr val="bg1"/>
                      </a:solidFill>
                      <a:prstDash val="solid"/>
                      <a:round/>
                      <a:headEnd type="none" w="med" len="med"/>
                      <a:tailEnd type="none" w="med" len="med"/>
                    </a:lnB>
                  </a:tcPr>
                </a:tc>
                <a:tc>
                  <a:txBody>
                    <a:bodyPr/>
                    <a:lstStyle/>
                    <a:p>
                      <a:pPr algn="ctr"/>
                      <a:r>
                        <a:rPr lang="en-US" sz="3200" dirty="0" smtClean="0">
                          <a:solidFill>
                            <a:schemeClr val="tx1"/>
                          </a:solidFill>
                          <a:latin typeface="+mj-lt"/>
                        </a:rPr>
                        <a:t>B</a:t>
                      </a:r>
                      <a:endParaRPr lang="en-US" sz="3200" dirty="0">
                        <a:solidFill>
                          <a:schemeClr val="tx1"/>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solidFill>
                            <a:schemeClr val="tx1"/>
                          </a:solidFill>
                          <a:latin typeface="+mj-lt"/>
                        </a:rPr>
                        <a:t>b</a:t>
                      </a:r>
                      <a:endParaRPr lang="en-US" sz="3200" dirty="0">
                        <a:solidFill>
                          <a:schemeClr val="tx1"/>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41400">
                <a:tc>
                  <a:txBody>
                    <a:bodyPr/>
                    <a:lstStyle/>
                    <a:p>
                      <a:pPr algn="ctr"/>
                      <a:r>
                        <a:rPr lang="en-US" sz="3200" dirty="0" smtClean="0">
                          <a:solidFill>
                            <a:schemeClr val="tx1"/>
                          </a:solidFill>
                          <a:latin typeface="+mj-lt"/>
                        </a:rPr>
                        <a:t>B</a:t>
                      </a:r>
                      <a:endParaRPr lang="en-US" sz="3200" dirty="0">
                        <a:solidFill>
                          <a:schemeClr val="tx1"/>
                        </a:solidFill>
                        <a:latin typeface="+mj-lt"/>
                      </a:endParaRPr>
                    </a:p>
                  </a:txBody>
                  <a:tcPr anchor="ctr">
                    <a:lnL w="12700" cmpd="sng">
                      <a:noFill/>
                      <a:prstDash val="soli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3200" dirty="0" smtClean="0">
                          <a:solidFill>
                            <a:schemeClr val="tx1"/>
                          </a:solidFill>
                          <a:latin typeface="+mj-lt"/>
                        </a:rPr>
                        <a:t>BB</a:t>
                      </a:r>
                      <a:endParaRPr lang="en-US" sz="320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dirty="0" smtClean="0">
                          <a:solidFill>
                            <a:schemeClr val="tx1"/>
                          </a:solidFill>
                          <a:latin typeface="+mj-lt"/>
                        </a:rPr>
                        <a:t>Bb</a:t>
                      </a:r>
                      <a:endParaRPr lang="en-US" sz="320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041400">
                <a:tc>
                  <a:txBody>
                    <a:bodyPr/>
                    <a:lstStyle/>
                    <a:p>
                      <a:pPr algn="ctr"/>
                      <a:r>
                        <a:rPr lang="en-US" sz="3200" dirty="0" smtClean="0">
                          <a:solidFill>
                            <a:schemeClr val="tx1"/>
                          </a:solidFill>
                          <a:latin typeface="+mj-lt"/>
                        </a:rPr>
                        <a:t>b</a:t>
                      </a:r>
                      <a:endParaRPr lang="en-US" sz="3200" dirty="0">
                        <a:solidFill>
                          <a:schemeClr val="tx1"/>
                        </a:solidFill>
                        <a:latin typeface="+mj-lt"/>
                      </a:endParaRPr>
                    </a:p>
                  </a:txBody>
                  <a:tcPr anchor="ctr">
                    <a:lnL w="12700" cmpd="sng">
                      <a:noFill/>
                      <a:prstDash val="soli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prstDash val="solid"/>
                    </a:lnB>
                  </a:tcPr>
                </a:tc>
                <a:tc>
                  <a:txBody>
                    <a:bodyPr/>
                    <a:lstStyle/>
                    <a:p>
                      <a:pPr algn="ctr"/>
                      <a:r>
                        <a:rPr lang="en-US" sz="3200" dirty="0" smtClean="0">
                          <a:solidFill>
                            <a:schemeClr val="tx1"/>
                          </a:solidFill>
                          <a:latin typeface="+mj-lt"/>
                        </a:rPr>
                        <a:t>Bb</a:t>
                      </a:r>
                      <a:endParaRPr lang="en-US" sz="320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dirty="0" smtClean="0">
                          <a:solidFill>
                            <a:schemeClr val="tx1"/>
                          </a:solidFill>
                          <a:latin typeface="+mj-lt"/>
                        </a:rPr>
                        <a:t>bb</a:t>
                      </a:r>
                      <a:endParaRPr lang="en-US" sz="320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TextBox 1"/>
          <p:cNvSpPr txBox="1"/>
          <p:nvPr/>
        </p:nvSpPr>
        <p:spPr>
          <a:xfrm>
            <a:off x="5029200" y="3581400"/>
            <a:ext cx="3962400" cy="2585323"/>
          </a:xfrm>
          <a:prstGeom prst="rect">
            <a:avLst/>
          </a:prstGeom>
          <a:noFill/>
        </p:spPr>
        <p:txBody>
          <a:bodyPr wrap="square" rtlCol="0">
            <a:spAutoFit/>
          </a:bodyPr>
          <a:lstStyle/>
          <a:p>
            <a:r>
              <a:rPr lang="en-US" b="1" dirty="0" smtClean="0"/>
              <a:t>Genotypic Ratio</a:t>
            </a:r>
            <a:r>
              <a:rPr lang="en-US" dirty="0" smtClean="0"/>
              <a:t>:</a:t>
            </a:r>
          </a:p>
          <a:p>
            <a:r>
              <a:rPr lang="en-US" dirty="0" smtClean="0"/>
              <a:t>¼ BB, ½ Bb, ¼ bb</a:t>
            </a:r>
          </a:p>
          <a:p>
            <a:r>
              <a:rPr lang="en-US" dirty="0" smtClean="0"/>
              <a:t>25% BB, 50% Bb, 25% bb</a:t>
            </a:r>
          </a:p>
          <a:p>
            <a:r>
              <a:rPr lang="en-US" dirty="0" smtClean="0"/>
              <a:t>1 BB : 2 Bb : 1 bb</a:t>
            </a:r>
          </a:p>
          <a:p>
            <a:endParaRPr lang="en-US" dirty="0"/>
          </a:p>
          <a:p>
            <a:r>
              <a:rPr lang="en-US" b="1" dirty="0" smtClean="0"/>
              <a:t>Phenotypic Ratio</a:t>
            </a:r>
            <a:r>
              <a:rPr lang="en-US" dirty="0" smtClean="0"/>
              <a:t>:</a:t>
            </a:r>
          </a:p>
          <a:p>
            <a:r>
              <a:rPr lang="en-US" dirty="0" smtClean="0"/>
              <a:t>¾ large beaks, ¼ small beaks</a:t>
            </a:r>
          </a:p>
          <a:p>
            <a:r>
              <a:rPr lang="en-US" dirty="0" smtClean="0"/>
              <a:t>75% </a:t>
            </a:r>
            <a:r>
              <a:rPr lang="en-US" dirty="0"/>
              <a:t>large beaks, </a:t>
            </a:r>
            <a:r>
              <a:rPr lang="en-US" dirty="0" smtClean="0"/>
              <a:t>25% </a:t>
            </a:r>
            <a:r>
              <a:rPr lang="en-US" dirty="0"/>
              <a:t>small </a:t>
            </a:r>
            <a:r>
              <a:rPr lang="en-US" dirty="0" smtClean="0"/>
              <a:t>beaks</a:t>
            </a:r>
          </a:p>
          <a:p>
            <a:r>
              <a:rPr lang="en-US" dirty="0" smtClean="0"/>
              <a:t>3 </a:t>
            </a:r>
            <a:r>
              <a:rPr lang="en-US" dirty="0"/>
              <a:t>large </a:t>
            </a:r>
            <a:r>
              <a:rPr lang="en-US" dirty="0" smtClean="0"/>
              <a:t>beaks : 1 small beak</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cs typeface="Arial" charset="0"/>
              </a:rPr>
              <a:t>How To Make a Punnett Square for a </a:t>
            </a:r>
            <a:br>
              <a:rPr lang="en-US" dirty="0" smtClean="0">
                <a:cs typeface="Arial" charset="0"/>
              </a:rPr>
            </a:br>
            <a:r>
              <a:rPr lang="en-US" dirty="0" smtClean="0">
                <a:cs typeface="Arial" charset="0"/>
              </a:rPr>
              <a:t>Two-Factor (DIHYBRID) Cross</a:t>
            </a:r>
            <a:endParaRPr lang="en-US" dirty="0"/>
          </a:p>
        </p:txBody>
      </p:sp>
      <p:sp>
        <p:nvSpPr>
          <p:cNvPr id="3" name="Text Placeholder 2"/>
          <p:cNvSpPr>
            <a:spLocks noGrp="1"/>
          </p:cNvSpPr>
          <p:nvPr>
            <p:ph type="body" idx="1"/>
          </p:nvPr>
        </p:nvSpPr>
        <p:spPr>
          <a:xfrm>
            <a:off x="457200" y="1600200"/>
            <a:ext cx="8229600" cy="3962399"/>
          </a:xfrm>
        </p:spPr>
        <p:txBody>
          <a:bodyPr>
            <a:normAutofit/>
          </a:bodyPr>
          <a:lstStyle/>
          <a:p>
            <a:pPr>
              <a:buNone/>
            </a:pPr>
            <a:r>
              <a:rPr lang="en-US" dirty="0" smtClean="0"/>
              <a:t> 	</a:t>
            </a:r>
          </a:p>
          <a:p>
            <a:pPr>
              <a:buNone/>
            </a:pPr>
            <a:r>
              <a:rPr lang="en-US" dirty="0" smtClean="0"/>
              <a:t>	</a:t>
            </a:r>
            <a:r>
              <a:rPr lang="en-US" sz="2400" dirty="0" smtClean="0"/>
              <a:t>Determine what alleles are found in the possible gametes each parent could produce.</a:t>
            </a:r>
          </a:p>
          <a:p>
            <a:pPr>
              <a:buNone/>
            </a:pPr>
            <a:endParaRPr lang="en-US" sz="2400" dirty="0" smtClean="0"/>
          </a:p>
          <a:p>
            <a:pPr>
              <a:buNone/>
            </a:pPr>
            <a:r>
              <a:rPr lang="en-US" sz="2400" dirty="0" smtClean="0"/>
              <a:t>	</a:t>
            </a:r>
            <a:r>
              <a:rPr lang="en-US" sz="2400" b="1" i="1" dirty="0" smtClean="0"/>
              <a:t>Example Parents</a:t>
            </a:r>
            <a:r>
              <a:rPr lang="en-US" sz="2400" dirty="0" smtClean="0"/>
              <a:t>: both are heterozygous for size (tall and short alleles) and pod color (green and yellow alleles).</a:t>
            </a:r>
          </a:p>
          <a:p>
            <a:pPr algn="ctr">
              <a:buNone/>
            </a:pPr>
            <a:r>
              <a:rPr lang="en-US" sz="3600" dirty="0" err="1" smtClean="0"/>
              <a:t>TtGg</a:t>
            </a:r>
            <a:r>
              <a:rPr lang="en-US" sz="3600" dirty="0" smtClean="0"/>
              <a:t> x </a:t>
            </a:r>
            <a:r>
              <a:rPr lang="en-US" sz="3600" dirty="0" err="1" smtClean="0"/>
              <a:t>TtGg</a:t>
            </a:r>
            <a:endParaRPr lang="en-US" sz="3600" dirty="0" smtClean="0"/>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Make a Dihybrid Punnett Square</a:t>
            </a:r>
            <a:endParaRPr lang="en-US" dirty="0"/>
          </a:p>
        </p:txBody>
      </p:sp>
      <p:sp>
        <p:nvSpPr>
          <p:cNvPr id="3" name="Text Placeholder 2"/>
          <p:cNvSpPr>
            <a:spLocks noGrp="1"/>
          </p:cNvSpPr>
          <p:nvPr>
            <p:ph type="body" idx="1"/>
          </p:nvPr>
        </p:nvSpPr>
        <p:spPr/>
        <p:txBody>
          <a:bodyPr/>
          <a:lstStyle/>
          <a:p>
            <a:endParaRPr lang="en-US" dirty="0"/>
          </a:p>
        </p:txBody>
      </p:sp>
      <p:pic>
        <p:nvPicPr>
          <p:cNvPr id="4" name="il_fi" descr="http://www.threelittleladiesrabbitry.com/dipunnett1.jpg"/>
          <p:cNvPicPr/>
          <p:nvPr/>
        </p:nvPicPr>
        <p:blipFill>
          <a:blip r:embed="rId3" cstate="print"/>
          <a:srcRect/>
          <a:stretch>
            <a:fillRect/>
          </a:stretch>
        </p:blipFill>
        <p:spPr bwMode="auto">
          <a:xfrm>
            <a:off x="190500" y="1600201"/>
            <a:ext cx="8915400" cy="3990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to Interpret a Dihybrid Punnett Square</a:t>
            </a:r>
            <a:endParaRPr lang="en-US" dirty="0"/>
          </a:p>
        </p:txBody>
      </p:sp>
      <p:sp>
        <p:nvSpPr>
          <p:cNvPr id="3" name="Text Placeholder 2"/>
          <p:cNvSpPr>
            <a:spLocks noGrp="1"/>
          </p:cNvSpPr>
          <p:nvPr>
            <p:ph type="body" idx="1"/>
          </p:nvPr>
        </p:nvSpPr>
        <p:spPr/>
        <p:txBody>
          <a:bodyPr/>
          <a:lstStyle/>
          <a:p>
            <a:pPr>
              <a:buNone/>
            </a:pPr>
            <a:r>
              <a:rPr lang="en-US" dirty="0" smtClean="0"/>
              <a:t>	Determine the phenotypic ratio of the possible offspring. </a:t>
            </a:r>
          </a:p>
          <a:p>
            <a:pPr>
              <a:buNone/>
            </a:pPr>
            <a:r>
              <a:rPr lang="en-US" dirty="0" smtClean="0"/>
              <a:t>	</a:t>
            </a:r>
            <a:r>
              <a:rPr lang="en-US" sz="1400" i="1" dirty="0" smtClean="0"/>
              <a:t>(You will not need to determine the genotypic ratio of a dihybrid cross.).</a:t>
            </a:r>
            <a:endParaRPr lang="en-US" sz="1400" dirty="0" smtClean="0"/>
          </a:p>
          <a:p>
            <a:pPr>
              <a:buNone/>
            </a:pPr>
            <a:endParaRPr lang="en-US" dirty="0" smtClean="0"/>
          </a:p>
          <a:p>
            <a:pPr>
              <a:buNone/>
            </a:pPr>
            <a:r>
              <a:rPr lang="en-US" dirty="0" smtClean="0"/>
              <a:t>	D= Dominant form of the trait</a:t>
            </a:r>
          </a:p>
          <a:p>
            <a:pPr>
              <a:buNone/>
            </a:pPr>
            <a:r>
              <a:rPr lang="en-US" dirty="0" smtClean="0"/>
              <a:t>	R= Recessive form of the trait</a:t>
            </a:r>
          </a:p>
          <a:p>
            <a:pPr>
              <a:buNone/>
            </a:pPr>
            <a:r>
              <a:rPr lang="en-US" dirty="0" smtClean="0"/>
              <a:t> </a:t>
            </a:r>
          </a:p>
          <a:p>
            <a:pPr>
              <a:buNone/>
            </a:pPr>
            <a:r>
              <a:rPr lang="en-US" dirty="0" smtClean="0"/>
              <a:t>			DD :DR :RD :RR</a:t>
            </a:r>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73047" y="1752600"/>
            <a:ext cx="7406640" cy="1472184"/>
          </a:xfrm>
        </p:spPr>
        <p:txBody>
          <a:bodyPr>
            <a:noAutofit/>
          </a:bodyPr>
          <a:lstStyle/>
          <a:p>
            <a:pPr algn="ctr"/>
            <a:r>
              <a:rPr lang="en-US" sz="5400" b="1" dirty="0" smtClean="0"/>
              <a:t>Other Patterns of Inheritance</a:t>
            </a:r>
            <a:endParaRPr lang="en-US" sz="5400" b="1" dirty="0"/>
          </a:p>
        </p:txBody>
      </p:sp>
      <p:sp>
        <p:nvSpPr>
          <p:cNvPr id="5" name="Subtitle 4"/>
          <p:cNvSpPr>
            <a:spLocks noGrp="1"/>
          </p:cNvSpPr>
          <p:nvPr>
            <p:ph type="subTitle" idx="1"/>
          </p:nvPr>
        </p:nvSpPr>
        <p:spPr/>
        <p:txBody>
          <a:bodyPr/>
          <a:lstStyle/>
          <a:p>
            <a:endParaRPr lang="en-US" dirty="0" smtClean="0"/>
          </a:p>
          <a:p>
            <a:pPr algn="ctr"/>
            <a:r>
              <a:rPr lang="en-US" sz="4000" dirty="0" smtClean="0"/>
              <a:t>Section 11.3</a:t>
            </a:r>
            <a:endParaRPr lang="en-US" sz="4000" dirty="0"/>
          </a:p>
        </p:txBody>
      </p:sp>
    </p:spTree>
    <p:extLst>
      <p:ext uri="{BB962C8B-B14F-4D97-AF65-F5344CB8AC3E}">
        <p14:creationId xmlns:p14="http://schemas.microsoft.com/office/powerpoint/2010/main" xmlns="" val="28652091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Vocabulary</a:t>
            </a:r>
            <a:endParaRPr lang="en-US" b="1" dirty="0"/>
          </a:p>
        </p:txBody>
      </p:sp>
      <p:sp>
        <p:nvSpPr>
          <p:cNvPr id="3" name="Content Placeholder 2"/>
          <p:cNvSpPr>
            <a:spLocks noGrp="1"/>
          </p:cNvSpPr>
          <p:nvPr>
            <p:ph idx="1"/>
          </p:nvPr>
        </p:nvSpPr>
        <p:spPr/>
        <p:txBody>
          <a:bodyPr>
            <a:normAutofit/>
          </a:bodyPr>
          <a:lstStyle/>
          <a:p>
            <a:r>
              <a:rPr lang="en-US" sz="3600" dirty="0" smtClean="0"/>
              <a:t>Incomplete Dominance</a:t>
            </a:r>
          </a:p>
          <a:p>
            <a:r>
              <a:rPr lang="en-US" sz="3600" dirty="0" smtClean="0"/>
              <a:t>Codominance</a:t>
            </a:r>
          </a:p>
          <a:p>
            <a:r>
              <a:rPr lang="en-US" sz="3600" dirty="0" smtClean="0"/>
              <a:t>Multiple Alleles</a:t>
            </a:r>
          </a:p>
          <a:p>
            <a:r>
              <a:rPr lang="en-US" sz="3600" dirty="0" smtClean="0"/>
              <a:t>Polygenic Traits</a:t>
            </a:r>
            <a:endParaRPr lang="en-US" sz="3600" dirty="0"/>
          </a:p>
        </p:txBody>
      </p:sp>
    </p:spTree>
    <p:extLst>
      <p:ext uri="{BB962C8B-B14F-4D97-AF65-F5344CB8AC3E}">
        <p14:creationId xmlns:p14="http://schemas.microsoft.com/office/powerpoint/2010/main" xmlns="" val="21832881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Arial" charset="0"/>
              </a:rPr>
              <a:t>THINK ABOUT IT</a:t>
            </a:r>
            <a:endParaRPr lang="en-US" dirty="0"/>
          </a:p>
        </p:txBody>
      </p:sp>
      <p:sp>
        <p:nvSpPr>
          <p:cNvPr id="3" name="Content Placeholder 2"/>
          <p:cNvSpPr>
            <a:spLocks noGrp="1"/>
          </p:cNvSpPr>
          <p:nvPr>
            <p:ph idx="1"/>
          </p:nvPr>
        </p:nvSpPr>
        <p:spPr>
          <a:xfrm>
            <a:off x="1163216" y="2438400"/>
            <a:ext cx="4246984" cy="3444997"/>
          </a:xfrm>
        </p:spPr>
        <p:txBody>
          <a:bodyPr>
            <a:normAutofit fontScale="92500" lnSpcReduction="10000"/>
          </a:bodyPr>
          <a:lstStyle/>
          <a:p>
            <a:r>
              <a:rPr lang="en-US" sz="2400" dirty="0" smtClean="0">
                <a:latin typeface="+mj-lt"/>
                <a:cs typeface="Arial" charset="0"/>
              </a:rPr>
              <a:t>Mendel’s principles offer a set of rules with which to predict various patterns of inheritance.</a:t>
            </a:r>
          </a:p>
          <a:p>
            <a:r>
              <a:rPr lang="en-US" sz="2400" dirty="0" smtClean="0">
                <a:latin typeface="+mj-lt"/>
                <a:cs typeface="Arial" charset="0"/>
              </a:rPr>
              <a:t>There are </a:t>
            </a:r>
            <a:r>
              <a:rPr lang="en-US" sz="2400" i="1" dirty="0" smtClean="0">
                <a:latin typeface="+mj-lt"/>
                <a:cs typeface="Arial" charset="0"/>
              </a:rPr>
              <a:t>exceptions</a:t>
            </a:r>
            <a:r>
              <a:rPr lang="en-US" sz="2400" dirty="0" smtClean="0">
                <a:latin typeface="+mj-lt"/>
                <a:cs typeface="Arial" charset="0"/>
              </a:rPr>
              <a:t> to every rule, and exceptions to the exceptions.</a:t>
            </a:r>
          </a:p>
          <a:p>
            <a:pPr marL="365760" lvl="1" indent="-283464">
              <a:spcBef>
                <a:spcPts val="600"/>
              </a:spcBef>
              <a:buSzPct val="80000"/>
              <a:buFont typeface="Wingdings 2"/>
              <a:buChar char=""/>
            </a:pPr>
            <a:r>
              <a:rPr lang="en-US" sz="2400" dirty="0" smtClean="0">
                <a:latin typeface="+mj-lt"/>
                <a:cs typeface="Arial" charset="0"/>
              </a:rPr>
              <a:t>What happens if one allele is not completely dominant over another? What if a gene has several alleles?</a:t>
            </a:r>
          </a:p>
          <a:p>
            <a:endParaRPr lang="en-US" dirty="0">
              <a:latin typeface="+mj-lt"/>
            </a:endParaRPr>
          </a:p>
        </p:txBody>
      </p:sp>
      <p:pic>
        <p:nvPicPr>
          <p:cNvPr id="4" name="Picture 2" descr="E:\LESSON OVRVW batch 2\art\BIO10NAE_04_11_04_005_LRIM_01.png"/>
          <p:cNvPicPr>
            <a:picLocks noChangeAspect="1" noChangeArrowheads="1"/>
          </p:cNvPicPr>
          <p:nvPr/>
        </p:nvPicPr>
        <p:blipFill rotWithShape="1">
          <a:blip r:embed="rId3" cstate="print"/>
          <a:srcRect l="3961" t="8780" r="17078" b="20357"/>
          <a:stretch/>
        </p:blipFill>
        <p:spPr bwMode="auto">
          <a:xfrm>
            <a:off x="5388591" y="3468881"/>
            <a:ext cx="3251199" cy="2438400"/>
          </a:xfrm>
          <a:prstGeom prst="rect">
            <a:avLst/>
          </a:prstGeom>
          <a:noFill/>
          <a:ln w="9525">
            <a:noFill/>
            <a:miter lim="800000"/>
            <a:headEnd/>
            <a:tailEnd/>
          </a:ln>
        </p:spPr>
      </p:pic>
    </p:spTree>
    <p:extLst>
      <p:ext uri="{BB962C8B-B14F-4D97-AF65-F5344CB8AC3E}">
        <p14:creationId xmlns:p14="http://schemas.microsoft.com/office/powerpoint/2010/main" xmlns="" val="23921169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chemeClr val="tx2"/>
                </a:solidFill>
                <a:cs typeface="Arial" charset="0"/>
              </a:rPr>
              <a:t>Beyond Dominant and Recessive Alleles</a:t>
            </a:r>
            <a:endParaRPr lang="en-US" sz="2800" dirty="0">
              <a:solidFill>
                <a:schemeClr val="tx2"/>
              </a:solidFill>
            </a:endParaRPr>
          </a:p>
        </p:txBody>
      </p:sp>
      <p:sp>
        <p:nvSpPr>
          <p:cNvPr id="3" name="Content Placeholder 2"/>
          <p:cNvSpPr>
            <a:spLocks noGrp="1"/>
          </p:cNvSpPr>
          <p:nvPr>
            <p:ph idx="1"/>
          </p:nvPr>
        </p:nvSpPr>
        <p:spPr/>
        <p:txBody>
          <a:bodyPr>
            <a:normAutofit/>
          </a:bodyPr>
          <a:lstStyle/>
          <a:p>
            <a:r>
              <a:rPr lang="en-US" sz="3200" dirty="0" smtClean="0">
                <a:latin typeface="+mj-lt"/>
                <a:cs typeface="Arial" charset="0"/>
              </a:rPr>
              <a:t>What are some exceptions to Mendel’s principles?</a:t>
            </a:r>
          </a:p>
          <a:p>
            <a:pPr marL="603504" lvl="2" indent="-283464">
              <a:spcBef>
                <a:spcPts val="600"/>
              </a:spcBef>
              <a:buSzPct val="80000"/>
              <a:buFont typeface="Wingdings 2"/>
              <a:buChar char=""/>
            </a:pPr>
            <a:r>
              <a:rPr lang="en-US" sz="2400" dirty="0" smtClean="0">
                <a:latin typeface="+mj-lt"/>
                <a:cs typeface="Arial" charset="0"/>
              </a:rPr>
              <a:t>Some alleles are </a:t>
            </a:r>
            <a:r>
              <a:rPr lang="en-US" sz="2400" i="1" dirty="0" smtClean="0">
                <a:solidFill>
                  <a:schemeClr val="accent1">
                    <a:lumMod val="75000"/>
                  </a:schemeClr>
                </a:solidFill>
                <a:latin typeface="+mj-lt"/>
                <a:cs typeface="Arial" charset="0"/>
              </a:rPr>
              <a:t>neither dominant nor recessive</a:t>
            </a:r>
            <a:r>
              <a:rPr lang="en-US" sz="2400" dirty="0" smtClean="0">
                <a:latin typeface="+mj-lt"/>
                <a:cs typeface="Arial" charset="0"/>
              </a:rPr>
              <a:t>.</a:t>
            </a:r>
          </a:p>
          <a:p>
            <a:pPr marL="603504" lvl="2" indent="-283464">
              <a:spcBef>
                <a:spcPts val="600"/>
              </a:spcBef>
              <a:buSzPct val="80000"/>
              <a:buFont typeface="Wingdings 2"/>
              <a:buChar char=""/>
            </a:pPr>
            <a:r>
              <a:rPr lang="en-US" sz="2400" dirty="0" smtClean="0">
                <a:latin typeface="+mj-lt"/>
                <a:cs typeface="Arial" charset="0"/>
              </a:rPr>
              <a:t>Many genes exist in several different forms, and are therefore said to have </a:t>
            </a:r>
            <a:r>
              <a:rPr lang="en-US" sz="2400" i="1" dirty="0" smtClean="0">
                <a:solidFill>
                  <a:schemeClr val="accent1">
                    <a:lumMod val="75000"/>
                  </a:schemeClr>
                </a:solidFill>
                <a:latin typeface="+mj-lt"/>
                <a:cs typeface="Arial" charset="0"/>
              </a:rPr>
              <a:t>multiple alleles</a:t>
            </a:r>
            <a:r>
              <a:rPr lang="en-US" sz="2400" dirty="0" smtClean="0">
                <a:latin typeface="+mj-lt"/>
                <a:cs typeface="Arial" charset="0"/>
              </a:rPr>
              <a:t>.</a:t>
            </a:r>
          </a:p>
          <a:p>
            <a:pPr marL="603504" lvl="2" indent="-283464">
              <a:spcBef>
                <a:spcPts val="600"/>
              </a:spcBef>
              <a:buSzPct val="80000"/>
              <a:buFont typeface="Wingdings 2"/>
              <a:buChar char=""/>
            </a:pPr>
            <a:r>
              <a:rPr lang="en-US" sz="2400" dirty="0" smtClean="0">
                <a:latin typeface="+mj-lt"/>
                <a:cs typeface="Arial" charset="0"/>
              </a:rPr>
              <a:t>Many traits are produced by the </a:t>
            </a:r>
            <a:r>
              <a:rPr lang="en-US" sz="2400" i="1" dirty="0" smtClean="0">
                <a:solidFill>
                  <a:schemeClr val="accent1">
                    <a:lumMod val="75000"/>
                  </a:schemeClr>
                </a:solidFill>
                <a:latin typeface="+mj-lt"/>
                <a:cs typeface="Arial" charset="0"/>
              </a:rPr>
              <a:t>interaction of several genes</a:t>
            </a:r>
            <a:r>
              <a:rPr lang="en-US" sz="2400" dirty="0" smtClean="0">
                <a:latin typeface="+mj-lt"/>
                <a:cs typeface="Arial" charset="0"/>
              </a:rPr>
              <a:t>.</a:t>
            </a:r>
          </a:p>
          <a:p>
            <a:pPr marL="365760" lvl="1" indent="-283464">
              <a:spcBef>
                <a:spcPts val="600"/>
              </a:spcBef>
              <a:buSzPct val="80000"/>
              <a:buFont typeface="Wingdings 2"/>
              <a:buChar char=""/>
            </a:pPr>
            <a:endParaRPr lang="en-US" sz="2400" dirty="0" smtClean="0">
              <a:latin typeface="+mj-lt"/>
              <a:cs typeface="Arial" charset="0"/>
            </a:endParaRPr>
          </a:p>
          <a:p>
            <a:endParaRPr lang="en-US" sz="2800" dirty="0">
              <a:latin typeface="+mj-lt"/>
            </a:endParaRPr>
          </a:p>
        </p:txBody>
      </p:sp>
    </p:spTree>
    <p:extLst>
      <p:ext uri="{BB962C8B-B14F-4D97-AF65-F5344CB8AC3E}">
        <p14:creationId xmlns:p14="http://schemas.microsoft.com/office/powerpoint/2010/main" xmlns="" val="2612447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pPr eaLnBrk="1" hangingPunct="1"/>
            <a:r>
              <a:rPr lang="en-US" sz="3600" b="1" dirty="0" smtClean="0">
                <a:latin typeface="Berlin Sans FB Demi" pitchFamily="34" charset="0"/>
                <a:cs typeface="Arial" charset="0"/>
              </a:rPr>
              <a:t>The Experiments of Gregor Mendel</a:t>
            </a:r>
          </a:p>
        </p:txBody>
      </p:sp>
      <p:sp>
        <p:nvSpPr>
          <p:cNvPr id="21507" name="Text Placeholder 2"/>
          <p:cNvSpPr>
            <a:spLocks noGrp="1"/>
          </p:cNvSpPr>
          <p:nvPr>
            <p:ph type="body" idx="1"/>
          </p:nvPr>
        </p:nvSpPr>
        <p:spPr>
          <a:xfrm>
            <a:off x="152400" y="1600200"/>
            <a:ext cx="4495800" cy="2971800"/>
          </a:xfrm>
        </p:spPr>
        <p:txBody>
          <a:bodyPr>
            <a:noAutofit/>
          </a:bodyPr>
          <a:lstStyle/>
          <a:p>
            <a:pPr lvl="1" eaLnBrk="1" hangingPunct="1">
              <a:lnSpc>
                <a:spcPct val="90000"/>
              </a:lnSpc>
            </a:pPr>
            <a:r>
              <a:rPr lang="en-US" sz="2400" dirty="0" smtClean="0">
                <a:latin typeface="+mj-lt"/>
                <a:cs typeface="Arial" charset="0"/>
              </a:rPr>
              <a:t>	</a:t>
            </a:r>
          </a:p>
          <a:p>
            <a:pPr lvl="1" eaLnBrk="1" hangingPunct="1">
              <a:lnSpc>
                <a:spcPct val="90000"/>
              </a:lnSpc>
            </a:pPr>
            <a:r>
              <a:rPr lang="en-US" sz="2400" dirty="0" smtClean="0">
                <a:latin typeface="+mj-lt"/>
                <a:cs typeface="Arial" charset="0"/>
              </a:rPr>
              <a:t>	Mendel carried out his work with ordinary </a:t>
            </a:r>
            <a:r>
              <a:rPr lang="en-US" sz="2400" b="1" dirty="0" smtClean="0">
                <a:solidFill>
                  <a:srgbClr val="FF0000"/>
                </a:solidFill>
                <a:latin typeface="+mj-lt"/>
                <a:cs typeface="Arial" charset="0"/>
              </a:rPr>
              <a:t>garden peas</a:t>
            </a:r>
            <a:r>
              <a:rPr lang="en-US" sz="2400" dirty="0" smtClean="0">
                <a:latin typeface="+mj-lt"/>
                <a:cs typeface="Arial" charset="0"/>
              </a:rPr>
              <a:t>, partly because peas are </a:t>
            </a:r>
            <a:r>
              <a:rPr lang="en-US" sz="2400" dirty="0" smtClean="0">
                <a:solidFill>
                  <a:srgbClr val="FF0000"/>
                </a:solidFill>
                <a:latin typeface="+mj-lt"/>
                <a:cs typeface="Arial" charset="0"/>
              </a:rPr>
              <a:t>small and easy to grow</a:t>
            </a:r>
            <a:r>
              <a:rPr lang="en-US" sz="2400" dirty="0" smtClean="0">
                <a:latin typeface="+mj-lt"/>
                <a:cs typeface="Arial" charset="0"/>
              </a:rPr>
              <a:t>. A single pea plant can </a:t>
            </a:r>
            <a:r>
              <a:rPr lang="en-US" sz="2400" dirty="0" smtClean="0">
                <a:solidFill>
                  <a:srgbClr val="FF0000"/>
                </a:solidFill>
                <a:latin typeface="+mj-lt"/>
                <a:cs typeface="Arial" charset="0"/>
              </a:rPr>
              <a:t>produce hundreds of offspring</a:t>
            </a:r>
            <a:r>
              <a:rPr lang="en-US" sz="2400" dirty="0" smtClean="0">
                <a:latin typeface="+mj-lt"/>
                <a:cs typeface="Arial" charset="0"/>
              </a:rPr>
              <a:t>.</a:t>
            </a:r>
          </a:p>
          <a:p>
            <a:pPr lvl="1" eaLnBrk="1" hangingPunct="1">
              <a:lnSpc>
                <a:spcPct val="90000"/>
              </a:lnSpc>
            </a:pPr>
            <a:endParaRPr lang="en-US" sz="2400" dirty="0" smtClean="0">
              <a:latin typeface="+mj-lt"/>
              <a:cs typeface="Arial" charset="0"/>
            </a:endParaRPr>
          </a:p>
          <a:p>
            <a:pPr lvl="1" eaLnBrk="1" hangingPunct="1">
              <a:lnSpc>
                <a:spcPct val="90000"/>
              </a:lnSpc>
            </a:pPr>
            <a:r>
              <a:rPr lang="en-US" sz="2400" dirty="0" smtClean="0">
                <a:latin typeface="+mj-lt"/>
                <a:cs typeface="Arial" charset="0"/>
              </a:rPr>
              <a:t>	Today we call peas a “</a:t>
            </a:r>
            <a:r>
              <a:rPr lang="en-US" sz="2400" b="1" dirty="0" smtClean="0">
                <a:latin typeface="+mj-lt"/>
                <a:cs typeface="Arial" charset="0"/>
              </a:rPr>
              <a:t>model system</a:t>
            </a:r>
            <a:r>
              <a:rPr lang="en-US" sz="2400" dirty="0" smtClean="0">
                <a:latin typeface="+mj-lt"/>
                <a:cs typeface="Arial" charset="0"/>
              </a:rPr>
              <a:t>.”</a:t>
            </a:r>
          </a:p>
        </p:txBody>
      </p:sp>
      <p:pic>
        <p:nvPicPr>
          <p:cNvPr id="21508" name="Picture 4" descr="E:\LESSON OVRVW batch 2\art\BIO10NAE_04_11_02_005_LRIM_02.png"/>
          <p:cNvPicPr>
            <a:picLocks noChangeAspect="1" noChangeArrowheads="1"/>
          </p:cNvPicPr>
          <p:nvPr/>
        </p:nvPicPr>
        <p:blipFill>
          <a:blip r:embed="rId3" cstate="print"/>
          <a:srcRect/>
          <a:stretch>
            <a:fillRect/>
          </a:stretch>
        </p:blipFill>
        <p:spPr bwMode="auto">
          <a:xfrm>
            <a:off x="5257800" y="1752600"/>
            <a:ext cx="3556000" cy="412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4337"/>
            <a:ext cx="6798734" cy="684863"/>
          </a:xfrm>
        </p:spPr>
        <p:txBody>
          <a:bodyPr>
            <a:normAutofit fontScale="90000"/>
          </a:bodyPr>
          <a:lstStyle/>
          <a:p>
            <a:r>
              <a:rPr lang="en-US" b="1" dirty="0" smtClean="0">
                <a:solidFill>
                  <a:schemeClr val="tx2"/>
                </a:solidFill>
                <a:cs typeface="Arial" charset="0"/>
              </a:rPr>
              <a:t>Incomplete Dominance</a:t>
            </a:r>
            <a:endParaRPr lang="en-US" dirty="0">
              <a:solidFill>
                <a:schemeClr val="tx2"/>
              </a:solidFill>
            </a:endParaRPr>
          </a:p>
        </p:txBody>
      </p:sp>
      <p:sp>
        <p:nvSpPr>
          <p:cNvPr id="3" name="Content Placeholder 2"/>
          <p:cNvSpPr>
            <a:spLocks noGrp="1"/>
          </p:cNvSpPr>
          <p:nvPr>
            <p:ph idx="1"/>
          </p:nvPr>
        </p:nvSpPr>
        <p:spPr>
          <a:xfrm>
            <a:off x="838200" y="1371600"/>
            <a:ext cx="4706257" cy="4635691"/>
          </a:xfrm>
        </p:spPr>
        <p:txBody>
          <a:bodyPr>
            <a:normAutofit/>
          </a:bodyPr>
          <a:lstStyle/>
          <a:p>
            <a:r>
              <a:rPr lang="en-US" sz="2800" dirty="0" smtClean="0">
                <a:latin typeface="+mj-lt"/>
                <a:cs typeface="Arial" charset="0"/>
              </a:rPr>
              <a:t>A cross between two four o’clock plants shows a common exception to Mendel’s principles.</a:t>
            </a:r>
          </a:p>
          <a:p>
            <a:r>
              <a:rPr lang="en-US" sz="2800" dirty="0" smtClean="0">
                <a:latin typeface="+mj-lt"/>
                <a:cs typeface="Arial" charset="0"/>
              </a:rPr>
              <a:t>The </a:t>
            </a:r>
            <a:r>
              <a:rPr lang="en-US" sz="2800" dirty="0" smtClean="0">
                <a:solidFill>
                  <a:srgbClr val="00B0F0"/>
                </a:solidFill>
                <a:latin typeface="+mj-lt"/>
                <a:cs typeface="Arial" charset="0"/>
              </a:rPr>
              <a:t>F</a:t>
            </a:r>
            <a:r>
              <a:rPr lang="en-US" sz="2800" baseline="-25000" dirty="0" smtClean="0">
                <a:solidFill>
                  <a:srgbClr val="00B0F0"/>
                </a:solidFill>
                <a:latin typeface="+mj-lt"/>
                <a:cs typeface="Arial" charset="0"/>
              </a:rPr>
              <a:t>1</a:t>
            </a:r>
            <a:r>
              <a:rPr lang="en-US" sz="2800" dirty="0" smtClean="0">
                <a:solidFill>
                  <a:srgbClr val="00B0F0"/>
                </a:solidFill>
                <a:latin typeface="+mj-lt"/>
                <a:cs typeface="Arial" charset="0"/>
              </a:rPr>
              <a:t> generation </a:t>
            </a:r>
            <a:r>
              <a:rPr lang="en-US" sz="2800" dirty="0" smtClean="0">
                <a:latin typeface="+mj-lt"/>
                <a:cs typeface="Arial" charset="0"/>
              </a:rPr>
              <a:t>produced by a cross between red-flowered (</a:t>
            </a:r>
            <a:r>
              <a:rPr lang="en-US" sz="2800" i="1" dirty="0" smtClean="0">
                <a:latin typeface="+mj-lt"/>
                <a:cs typeface="Arial" charset="0"/>
              </a:rPr>
              <a:t>RR) </a:t>
            </a:r>
            <a:r>
              <a:rPr lang="en-US" sz="2800" dirty="0" smtClean="0">
                <a:latin typeface="+mj-lt"/>
                <a:cs typeface="Arial" charset="0"/>
              </a:rPr>
              <a:t>and white-flowered</a:t>
            </a:r>
            <a:r>
              <a:rPr lang="en-US" sz="2800" i="1" dirty="0" smtClean="0">
                <a:latin typeface="+mj-lt"/>
                <a:cs typeface="Arial" charset="0"/>
              </a:rPr>
              <a:t> (WW) </a:t>
            </a:r>
            <a:r>
              <a:rPr lang="en-US" sz="2800" dirty="0" smtClean="0">
                <a:latin typeface="+mj-lt"/>
                <a:cs typeface="Arial" charset="0"/>
              </a:rPr>
              <a:t>plants consists of pink-colored flowers </a:t>
            </a:r>
            <a:r>
              <a:rPr lang="en-US" sz="2800" i="1" dirty="0" smtClean="0">
                <a:latin typeface="+mj-lt"/>
                <a:cs typeface="Arial" charset="0"/>
              </a:rPr>
              <a:t>(RW)</a:t>
            </a:r>
            <a:r>
              <a:rPr lang="en-US" sz="2800" dirty="0" smtClean="0">
                <a:latin typeface="+mj-lt"/>
                <a:cs typeface="Arial" charset="0"/>
              </a:rPr>
              <a:t>, as shown.</a:t>
            </a:r>
            <a:endParaRPr lang="en-US" sz="2800" dirty="0">
              <a:latin typeface="+mj-lt"/>
            </a:endParaRPr>
          </a:p>
        </p:txBody>
      </p:sp>
      <p:pic>
        <p:nvPicPr>
          <p:cNvPr id="4" name="Picture 2" descr="E:\LESSON OVRVW batch 2\art\BIO10NAE_04_11_04_005_LRIM_01.png"/>
          <p:cNvPicPr>
            <a:picLocks noChangeAspect="1" noChangeArrowheads="1"/>
          </p:cNvPicPr>
          <p:nvPr/>
        </p:nvPicPr>
        <p:blipFill rotWithShape="1">
          <a:blip r:embed="rId3" cstate="print"/>
          <a:srcRect l="7068" t="9362" r="16113" b="19613"/>
          <a:stretch/>
        </p:blipFill>
        <p:spPr bwMode="auto">
          <a:xfrm>
            <a:off x="5544457" y="1676400"/>
            <a:ext cx="3442030" cy="3693886"/>
          </a:xfrm>
          <a:prstGeom prst="rect">
            <a:avLst/>
          </a:prstGeom>
          <a:noFill/>
          <a:ln w="9525">
            <a:noFill/>
            <a:miter lim="800000"/>
            <a:headEnd/>
            <a:tailEnd/>
          </a:ln>
        </p:spPr>
      </p:pic>
    </p:spTree>
    <p:extLst>
      <p:ext uri="{BB962C8B-B14F-4D97-AF65-F5344CB8AC3E}">
        <p14:creationId xmlns:p14="http://schemas.microsoft.com/office/powerpoint/2010/main" xmlns="" val="9000622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6798734" cy="565991"/>
          </a:xfrm>
        </p:spPr>
        <p:txBody>
          <a:bodyPr>
            <a:normAutofit fontScale="90000"/>
          </a:bodyPr>
          <a:lstStyle/>
          <a:p>
            <a:r>
              <a:rPr lang="en-US" b="1" dirty="0" smtClean="0">
                <a:solidFill>
                  <a:schemeClr val="tx2"/>
                </a:solidFill>
                <a:cs typeface="Arial" charset="0"/>
              </a:rPr>
              <a:t>Incomplete Dominance </a:t>
            </a:r>
            <a:endParaRPr lang="en-US" dirty="0">
              <a:solidFill>
                <a:schemeClr val="tx2"/>
              </a:solidFill>
            </a:endParaRPr>
          </a:p>
        </p:txBody>
      </p:sp>
      <p:sp>
        <p:nvSpPr>
          <p:cNvPr id="3" name="Content Placeholder 2"/>
          <p:cNvSpPr>
            <a:spLocks noGrp="1"/>
          </p:cNvSpPr>
          <p:nvPr>
            <p:ph idx="1"/>
          </p:nvPr>
        </p:nvSpPr>
        <p:spPr>
          <a:xfrm>
            <a:off x="457200" y="1481328"/>
            <a:ext cx="5410200" cy="4525963"/>
          </a:xfrm>
        </p:spPr>
        <p:txBody>
          <a:bodyPr>
            <a:noAutofit/>
          </a:bodyPr>
          <a:lstStyle/>
          <a:p>
            <a:pPr marL="365760" lvl="1" indent="-283464">
              <a:spcBef>
                <a:spcPts val="600"/>
              </a:spcBef>
              <a:buSzPct val="80000"/>
              <a:buFont typeface="Wingdings 2"/>
              <a:buChar char=""/>
            </a:pPr>
            <a:r>
              <a:rPr lang="en-US" sz="2800" dirty="0" smtClean="0">
                <a:latin typeface="+mj-lt"/>
                <a:cs typeface="Arial" charset="0"/>
              </a:rPr>
              <a:t>In this case, neither allele is dominant. </a:t>
            </a:r>
            <a:r>
              <a:rPr lang="en-US" sz="2800" dirty="0" smtClean="0">
                <a:solidFill>
                  <a:srgbClr val="FF0000"/>
                </a:solidFill>
                <a:latin typeface="+mj-lt"/>
                <a:cs typeface="Arial" charset="0"/>
              </a:rPr>
              <a:t>Cases in which one allele is not completely dominant over another</a:t>
            </a:r>
            <a:r>
              <a:rPr lang="en-US" sz="2800" dirty="0" smtClean="0">
                <a:latin typeface="+mj-lt"/>
                <a:cs typeface="Arial" charset="0"/>
              </a:rPr>
              <a:t> are </a:t>
            </a:r>
          </a:p>
          <a:p>
            <a:pPr marL="365760" lvl="1" indent="-283464">
              <a:spcBef>
                <a:spcPts val="600"/>
              </a:spcBef>
              <a:buSzPct val="80000"/>
              <a:buNone/>
            </a:pPr>
            <a:r>
              <a:rPr lang="en-US" sz="2800" dirty="0" smtClean="0">
                <a:latin typeface="+mj-lt"/>
                <a:cs typeface="Arial" charset="0"/>
              </a:rPr>
              <a:t>   called </a:t>
            </a:r>
            <a:r>
              <a:rPr lang="en-US" sz="2800" b="1" dirty="0" smtClean="0">
                <a:latin typeface="+mj-lt"/>
                <a:cs typeface="Arial" charset="0"/>
              </a:rPr>
              <a:t>incomplete dominance.</a:t>
            </a:r>
          </a:p>
          <a:p>
            <a:pPr marL="365760" lvl="1" indent="-283464">
              <a:spcBef>
                <a:spcPts val="600"/>
              </a:spcBef>
              <a:buSzPct val="80000"/>
              <a:buFont typeface="Wingdings 2"/>
              <a:buChar char=""/>
            </a:pPr>
            <a:r>
              <a:rPr lang="en-US" sz="2800" dirty="0" smtClean="0">
                <a:latin typeface="+mj-lt"/>
                <a:cs typeface="Arial" charset="0"/>
              </a:rPr>
              <a:t>In incomplete dominance, </a:t>
            </a:r>
            <a:r>
              <a:rPr lang="en-US" sz="2800" dirty="0" smtClean="0">
                <a:solidFill>
                  <a:srgbClr val="FF0000"/>
                </a:solidFill>
                <a:latin typeface="+mj-lt"/>
                <a:cs typeface="Arial" charset="0"/>
              </a:rPr>
              <a:t>the heterozygous phenotype lies somewhere between the two homozygous phenotypes</a:t>
            </a:r>
            <a:r>
              <a:rPr lang="en-US" sz="2800" dirty="0" smtClean="0">
                <a:latin typeface="+mj-lt"/>
                <a:cs typeface="Arial" charset="0"/>
              </a:rPr>
              <a:t>.</a:t>
            </a:r>
            <a:endParaRPr lang="en-US" sz="2800" b="1" dirty="0" smtClean="0">
              <a:latin typeface="+mj-lt"/>
              <a:cs typeface="Arial" charset="0"/>
            </a:endParaRPr>
          </a:p>
          <a:p>
            <a:endParaRPr lang="en-US" sz="2800" dirty="0">
              <a:latin typeface="+mj-lt"/>
            </a:endParaRPr>
          </a:p>
        </p:txBody>
      </p:sp>
      <p:pic>
        <p:nvPicPr>
          <p:cNvPr id="4" name="Picture 2" descr="E:\LESSON OVRVW batch 2\art\BIO10NAE_04_11_04_005_LRIM_01.png"/>
          <p:cNvPicPr>
            <a:picLocks noChangeAspect="1" noChangeArrowheads="1"/>
          </p:cNvPicPr>
          <p:nvPr/>
        </p:nvPicPr>
        <p:blipFill rotWithShape="1">
          <a:blip r:embed="rId3" cstate="print"/>
          <a:srcRect l="4762" t="10198" r="17805" b="17714"/>
          <a:stretch/>
        </p:blipFill>
        <p:spPr bwMode="auto">
          <a:xfrm>
            <a:off x="5638800" y="2362200"/>
            <a:ext cx="3071028" cy="3366635"/>
          </a:xfrm>
          <a:prstGeom prst="rect">
            <a:avLst/>
          </a:prstGeom>
          <a:noFill/>
          <a:ln w="9525">
            <a:noFill/>
            <a:miter lim="800000"/>
            <a:headEnd/>
            <a:tailEnd/>
          </a:ln>
        </p:spPr>
      </p:pic>
    </p:spTree>
    <p:extLst>
      <p:ext uri="{BB962C8B-B14F-4D97-AF65-F5344CB8AC3E}">
        <p14:creationId xmlns:p14="http://schemas.microsoft.com/office/powerpoint/2010/main" xmlns="" val="105860721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3800" b="1" dirty="0"/>
              <a:t>Incomplete </a:t>
            </a:r>
            <a:r>
              <a:rPr lang="en-US" sz="3800" b="1" dirty="0" smtClean="0"/>
              <a:t>Dominance</a:t>
            </a:r>
            <a:endParaRPr lang="en-US" sz="3800" b="1" dirty="0"/>
          </a:p>
        </p:txBody>
      </p:sp>
      <p:sp>
        <p:nvSpPr>
          <p:cNvPr id="22531" name="Rectangle 3"/>
          <p:cNvSpPr>
            <a:spLocks noGrp="1" noChangeArrowheads="1"/>
          </p:cNvSpPr>
          <p:nvPr>
            <p:ph idx="1"/>
          </p:nvPr>
        </p:nvSpPr>
        <p:spPr/>
        <p:txBody>
          <a:bodyPr>
            <a:normAutofit/>
          </a:bodyPr>
          <a:lstStyle/>
          <a:p>
            <a:r>
              <a:rPr lang="en-US" sz="3200" dirty="0" smtClean="0">
                <a:latin typeface="+mj-lt"/>
              </a:rPr>
              <a:t>Example: </a:t>
            </a:r>
            <a:r>
              <a:rPr lang="en-US" sz="3200" dirty="0" smtClean="0">
                <a:solidFill>
                  <a:srgbClr val="FF0000"/>
                </a:solidFill>
                <a:latin typeface="+mj-lt"/>
              </a:rPr>
              <a:t>Japanese </a:t>
            </a:r>
            <a:r>
              <a:rPr lang="en-US" sz="3200" dirty="0">
                <a:solidFill>
                  <a:srgbClr val="FF0000"/>
                </a:solidFill>
                <a:latin typeface="+mj-lt"/>
              </a:rPr>
              <a:t>four- o’clocks</a:t>
            </a:r>
          </a:p>
          <a:p>
            <a:pPr lvl="1"/>
            <a:r>
              <a:rPr lang="en-US" sz="2800" dirty="0">
                <a:solidFill>
                  <a:srgbClr val="FF3300"/>
                </a:solidFill>
                <a:latin typeface="+mj-lt"/>
              </a:rPr>
              <a:t>RR = red flowers</a:t>
            </a:r>
            <a:r>
              <a:rPr lang="en-US" sz="2800" dirty="0">
                <a:latin typeface="+mj-lt"/>
              </a:rPr>
              <a:t> </a:t>
            </a:r>
          </a:p>
          <a:p>
            <a:pPr lvl="1"/>
            <a:r>
              <a:rPr lang="en-US" sz="2800" dirty="0">
                <a:solidFill>
                  <a:srgbClr val="FF66FF"/>
                </a:solidFill>
                <a:latin typeface="+mj-lt"/>
              </a:rPr>
              <a:t>RW = pink flowers</a:t>
            </a:r>
          </a:p>
          <a:p>
            <a:pPr lvl="1"/>
            <a:r>
              <a:rPr lang="en-US" sz="2800" dirty="0">
                <a:latin typeface="+mj-lt"/>
              </a:rPr>
              <a:t>WW = white flowers</a:t>
            </a:r>
          </a:p>
        </p:txBody>
      </p:sp>
      <p:pic>
        <p:nvPicPr>
          <p:cNvPr id="4" name="Picture 5" descr="rose"/>
          <p:cNvPicPr>
            <a:picLocks noChangeAspect="1" noChangeArrowheads="1"/>
          </p:cNvPicPr>
          <p:nvPr/>
        </p:nvPicPr>
        <p:blipFill>
          <a:blip r:embed="rId3" cstate="print"/>
          <a:srcRect/>
          <a:stretch>
            <a:fillRect/>
          </a:stretch>
        </p:blipFill>
        <p:spPr bwMode="auto">
          <a:xfrm>
            <a:off x="4951448" y="3800645"/>
            <a:ext cx="3735352" cy="2134487"/>
          </a:xfrm>
          <a:prstGeom prst="rect">
            <a:avLst/>
          </a:prstGeom>
          <a:noFill/>
        </p:spPr>
      </p:pic>
    </p:spTree>
    <p:extLst>
      <p:ext uri="{BB962C8B-B14F-4D97-AF65-F5344CB8AC3E}">
        <p14:creationId xmlns:p14="http://schemas.microsoft.com/office/powerpoint/2010/main" xmlns="" val="605519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633" y="472924"/>
            <a:ext cx="6798734" cy="380063"/>
          </a:xfrm>
        </p:spPr>
        <p:txBody>
          <a:bodyPr>
            <a:normAutofit fontScale="90000"/>
          </a:bodyPr>
          <a:lstStyle/>
          <a:p>
            <a:r>
              <a:rPr lang="en-US" b="1" dirty="0" smtClean="0">
                <a:solidFill>
                  <a:schemeClr val="tx2"/>
                </a:solidFill>
                <a:cs typeface="Arial" charset="0"/>
              </a:rPr>
              <a:t>Codominance </a:t>
            </a:r>
            <a:endParaRPr lang="en-US" dirty="0">
              <a:solidFill>
                <a:schemeClr val="tx2"/>
              </a:solidFill>
            </a:endParaRPr>
          </a:p>
        </p:txBody>
      </p:sp>
      <p:sp>
        <p:nvSpPr>
          <p:cNvPr id="3" name="Content Placeholder 2"/>
          <p:cNvSpPr>
            <a:spLocks noGrp="1"/>
          </p:cNvSpPr>
          <p:nvPr>
            <p:ph idx="1"/>
          </p:nvPr>
        </p:nvSpPr>
        <p:spPr>
          <a:xfrm>
            <a:off x="457200" y="1295400"/>
            <a:ext cx="8229600" cy="4711891"/>
          </a:xfrm>
        </p:spPr>
        <p:txBody>
          <a:bodyPr>
            <a:normAutofit/>
          </a:bodyPr>
          <a:lstStyle/>
          <a:p>
            <a:pPr marL="365760" lvl="1" indent="-283464">
              <a:spcBef>
                <a:spcPts val="600"/>
              </a:spcBef>
              <a:buSzPct val="80000"/>
              <a:buFont typeface="Wingdings 2"/>
              <a:buChar char=""/>
            </a:pPr>
            <a:r>
              <a:rPr lang="en-US" sz="2800" dirty="0" smtClean="0">
                <a:solidFill>
                  <a:srgbClr val="FF0000"/>
                </a:solidFill>
                <a:latin typeface="+mj-lt"/>
                <a:cs typeface="Arial" charset="0"/>
              </a:rPr>
              <a:t>Cases in which the phenotypes produced by both alleles are clearly expressed</a:t>
            </a:r>
            <a:r>
              <a:rPr lang="en-US" sz="2800" dirty="0" smtClean="0">
                <a:latin typeface="+mj-lt"/>
                <a:cs typeface="Arial" charset="0"/>
              </a:rPr>
              <a:t> are called </a:t>
            </a:r>
            <a:r>
              <a:rPr lang="en-US" sz="2800" b="1" dirty="0" smtClean="0">
                <a:effectLst>
                  <a:outerShdw blurRad="38100" dist="38100" dir="2700000" algn="tl">
                    <a:srgbClr val="000000">
                      <a:alpha val="43137"/>
                    </a:srgbClr>
                  </a:outerShdw>
                </a:effectLst>
                <a:latin typeface="+mj-lt"/>
                <a:cs typeface="Arial" charset="0"/>
              </a:rPr>
              <a:t>codominance</a:t>
            </a:r>
            <a:r>
              <a:rPr lang="en-US" sz="2800" b="1" dirty="0" smtClean="0">
                <a:latin typeface="+mj-lt"/>
                <a:cs typeface="Arial" charset="0"/>
              </a:rPr>
              <a:t>.</a:t>
            </a:r>
          </a:p>
          <a:p>
            <a:r>
              <a:rPr lang="en-US" sz="2800" dirty="0" smtClean="0">
                <a:latin typeface="+mj-lt"/>
                <a:cs typeface="Arial" charset="0"/>
              </a:rPr>
              <a:t>For example, in certain varieties of chicken, the allele for black feathers is codominant with the allele for white feathers.</a:t>
            </a:r>
            <a:endParaRPr lang="en-US" sz="2800" dirty="0">
              <a:latin typeface="+mj-lt"/>
            </a:endParaRPr>
          </a:p>
        </p:txBody>
      </p:sp>
      <p:pic>
        <p:nvPicPr>
          <p:cNvPr id="4" name="Picture 7" descr="BW-chicken-JR1_3535"/>
          <p:cNvPicPr>
            <a:picLocks noChangeAspect="1" noChangeArrowheads="1"/>
          </p:cNvPicPr>
          <p:nvPr/>
        </p:nvPicPr>
        <p:blipFill>
          <a:blip r:embed="rId3" cstate="print"/>
          <a:srcRect/>
          <a:stretch>
            <a:fillRect/>
          </a:stretch>
        </p:blipFill>
        <p:spPr bwMode="auto">
          <a:xfrm>
            <a:off x="5715000" y="3810000"/>
            <a:ext cx="2971800" cy="2339975"/>
          </a:xfrm>
          <a:prstGeom prst="rect">
            <a:avLst/>
          </a:prstGeom>
          <a:noFill/>
        </p:spPr>
      </p:pic>
      <p:pic>
        <p:nvPicPr>
          <p:cNvPr id="5" name="Picture 5" descr="roancow"/>
          <p:cNvPicPr>
            <a:picLocks noChangeAspect="1" noChangeArrowheads="1"/>
          </p:cNvPicPr>
          <p:nvPr/>
        </p:nvPicPr>
        <p:blipFill>
          <a:blip r:embed="rId4" cstate="print"/>
          <a:srcRect/>
          <a:stretch>
            <a:fillRect/>
          </a:stretch>
        </p:blipFill>
        <p:spPr bwMode="auto">
          <a:xfrm>
            <a:off x="1905000" y="4267200"/>
            <a:ext cx="2886075" cy="2209800"/>
          </a:xfrm>
          <a:prstGeom prst="rect">
            <a:avLst/>
          </a:prstGeom>
          <a:noFill/>
        </p:spPr>
      </p:pic>
    </p:spTree>
    <p:extLst>
      <p:ext uri="{BB962C8B-B14F-4D97-AF65-F5344CB8AC3E}">
        <p14:creationId xmlns:p14="http://schemas.microsoft.com/office/powerpoint/2010/main" xmlns="" val="5421381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cs typeface="Arial" charset="0"/>
              </a:rPr>
              <a:t>Multiple Alleles</a:t>
            </a:r>
            <a:endParaRPr lang="en-US" dirty="0">
              <a:solidFill>
                <a:schemeClr val="tx2"/>
              </a:solidFill>
            </a:endParaRPr>
          </a:p>
        </p:txBody>
      </p:sp>
      <p:sp>
        <p:nvSpPr>
          <p:cNvPr id="3" name="Content Placeholder 2"/>
          <p:cNvSpPr>
            <a:spLocks noGrp="1"/>
          </p:cNvSpPr>
          <p:nvPr>
            <p:ph idx="1"/>
          </p:nvPr>
        </p:nvSpPr>
        <p:spPr/>
        <p:txBody>
          <a:bodyPr>
            <a:normAutofit fontScale="92500" lnSpcReduction="20000"/>
          </a:bodyPr>
          <a:lstStyle/>
          <a:p>
            <a:r>
              <a:rPr lang="en-US" sz="3200" dirty="0" smtClean="0">
                <a:latin typeface="+mj-lt"/>
                <a:cs typeface="Arial" charset="0"/>
              </a:rPr>
              <a:t>A single gene can have many possible </a:t>
            </a:r>
            <a:r>
              <a:rPr lang="en-US" sz="3200" dirty="0" smtClean="0">
                <a:solidFill>
                  <a:srgbClr val="00B0F0"/>
                </a:solidFill>
                <a:latin typeface="+mj-lt"/>
                <a:cs typeface="Arial" charset="0"/>
              </a:rPr>
              <a:t>alleles</a:t>
            </a:r>
            <a:r>
              <a:rPr lang="en-US" sz="3200" dirty="0" smtClean="0">
                <a:latin typeface="+mj-lt"/>
                <a:cs typeface="Arial" charset="0"/>
              </a:rPr>
              <a:t>.</a:t>
            </a:r>
          </a:p>
          <a:p>
            <a:r>
              <a:rPr lang="en-US" sz="3200" dirty="0" smtClean="0">
                <a:solidFill>
                  <a:srgbClr val="FF0000"/>
                </a:solidFill>
                <a:latin typeface="+mj-lt"/>
                <a:cs typeface="Arial" charset="0"/>
              </a:rPr>
              <a:t>A gene with more than two alleles </a:t>
            </a:r>
            <a:r>
              <a:rPr lang="en-US" sz="3200" dirty="0" smtClean="0">
                <a:latin typeface="+mj-lt"/>
                <a:cs typeface="Arial" charset="0"/>
              </a:rPr>
              <a:t>is said to have </a:t>
            </a:r>
            <a:r>
              <a:rPr lang="en-US" sz="3200" b="1" dirty="0" smtClean="0">
                <a:effectLst>
                  <a:outerShdw blurRad="38100" dist="38100" dir="2700000" algn="tl">
                    <a:srgbClr val="000000">
                      <a:alpha val="43137"/>
                    </a:srgbClr>
                  </a:outerShdw>
                </a:effectLst>
                <a:latin typeface="+mj-lt"/>
                <a:cs typeface="Arial" charset="0"/>
              </a:rPr>
              <a:t>multiple alleles</a:t>
            </a:r>
            <a:r>
              <a:rPr lang="en-US" sz="3200" b="1" dirty="0" smtClean="0">
                <a:latin typeface="+mj-lt"/>
                <a:cs typeface="Arial" charset="0"/>
              </a:rPr>
              <a:t>.</a:t>
            </a:r>
          </a:p>
          <a:p>
            <a:pPr marL="603504" lvl="2" indent="-283464">
              <a:spcBef>
                <a:spcPts val="600"/>
              </a:spcBef>
              <a:buSzPct val="80000"/>
              <a:buFont typeface="Wingdings 2"/>
              <a:buChar char=""/>
            </a:pPr>
            <a:r>
              <a:rPr lang="en-US" sz="2800" dirty="0" smtClean="0">
                <a:latin typeface="+mj-lt"/>
                <a:cs typeface="Arial" charset="0"/>
              </a:rPr>
              <a:t>Many genes have multiple alleles, including the </a:t>
            </a:r>
            <a:r>
              <a:rPr lang="en-US" sz="2800" dirty="0" smtClean="0">
                <a:solidFill>
                  <a:srgbClr val="FF0000"/>
                </a:solidFill>
                <a:latin typeface="+mj-lt"/>
                <a:cs typeface="Arial" charset="0"/>
              </a:rPr>
              <a:t>human genes for blood type</a:t>
            </a:r>
            <a:r>
              <a:rPr lang="en-US" sz="2800" dirty="0" smtClean="0">
                <a:latin typeface="+mj-lt"/>
                <a:cs typeface="Arial" charset="0"/>
              </a:rPr>
              <a:t>. </a:t>
            </a:r>
          </a:p>
          <a:p>
            <a:pPr marL="603504" lvl="2" indent="-283464">
              <a:spcBef>
                <a:spcPts val="600"/>
              </a:spcBef>
              <a:buSzPct val="80000"/>
              <a:buFont typeface="Wingdings 2"/>
              <a:buChar char=""/>
            </a:pPr>
            <a:r>
              <a:rPr lang="en-US" sz="2800" dirty="0" smtClean="0">
                <a:solidFill>
                  <a:srgbClr val="000000"/>
                </a:solidFill>
                <a:latin typeface="+mj-lt"/>
                <a:cs typeface="Arial" charset="0"/>
              </a:rPr>
              <a:t>The ABO blood group, is determined by a gene with three alleles: </a:t>
            </a:r>
            <a:r>
              <a:rPr lang="en-US" sz="2800" i="1" dirty="0" smtClean="0">
                <a:solidFill>
                  <a:srgbClr val="FF0000"/>
                </a:solidFill>
                <a:latin typeface="+mj-lt"/>
                <a:cs typeface="Arial" charset="0"/>
              </a:rPr>
              <a:t>I</a:t>
            </a:r>
            <a:r>
              <a:rPr lang="en-US" sz="2800" i="1" baseline="30000" dirty="0" smtClean="0">
                <a:solidFill>
                  <a:srgbClr val="FF0000"/>
                </a:solidFill>
                <a:latin typeface="+mj-lt"/>
                <a:cs typeface="Arial" charset="0"/>
              </a:rPr>
              <a:t>A</a:t>
            </a:r>
            <a:r>
              <a:rPr lang="en-US" sz="2800" i="1" dirty="0" smtClean="0">
                <a:solidFill>
                  <a:srgbClr val="000000"/>
                </a:solidFill>
                <a:latin typeface="+mj-lt"/>
                <a:cs typeface="Arial" charset="0"/>
              </a:rPr>
              <a:t>, </a:t>
            </a:r>
            <a:r>
              <a:rPr lang="en-US" sz="2800" i="1" dirty="0" smtClean="0">
                <a:solidFill>
                  <a:srgbClr val="FF0000"/>
                </a:solidFill>
                <a:latin typeface="+mj-lt"/>
                <a:cs typeface="Arial" charset="0"/>
              </a:rPr>
              <a:t>I</a:t>
            </a:r>
            <a:r>
              <a:rPr lang="en-US" sz="2800" i="1" baseline="30000" dirty="0" smtClean="0">
                <a:solidFill>
                  <a:srgbClr val="FF0000"/>
                </a:solidFill>
                <a:latin typeface="+mj-lt"/>
                <a:cs typeface="Arial" charset="0"/>
              </a:rPr>
              <a:t>B</a:t>
            </a:r>
            <a:r>
              <a:rPr lang="en-US" sz="2800" i="1" dirty="0" smtClean="0">
                <a:solidFill>
                  <a:srgbClr val="000000"/>
                </a:solidFill>
                <a:latin typeface="+mj-lt"/>
                <a:cs typeface="Arial" charset="0"/>
              </a:rPr>
              <a:t>, and </a:t>
            </a:r>
            <a:r>
              <a:rPr lang="en-US" sz="2800" i="1" dirty="0" smtClean="0">
                <a:solidFill>
                  <a:srgbClr val="FF0000"/>
                </a:solidFill>
                <a:latin typeface="+mj-lt"/>
                <a:cs typeface="Arial" charset="0"/>
              </a:rPr>
              <a:t>i</a:t>
            </a:r>
            <a:r>
              <a:rPr lang="en-US" sz="2800" i="1" dirty="0" smtClean="0">
                <a:solidFill>
                  <a:srgbClr val="000000"/>
                </a:solidFill>
                <a:latin typeface="+mj-lt"/>
                <a:cs typeface="Arial" charset="0"/>
              </a:rPr>
              <a:t>.</a:t>
            </a:r>
            <a:endParaRPr lang="en-US" sz="2800" dirty="0" smtClean="0">
              <a:latin typeface="+mj-lt"/>
              <a:cs typeface="Arial" charset="0"/>
            </a:endParaRPr>
          </a:p>
          <a:p>
            <a:endParaRPr lang="en-US" sz="2800" dirty="0">
              <a:latin typeface="+mj-lt"/>
            </a:endParaRPr>
          </a:p>
        </p:txBody>
      </p:sp>
    </p:spTree>
    <p:extLst>
      <p:ext uri="{BB962C8B-B14F-4D97-AF65-F5344CB8AC3E}">
        <p14:creationId xmlns:p14="http://schemas.microsoft.com/office/powerpoint/2010/main" xmlns="" val="33843595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b="1" dirty="0"/>
              <a:t>Multiple Alleles</a:t>
            </a:r>
          </a:p>
        </p:txBody>
      </p:sp>
      <p:sp>
        <p:nvSpPr>
          <p:cNvPr id="12291" name="Rectangle 3"/>
          <p:cNvSpPr>
            <a:spLocks noGrp="1" noChangeArrowheads="1"/>
          </p:cNvSpPr>
          <p:nvPr>
            <p:ph idx="1"/>
          </p:nvPr>
        </p:nvSpPr>
        <p:spPr>
          <a:xfrm>
            <a:off x="1176865" y="2490135"/>
            <a:ext cx="2861735" cy="2996265"/>
          </a:xfrm>
        </p:spPr>
        <p:txBody>
          <a:bodyPr>
            <a:normAutofit fontScale="70000" lnSpcReduction="20000"/>
          </a:bodyPr>
          <a:lstStyle/>
          <a:p>
            <a:r>
              <a:rPr lang="en-US" sz="3200" dirty="0">
                <a:solidFill>
                  <a:srgbClr val="FF0000"/>
                </a:solidFill>
                <a:latin typeface="+mj-lt"/>
              </a:rPr>
              <a:t>Three or more alleles for the same gene</a:t>
            </a:r>
          </a:p>
          <a:p>
            <a:r>
              <a:rPr lang="en-US" sz="3200" dirty="0">
                <a:latin typeface="+mj-lt"/>
              </a:rPr>
              <a:t>Examples:</a:t>
            </a:r>
          </a:p>
          <a:p>
            <a:pPr lvl="1"/>
            <a:r>
              <a:rPr lang="en-US" sz="2800" dirty="0">
                <a:solidFill>
                  <a:srgbClr val="FF0000"/>
                </a:solidFill>
                <a:latin typeface="+mj-lt"/>
              </a:rPr>
              <a:t>Blood </a:t>
            </a:r>
            <a:r>
              <a:rPr lang="en-US" sz="2800" dirty="0" smtClean="0">
                <a:solidFill>
                  <a:srgbClr val="FF0000"/>
                </a:solidFill>
                <a:latin typeface="+mj-lt"/>
              </a:rPr>
              <a:t>Groups</a:t>
            </a:r>
          </a:p>
          <a:p>
            <a:pPr lvl="2"/>
            <a:r>
              <a:rPr lang="en-US" sz="2800" dirty="0" smtClean="0">
                <a:solidFill>
                  <a:srgbClr val="FF0000"/>
                </a:solidFill>
                <a:latin typeface="+mj-lt"/>
              </a:rPr>
              <a:t>3 alleles </a:t>
            </a:r>
            <a:endParaRPr lang="en-US" sz="2800" dirty="0">
              <a:solidFill>
                <a:srgbClr val="FF0000"/>
              </a:solidFill>
              <a:latin typeface="+mj-lt"/>
            </a:endParaRPr>
          </a:p>
          <a:p>
            <a:pPr lvl="1"/>
            <a:r>
              <a:rPr lang="en-US" sz="2800" dirty="0" smtClean="0">
                <a:solidFill>
                  <a:srgbClr val="FF0000"/>
                </a:solidFill>
                <a:latin typeface="+mj-lt"/>
              </a:rPr>
              <a:t>Rabbit </a:t>
            </a:r>
            <a:r>
              <a:rPr lang="en-US" sz="2800" dirty="0">
                <a:solidFill>
                  <a:srgbClr val="FF0000"/>
                </a:solidFill>
                <a:latin typeface="+mj-lt"/>
              </a:rPr>
              <a:t>Color</a:t>
            </a:r>
          </a:p>
          <a:p>
            <a:pPr lvl="2"/>
            <a:r>
              <a:rPr lang="en-US" sz="2800" dirty="0">
                <a:solidFill>
                  <a:srgbClr val="FF0000"/>
                </a:solidFill>
                <a:latin typeface="+mj-lt"/>
              </a:rPr>
              <a:t>4 alleles</a:t>
            </a:r>
          </a:p>
        </p:txBody>
      </p:sp>
      <p:pic>
        <p:nvPicPr>
          <p:cNvPr id="12297" name="Picture 9" descr="standard_chinchilla_rabbit"/>
          <p:cNvPicPr>
            <a:picLocks noChangeAspect="1" noChangeArrowheads="1"/>
          </p:cNvPicPr>
          <p:nvPr/>
        </p:nvPicPr>
        <p:blipFill>
          <a:blip r:embed="rId3" cstate="print"/>
          <a:srcRect/>
          <a:stretch>
            <a:fillRect/>
          </a:stretch>
        </p:blipFill>
        <p:spPr bwMode="auto">
          <a:xfrm>
            <a:off x="6629400" y="2057400"/>
            <a:ext cx="2362200" cy="1828800"/>
          </a:xfrm>
          <a:prstGeom prst="rect">
            <a:avLst/>
          </a:prstGeom>
          <a:noFill/>
        </p:spPr>
      </p:pic>
      <p:pic>
        <p:nvPicPr>
          <p:cNvPr id="12299" name="Picture 11" descr="rabt4"/>
          <p:cNvPicPr>
            <a:picLocks noChangeAspect="1" noChangeArrowheads="1"/>
          </p:cNvPicPr>
          <p:nvPr/>
        </p:nvPicPr>
        <p:blipFill>
          <a:blip r:embed="rId4" cstate="print"/>
          <a:srcRect/>
          <a:stretch>
            <a:fillRect/>
          </a:stretch>
        </p:blipFill>
        <p:spPr bwMode="auto">
          <a:xfrm>
            <a:off x="4267200" y="3886200"/>
            <a:ext cx="2362200" cy="2133599"/>
          </a:xfrm>
          <a:prstGeom prst="rect">
            <a:avLst/>
          </a:prstGeom>
          <a:noFill/>
        </p:spPr>
      </p:pic>
      <p:pic>
        <p:nvPicPr>
          <p:cNvPr id="12301" name="Picture 13" descr="WHITE"/>
          <p:cNvPicPr>
            <a:picLocks noChangeAspect="1" noChangeArrowheads="1"/>
          </p:cNvPicPr>
          <p:nvPr/>
        </p:nvPicPr>
        <p:blipFill>
          <a:blip r:embed="rId5" cstate="print"/>
          <a:srcRect/>
          <a:stretch>
            <a:fillRect/>
          </a:stretch>
        </p:blipFill>
        <p:spPr bwMode="auto">
          <a:xfrm>
            <a:off x="6629400" y="3886200"/>
            <a:ext cx="2362200" cy="2133600"/>
          </a:xfrm>
          <a:prstGeom prst="rect">
            <a:avLst/>
          </a:prstGeom>
          <a:noFill/>
        </p:spPr>
      </p:pic>
      <p:pic>
        <p:nvPicPr>
          <p:cNvPr id="12303" name="Picture 15" descr="SD-Sweden"/>
          <p:cNvPicPr>
            <a:picLocks noChangeAspect="1" noChangeArrowheads="1"/>
          </p:cNvPicPr>
          <p:nvPr/>
        </p:nvPicPr>
        <p:blipFill>
          <a:blip r:embed="rId6" cstate="print"/>
          <a:srcRect/>
          <a:stretch>
            <a:fillRect/>
          </a:stretch>
        </p:blipFill>
        <p:spPr bwMode="auto">
          <a:xfrm>
            <a:off x="4267200" y="2057400"/>
            <a:ext cx="2362200" cy="1828800"/>
          </a:xfrm>
          <a:prstGeom prst="rect">
            <a:avLst/>
          </a:prstGeom>
          <a:noFill/>
        </p:spPr>
      </p:pic>
    </p:spTree>
    <p:extLst>
      <p:ext uri="{BB962C8B-B14F-4D97-AF65-F5344CB8AC3E}">
        <p14:creationId xmlns:p14="http://schemas.microsoft.com/office/powerpoint/2010/main" xmlns="" val="307831671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3.gstatic.com/images?q=tbn:ANd9GcRnQLcJRtaN1E6JOrxRPFWWkHkKrUGmesZ-afjRZxXQDp2GDXEJ:www.sciencegeek.net/Biology/review/graphics/CST/Rabbit.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6783" y="282576"/>
            <a:ext cx="5200055" cy="38354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8" descr="http://t2.gstatic.com/images?q=tbn:ANd9GcTYy8E1aLR8sbVm0khkaKP8AEEro1V-PBw_9a0HDJ8HEHp79q69:www.nationofimmigrators.com/Wild%2520rabbit%2520in%2520the%2520meadow.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67400" y="457200"/>
            <a:ext cx="2619375" cy="1743076"/>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descr="http://t3.gstatic.com/images?q=tbn:ANd9GcRztJKdxeH5e_1PDSASijEPfftotFIA2wqXUgTvoDsNVGnbi-Td:1.bp.blogspot.com/-zI_YUgLC31M/UamvzdrFFTI/AAAAAAAAAWg/Po4aaKJh2Mw/s1600/chinchilla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867400" y="2438400"/>
            <a:ext cx="2619375" cy="193693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http://t1.gstatic.com/images?q=tbn:ANd9GcQmtaKUjRxR4XKclgaaLp_Mpr3_KqveomMOe5cz8NkR_DN2ZcMIDw:classconnection.s3.amazonaws.com/975/flashcards/2359975/jpg/1-himalayan-rabbit-diana-gunning1354944710884.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852886" y="4571999"/>
            <a:ext cx="2633889" cy="1784871"/>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10" descr="http://t0.gstatic.com/images?q=tbn:ANd9GcR6p9yAKpKHy6mGWDRq3p6X_5-RGzvbfc2xZhaBtoYI50NppotWrg:blogs.riverfronttimes.com/dailyrft/albino_rabbit.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966811" y="4204220"/>
            <a:ext cx="2124075" cy="21526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3445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143000" y="616609"/>
            <a:ext cx="6798734" cy="703913"/>
          </a:xfrm>
        </p:spPr>
        <p:txBody>
          <a:bodyPr/>
          <a:lstStyle/>
          <a:p>
            <a:r>
              <a:rPr lang="en-US" b="1" dirty="0"/>
              <a:t>Multiple Alleles Examples:</a:t>
            </a:r>
          </a:p>
        </p:txBody>
      </p:sp>
      <p:sp>
        <p:nvSpPr>
          <p:cNvPr id="23555" name="Rectangle 3"/>
          <p:cNvSpPr>
            <a:spLocks noGrp="1" noChangeArrowheads="1"/>
          </p:cNvSpPr>
          <p:nvPr>
            <p:ph idx="1"/>
          </p:nvPr>
        </p:nvSpPr>
        <p:spPr>
          <a:xfrm>
            <a:off x="1042028" y="1489005"/>
            <a:ext cx="5835022" cy="3481981"/>
          </a:xfrm>
        </p:spPr>
        <p:txBody>
          <a:bodyPr>
            <a:normAutofit fontScale="77500" lnSpcReduction="20000"/>
          </a:bodyPr>
          <a:lstStyle/>
          <a:p>
            <a:pPr marL="109728" indent="0">
              <a:buNone/>
            </a:pPr>
            <a:r>
              <a:rPr lang="en-US" sz="4000" dirty="0">
                <a:latin typeface="+mj-lt"/>
              </a:rPr>
              <a:t>Rabbit Color</a:t>
            </a:r>
            <a:r>
              <a:rPr lang="en-US" sz="4000" dirty="0" smtClean="0">
                <a:latin typeface="+mj-lt"/>
              </a:rPr>
              <a:t>:</a:t>
            </a:r>
            <a:endParaRPr lang="en-US" sz="4000" dirty="0">
              <a:latin typeface="+mj-lt"/>
            </a:endParaRPr>
          </a:p>
          <a:p>
            <a:r>
              <a:rPr lang="en-US" sz="3600" dirty="0">
                <a:latin typeface="+mj-lt"/>
              </a:rPr>
              <a:t>C = full </a:t>
            </a:r>
            <a:r>
              <a:rPr lang="en-US" sz="3600" dirty="0" smtClean="0">
                <a:latin typeface="+mj-lt"/>
              </a:rPr>
              <a:t>color(wild): </a:t>
            </a:r>
            <a:r>
              <a:rPr lang="en-US" sz="3600" dirty="0">
                <a:latin typeface="+mj-lt"/>
              </a:rPr>
              <a:t>CC, Cc</a:t>
            </a:r>
            <a:r>
              <a:rPr lang="en-US" sz="3600" baseline="30000" dirty="0">
                <a:latin typeface="+mj-lt"/>
              </a:rPr>
              <a:t>ch</a:t>
            </a:r>
            <a:r>
              <a:rPr lang="en-US" sz="3600" dirty="0">
                <a:latin typeface="+mj-lt"/>
              </a:rPr>
              <a:t>, Cc</a:t>
            </a:r>
            <a:r>
              <a:rPr lang="en-US" sz="3600" baseline="30000" dirty="0">
                <a:latin typeface="+mj-lt"/>
              </a:rPr>
              <a:t>h</a:t>
            </a:r>
            <a:r>
              <a:rPr lang="en-US" sz="3600" dirty="0">
                <a:latin typeface="+mj-lt"/>
              </a:rPr>
              <a:t>, Cc</a:t>
            </a:r>
          </a:p>
          <a:p>
            <a:r>
              <a:rPr lang="en-US" sz="3600" dirty="0">
                <a:latin typeface="+mj-lt"/>
              </a:rPr>
              <a:t>c</a:t>
            </a:r>
            <a:r>
              <a:rPr lang="en-US" sz="3600" baseline="30000" dirty="0">
                <a:latin typeface="+mj-lt"/>
              </a:rPr>
              <a:t>ch</a:t>
            </a:r>
            <a:r>
              <a:rPr lang="en-US" sz="3600" dirty="0">
                <a:latin typeface="+mj-lt"/>
              </a:rPr>
              <a:t> = </a:t>
            </a:r>
            <a:r>
              <a:rPr lang="en-US" sz="3600" dirty="0" smtClean="0">
                <a:latin typeface="+mj-lt"/>
              </a:rPr>
              <a:t>chinchilla (black speckled white): </a:t>
            </a:r>
            <a:r>
              <a:rPr lang="en-US" sz="3600" dirty="0">
                <a:latin typeface="+mj-lt"/>
              </a:rPr>
              <a:t>c</a:t>
            </a:r>
            <a:r>
              <a:rPr lang="en-US" sz="3600" baseline="30000" dirty="0">
                <a:latin typeface="+mj-lt"/>
              </a:rPr>
              <a:t>ch</a:t>
            </a:r>
            <a:r>
              <a:rPr lang="en-US" sz="3600" dirty="0">
                <a:latin typeface="+mj-lt"/>
              </a:rPr>
              <a:t>c</a:t>
            </a:r>
            <a:r>
              <a:rPr lang="en-US" sz="3600" baseline="30000" dirty="0">
                <a:latin typeface="+mj-lt"/>
              </a:rPr>
              <a:t>ch</a:t>
            </a:r>
            <a:r>
              <a:rPr lang="en-US" sz="3600" dirty="0">
                <a:latin typeface="+mj-lt"/>
              </a:rPr>
              <a:t>, c</a:t>
            </a:r>
            <a:r>
              <a:rPr lang="en-US" sz="3600" baseline="30000" dirty="0">
                <a:latin typeface="+mj-lt"/>
              </a:rPr>
              <a:t>ch</a:t>
            </a:r>
            <a:r>
              <a:rPr lang="en-US" sz="3600" dirty="0">
                <a:latin typeface="+mj-lt"/>
              </a:rPr>
              <a:t>c</a:t>
            </a:r>
            <a:r>
              <a:rPr lang="en-US" sz="3600" baseline="30000" dirty="0">
                <a:latin typeface="+mj-lt"/>
              </a:rPr>
              <a:t>h</a:t>
            </a:r>
            <a:r>
              <a:rPr lang="en-US" sz="3600" dirty="0">
                <a:latin typeface="+mj-lt"/>
              </a:rPr>
              <a:t>, c</a:t>
            </a:r>
            <a:r>
              <a:rPr lang="en-US" sz="3600" baseline="30000" dirty="0">
                <a:latin typeface="+mj-lt"/>
              </a:rPr>
              <a:t>ch</a:t>
            </a:r>
            <a:r>
              <a:rPr lang="en-US" sz="3600" dirty="0">
                <a:latin typeface="+mj-lt"/>
              </a:rPr>
              <a:t>c</a:t>
            </a:r>
          </a:p>
          <a:p>
            <a:r>
              <a:rPr lang="en-US" sz="3600" dirty="0">
                <a:latin typeface="+mj-lt"/>
              </a:rPr>
              <a:t>c</a:t>
            </a:r>
            <a:r>
              <a:rPr lang="en-US" sz="3600" baseline="30000" dirty="0">
                <a:latin typeface="+mj-lt"/>
              </a:rPr>
              <a:t>h</a:t>
            </a:r>
            <a:r>
              <a:rPr lang="en-US" sz="3600" dirty="0">
                <a:latin typeface="+mj-lt"/>
              </a:rPr>
              <a:t> = himalayan:  c</a:t>
            </a:r>
            <a:r>
              <a:rPr lang="en-US" sz="3600" baseline="30000" dirty="0">
                <a:latin typeface="+mj-lt"/>
              </a:rPr>
              <a:t>h</a:t>
            </a:r>
            <a:r>
              <a:rPr lang="en-US" sz="3600" dirty="0">
                <a:latin typeface="+mj-lt"/>
              </a:rPr>
              <a:t>c</a:t>
            </a:r>
            <a:r>
              <a:rPr lang="en-US" sz="3600" baseline="30000" dirty="0">
                <a:latin typeface="+mj-lt"/>
              </a:rPr>
              <a:t>h</a:t>
            </a:r>
            <a:r>
              <a:rPr lang="en-US" sz="3600" dirty="0">
                <a:latin typeface="+mj-lt"/>
              </a:rPr>
              <a:t>, c</a:t>
            </a:r>
            <a:r>
              <a:rPr lang="en-US" sz="3600" baseline="30000" dirty="0">
                <a:latin typeface="+mj-lt"/>
              </a:rPr>
              <a:t>h</a:t>
            </a:r>
            <a:r>
              <a:rPr lang="en-US" sz="3600" dirty="0">
                <a:latin typeface="+mj-lt"/>
              </a:rPr>
              <a:t>c</a:t>
            </a:r>
          </a:p>
          <a:p>
            <a:r>
              <a:rPr lang="en-US" sz="3600" dirty="0">
                <a:latin typeface="+mj-lt"/>
              </a:rPr>
              <a:t>c = albinism: </a:t>
            </a:r>
            <a:r>
              <a:rPr lang="en-US" sz="4400" dirty="0">
                <a:latin typeface="+mj-lt"/>
              </a:rPr>
              <a:t>cc</a:t>
            </a:r>
          </a:p>
        </p:txBody>
      </p:sp>
      <p:pic>
        <p:nvPicPr>
          <p:cNvPr id="1026" name="Picture 2" descr="http://t1.gstatic.com/images?q=tbn:ANd9GcQmtaKUjRxR4XKclgaaLp_Mpr3_KqveomMOe5cz8NkR_DN2ZcMIDw:classconnection.s3.amazonaws.com/975/flashcards/2359975/jpg/1-himalayan-rabbit-diana-gunning135494471088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28428" y="3404635"/>
            <a:ext cx="2600325" cy="1762126"/>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t3.gstatic.com/images?q=tbn:ANd9GcRztJKdxeH5e_1PDSASijEPfftotFIA2wqXUgTvoDsNVGnbi-Td:1.bp.blogspot.com/-zI_YUgLC31M/UamvzdrFFTI/AAAAAAAAAWg/Po4aaKJh2Mw/s1600/chinchilla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57975" y="5019675"/>
            <a:ext cx="2486025" cy="18383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t2.gstatic.com/images?q=tbn:ANd9GcQg0hjmmRpRCln8izu49N1daBVNefdGSX_vPZ_1Zk2SfXPHUR-N2Q:3.bp.blogspot.com/-rJiCcF78kZY/T_TqjD3HAYI/AAAAAAAAAFk/dSBdF1GxbC0/s1600/12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74164" y="4980006"/>
            <a:ext cx="2509969" cy="188005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t2.gstatic.com/images?q=tbn:ANd9GcTYy8E1aLR8sbVm0khkaKP8AEEro1V-PBw_9a0HDJ8HEHp79q69:www.nationofimmigrators.com/Wild%2520rabbit%2520in%2520the%2520meadow.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729544" y="5048495"/>
            <a:ext cx="2619375" cy="1743076"/>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t0.gstatic.com/images?q=tbn:ANd9GcR6p9yAKpKHy6mGWDRq3p6X_5-RGzvbfc2xZhaBtoYI50NppotWrg:blogs.riverfronttimes.com/dailyrft/albino_rabbit.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877050" y="1251985"/>
            <a:ext cx="2124075" cy="21526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7527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1032"/>
                                        </p:tgtEl>
                                        <p:attrNameLst>
                                          <p:attrName>style.visibility</p:attrName>
                                        </p:attrNameLst>
                                      </p:cBhvr>
                                      <p:to>
                                        <p:strVal val="visible"/>
                                      </p:to>
                                    </p:set>
                                    <p:animEffect transition="in" filter="fade">
                                      <p:cBhvr>
                                        <p:cTn id="18" dur="500"/>
                                        <p:tgtEl>
                                          <p:spTgt spid="103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3555">
                                            <p:txEl>
                                              <p:pRg st="2" end="2"/>
                                            </p:txEl>
                                          </p:spTgt>
                                        </p:tgtEl>
                                        <p:attrNameLst>
                                          <p:attrName>style.visibility</p:attrName>
                                        </p:attrNameLst>
                                      </p:cBhvr>
                                      <p:to>
                                        <p:strVal val="visible"/>
                                      </p:to>
                                    </p:set>
                                    <p:anim calcmode="lin" valueType="num">
                                      <p:cBhvr additive="base">
                                        <p:cTn id="23"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030"/>
                                        </p:tgtEl>
                                        <p:attrNameLst>
                                          <p:attrName>style.visibility</p:attrName>
                                        </p:attrNameLst>
                                      </p:cBhvr>
                                      <p:to>
                                        <p:strVal val="visible"/>
                                      </p:to>
                                    </p:set>
                                    <p:animEffect transition="in" filter="fade">
                                      <p:cBhvr>
                                        <p:cTn id="28" dur="500"/>
                                        <p:tgtEl>
                                          <p:spTgt spid="103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1030"/>
                                        </p:tgtEl>
                                      </p:cBhvr>
                                    </p:animEffect>
                                    <p:set>
                                      <p:cBhvr>
                                        <p:cTn id="33" dur="1" fill="hold">
                                          <p:stCondLst>
                                            <p:cond delay="499"/>
                                          </p:stCondLst>
                                        </p:cTn>
                                        <p:tgtEl>
                                          <p:spTgt spid="1030"/>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1028"/>
                                        </p:tgtEl>
                                        <p:attrNameLst>
                                          <p:attrName>style.visibility</p:attrName>
                                        </p:attrNameLst>
                                      </p:cBhvr>
                                      <p:to>
                                        <p:strVal val="visible"/>
                                      </p:to>
                                    </p:set>
                                    <p:animEffect transition="in" filter="fade">
                                      <p:cBhvr>
                                        <p:cTn id="37" dur="500"/>
                                        <p:tgtEl>
                                          <p:spTgt spid="1028"/>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3555">
                                            <p:txEl>
                                              <p:pRg st="3" end="3"/>
                                            </p:txEl>
                                          </p:spTgt>
                                        </p:tgtEl>
                                        <p:attrNameLst>
                                          <p:attrName>style.visibility</p:attrName>
                                        </p:attrNameLst>
                                      </p:cBhvr>
                                      <p:to>
                                        <p:strVal val="visible"/>
                                      </p:to>
                                    </p:set>
                                    <p:anim calcmode="lin" valueType="num">
                                      <p:cBhvr additive="base">
                                        <p:cTn id="42"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fade">
                                      <p:cBhvr>
                                        <p:cTn id="47" dur="500"/>
                                        <p:tgtEl>
                                          <p:spTgt spid="1026"/>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3555">
                                            <p:txEl>
                                              <p:pRg st="4" end="4"/>
                                            </p:txEl>
                                          </p:spTgt>
                                        </p:tgtEl>
                                        <p:attrNameLst>
                                          <p:attrName>style.visibility</p:attrName>
                                        </p:attrNameLst>
                                      </p:cBhvr>
                                      <p:to>
                                        <p:strVal val="visible"/>
                                      </p:to>
                                    </p:set>
                                    <p:anim calcmode="lin" valueType="num">
                                      <p:cBhvr additive="base">
                                        <p:cTn id="52"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3555">
                                            <p:txEl>
                                              <p:pRg st="4" end="4"/>
                                            </p:txEl>
                                          </p:spTgt>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fade">
                                      <p:cBhvr>
                                        <p:cTn id="57"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34533" y="609600"/>
            <a:ext cx="6798734" cy="608663"/>
          </a:xfrm>
        </p:spPr>
        <p:txBody>
          <a:bodyPr>
            <a:normAutofit fontScale="90000"/>
          </a:bodyPr>
          <a:lstStyle/>
          <a:p>
            <a:r>
              <a:rPr lang="en-US" b="1" dirty="0"/>
              <a:t>Multiple Alleles</a:t>
            </a:r>
          </a:p>
        </p:txBody>
      </p:sp>
      <p:pic>
        <p:nvPicPr>
          <p:cNvPr id="19461" name="Picture 5" descr="bloodtype_chart"/>
          <p:cNvPicPr>
            <a:picLocks noChangeAspect="1" noChangeArrowheads="1"/>
          </p:cNvPicPr>
          <p:nvPr/>
        </p:nvPicPr>
        <p:blipFill>
          <a:blip r:embed="rId3" cstate="print"/>
          <a:srcRect/>
          <a:stretch>
            <a:fillRect/>
          </a:stretch>
        </p:blipFill>
        <p:spPr bwMode="auto">
          <a:xfrm>
            <a:off x="5181600" y="1371600"/>
            <a:ext cx="3762375" cy="4876800"/>
          </a:xfrm>
          <a:prstGeom prst="rect">
            <a:avLst/>
          </a:prstGeom>
          <a:noFill/>
        </p:spPr>
      </p:pic>
      <p:pic>
        <p:nvPicPr>
          <p:cNvPr id="19463" name="Picture 7" descr="Blood_types"/>
          <p:cNvPicPr>
            <a:picLocks noChangeAspect="1" noChangeArrowheads="1"/>
          </p:cNvPicPr>
          <p:nvPr/>
        </p:nvPicPr>
        <p:blipFill>
          <a:blip r:embed="rId4" cstate="print"/>
          <a:srcRect/>
          <a:stretch>
            <a:fillRect/>
          </a:stretch>
        </p:blipFill>
        <p:spPr bwMode="auto">
          <a:xfrm>
            <a:off x="762000" y="1369786"/>
            <a:ext cx="3771900" cy="5105400"/>
          </a:xfrm>
          <a:prstGeom prst="rect">
            <a:avLst/>
          </a:prstGeom>
          <a:noFill/>
        </p:spPr>
      </p:pic>
    </p:spTree>
    <p:extLst>
      <p:ext uri="{BB962C8B-B14F-4D97-AF65-F5344CB8AC3E}">
        <p14:creationId xmlns:p14="http://schemas.microsoft.com/office/powerpoint/2010/main" xmlns="" val="19105015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lstStyle/>
          <a:p>
            <a:pPr algn="ctr"/>
            <a:r>
              <a:rPr lang="en-US" dirty="0" smtClean="0"/>
              <a:t>Blood Types</a:t>
            </a:r>
            <a:endParaRPr lang="en-US" dirty="0"/>
          </a:p>
        </p:txBody>
      </p:sp>
      <p:pic>
        <p:nvPicPr>
          <p:cNvPr id="3074" name="Picture 2" descr="http://www.google.com/url?sa=i&amp;source=images&amp;cd=&amp;docid=A2Owr1TPBHrieM&amp;tbnid=JLSBgk7004Y5RM:&amp;ved=0CAUQjBw&amp;url=http%3A%2F%2Fwww.as.miami.edu%2Fchemistry%2F2086%2Fchap19%2FNEWChapter%252019-Part1_files%2Fimage014.jpg&amp;ei=7Bw8U9PTIqqksQTM1YHgDQ&amp;psig=AFQjCNH1S7Rcs8YWmD6y01LY27mfvBsAog&amp;ust=1396534892679219"/>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1143000"/>
            <a:ext cx="7391400" cy="55435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53232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a:bodyPr>
          <a:lstStyle/>
          <a:p>
            <a:pPr eaLnBrk="1" hangingPunct="1"/>
            <a:r>
              <a:rPr lang="en-US" sz="3600" b="1" dirty="0" smtClean="0">
                <a:solidFill>
                  <a:srgbClr val="339966"/>
                </a:solidFill>
                <a:latin typeface="Berlin Sans FB Demi" pitchFamily="34" charset="0"/>
                <a:cs typeface="Arial" charset="0"/>
              </a:rPr>
              <a:t>The Experiments of Gregor Mendel</a:t>
            </a:r>
          </a:p>
        </p:txBody>
      </p:sp>
      <p:sp>
        <p:nvSpPr>
          <p:cNvPr id="23555" name="Text Placeholder 2"/>
          <p:cNvSpPr>
            <a:spLocks noGrp="1"/>
          </p:cNvSpPr>
          <p:nvPr>
            <p:ph type="body" idx="1"/>
          </p:nvPr>
        </p:nvSpPr>
        <p:spPr>
          <a:xfrm>
            <a:off x="228600" y="1600200"/>
            <a:ext cx="4648200" cy="2971800"/>
          </a:xfrm>
        </p:spPr>
        <p:txBody>
          <a:bodyPr>
            <a:noAutofit/>
          </a:bodyPr>
          <a:lstStyle/>
          <a:p>
            <a:pPr lvl="1" eaLnBrk="1" hangingPunct="1"/>
            <a:r>
              <a:rPr lang="en-US" sz="2400" dirty="0" smtClean="0">
                <a:latin typeface="+mj-lt"/>
                <a:cs typeface="Arial" charset="0"/>
              </a:rPr>
              <a:t>	By using peas, Mendel was able to carry out, in just one or two growing seasons, experiments that would have been impossible to do with humans and that would have taken decades—if not centuries—to do with other large animals.</a:t>
            </a:r>
          </a:p>
        </p:txBody>
      </p:sp>
      <p:pic>
        <p:nvPicPr>
          <p:cNvPr id="23556" name="Picture 4" descr="E:\LESSON OVRVW batch 2\art\BIO10NAE_04_11_02_005_LRIM_02.png"/>
          <p:cNvPicPr>
            <a:picLocks noChangeAspect="1" noChangeArrowheads="1"/>
          </p:cNvPicPr>
          <p:nvPr/>
        </p:nvPicPr>
        <p:blipFill>
          <a:blip r:embed="rId3" cstate="print"/>
          <a:srcRect/>
          <a:stretch>
            <a:fillRect/>
          </a:stretch>
        </p:blipFill>
        <p:spPr bwMode="auto">
          <a:xfrm>
            <a:off x="5257800" y="1752600"/>
            <a:ext cx="3556000" cy="412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93749"/>
            <a:ext cx="6798734" cy="456263"/>
          </a:xfrm>
        </p:spPr>
        <p:txBody>
          <a:bodyPr>
            <a:normAutofit fontScale="90000"/>
          </a:bodyPr>
          <a:lstStyle/>
          <a:p>
            <a:r>
              <a:rPr lang="en-US" sz="3600" b="1" dirty="0" smtClean="0">
                <a:solidFill>
                  <a:schemeClr val="tx2"/>
                </a:solidFill>
                <a:cs typeface="Arial" charset="0"/>
              </a:rPr>
              <a:t>Codominant and Multiple Alleles </a:t>
            </a:r>
            <a:endParaRPr lang="en-US" sz="3600" dirty="0">
              <a:solidFill>
                <a:schemeClr val="tx2"/>
              </a:solidFill>
            </a:endParaRPr>
          </a:p>
        </p:txBody>
      </p:sp>
      <p:sp>
        <p:nvSpPr>
          <p:cNvPr id="3" name="Content Placeholder 2"/>
          <p:cNvSpPr>
            <a:spLocks noGrp="1"/>
          </p:cNvSpPr>
          <p:nvPr>
            <p:ph idx="1"/>
          </p:nvPr>
        </p:nvSpPr>
        <p:spPr>
          <a:xfrm>
            <a:off x="457200" y="1219200"/>
            <a:ext cx="8229600" cy="4788091"/>
          </a:xfrm>
        </p:spPr>
        <p:txBody>
          <a:bodyPr>
            <a:normAutofit/>
          </a:bodyPr>
          <a:lstStyle/>
          <a:p>
            <a:r>
              <a:rPr lang="en-US" sz="2400" dirty="0" smtClean="0">
                <a:solidFill>
                  <a:srgbClr val="FF0000"/>
                </a:solidFill>
                <a:latin typeface="+mj-lt"/>
                <a:cs typeface="Arial" charset="0"/>
              </a:rPr>
              <a:t>Alleles </a:t>
            </a:r>
            <a:r>
              <a:rPr lang="en-US" sz="2400" i="1" dirty="0" smtClean="0">
                <a:solidFill>
                  <a:srgbClr val="FF0000"/>
                </a:solidFill>
                <a:latin typeface="+mj-lt"/>
                <a:cs typeface="Arial" charset="0"/>
              </a:rPr>
              <a:t>I</a:t>
            </a:r>
            <a:r>
              <a:rPr lang="en-US" sz="2400" i="1" baseline="30000" dirty="0" smtClean="0">
                <a:solidFill>
                  <a:srgbClr val="FF0000"/>
                </a:solidFill>
                <a:latin typeface="+mj-lt"/>
                <a:cs typeface="Arial" charset="0"/>
              </a:rPr>
              <a:t>A</a:t>
            </a:r>
            <a:r>
              <a:rPr lang="en-US" sz="2400" dirty="0" smtClean="0">
                <a:solidFill>
                  <a:srgbClr val="FF0000"/>
                </a:solidFill>
                <a:latin typeface="+mj-lt"/>
                <a:cs typeface="Arial" charset="0"/>
              </a:rPr>
              <a:t> and </a:t>
            </a:r>
            <a:r>
              <a:rPr lang="en-US" sz="2400" i="1" dirty="0" smtClean="0">
                <a:solidFill>
                  <a:srgbClr val="FF0000"/>
                </a:solidFill>
                <a:latin typeface="+mj-lt"/>
                <a:cs typeface="Arial" charset="0"/>
              </a:rPr>
              <a:t>I</a:t>
            </a:r>
            <a:r>
              <a:rPr lang="en-US" sz="2400" i="1" baseline="30000" dirty="0" smtClean="0">
                <a:solidFill>
                  <a:srgbClr val="FF0000"/>
                </a:solidFill>
                <a:latin typeface="+mj-lt"/>
                <a:cs typeface="Arial" charset="0"/>
              </a:rPr>
              <a:t>B</a:t>
            </a:r>
            <a:r>
              <a:rPr lang="en-US" sz="2400" i="1" dirty="0" smtClean="0">
                <a:solidFill>
                  <a:srgbClr val="FF0000"/>
                </a:solidFill>
                <a:latin typeface="+mj-lt"/>
                <a:cs typeface="Arial" charset="0"/>
              </a:rPr>
              <a:t> </a:t>
            </a:r>
            <a:r>
              <a:rPr lang="en-US" sz="2400" dirty="0" smtClean="0">
                <a:solidFill>
                  <a:srgbClr val="FF0000"/>
                </a:solidFill>
                <a:latin typeface="+mj-lt"/>
                <a:cs typeface="Arial" charset="0"/>
              </a:rPr>
              <a:t>are codominant</a:t>
            </a:r>
            <a:r>
              <a:rPr lang="en-US" sz="2400" dirty="0" smtClean="0">
                <a:solidFill>
                  <a:srgbClr val="000000"/>
                </a:solidFill>
                <a:latin typeface="+mj-lt"/>
                <a:cs typeface="Arial" charset="0"/>
              </a:rPr>
              <a:t>. </a:t>
            </a:r>
            <a:r>
              <a:rPr lang="en-US" sz="2400" dirty="0" smtClean="0">
                <a:solidFill>
                  <a:srgbClr val="FF0000"/>
                </a:solidFill>
                <a:latin typeface="+mj-lt"/>
                <a:cs typeface="Arial" charset="0"/>
              </a:rPr>
              <a:t>They produce molecules known as antigens on the surface of red blood cells.</a:t>
            </a:r>
          </a:p>
          <a:p>
            <a:r>
              <a:rPr lang="en-US" sz="2400" dirty="0" smtClean="0">
                <a:solidFill>
                  <a:srgbClr val="000000"/>
                </a:solidFill>
                <a:latin typeface="+mj-lt"/>
                <a:cs typeface="Arial" charset="0"/>
              </a:rPr>
              <a:t>Individuals with alleles </a:t>
            </a:r>
            <a:r>
              <a:rPr lang="en-US" sz="2400" i="1" dirty="0" smtClean="0">
                <a:solidFill>
                  <a:srgbClr val="000000"/>
                </a:solidFill>
                <a:latin typeface="+mj-lt"/>
                <a:cs typeface="Arial" charset="0"/>
              </a:rPr>
              <a:t>I</a:t>
            </a:r>
            <a:r>
              <a:rPr lang="en-US" sz="2400" i="1" baseline="30000" dirty="0" smtClean="0">
                <a:solidFill>
                  <a:srgbClr val="000000"/>
                </a:solidFill>
                <a:latin typeface="+mj-lt"/>
                <a:cs typeface="Arial" charset="0"/>
              </a:rPr>
              <a:t>A</a:t>
            </a:r>
            <a:r>
              <a:rPr lang="en-US" sz="2400" i="1" dirty="0" smtClean="0">
                <a:solidFill>
                  <a:srgbClr val="000000"/>
                </a:solidFill>
                <a:latin typeface="+mj-lt"/>
                <a:cs typeface="Arial" charset="0"/>
              </a:rPr>
              <a:t> </a:t>
            </a:r>
            <a:r>
              <a:rPr lang="en-US" sz="2400" dirty="0" smtClean="0">
                <a:solidFill>
                  <a:srgbClr val="000000"/>
                </a:solidFill>
                <a:latin typeface="+mj-lt"/>
                <a:cs typeface="Arial" charset="0"/>
              </a:rPr>
              <a:t>and </a:t>
            </a:r>
            <a:r>
              <a:rPr lang="en-US" sz="2400" i="1" dirty="0" smtClean="0">
                <a:solidFill>
                  <a:srgbClr val="000000"/>
                </a:solidFill>
                <a:latin typeface="+mj-lt"/>
                <a:cs typeface="Arial" charset="0"/>
              </a:rPr>
              <a:t>I</a:t>
            </a:r>
            <a:r>
              <a:rPr lang="en-US" sz="2400" i="1" baseline="30000" dirty="0" smtClean="0">
                <a:solidFill>
                  <a:srgbClr val="000000"/>
                </a:solidFill>
                <a:latin typeface="+mj-lt"/>
                <a:cs typeface="Arial" charset="0"/>
              </a:rPr>
              <a:t>B</a:t>
            </a:r>
            <a:r>
              <a:rPr lang="en-US" sz="2400" i="1" dirty="0" smtClean="0">
                <a:solidFill>
                  <a:srgbClr val="000000"/>
                </a:solidFill>
                <a:latin typeface="+mj-lt"/>
                <a:cs typeface="Arial" charset="0"/>
              </a:rPr>
              <a:t> </a:t>
            </a:r>
            <a:r>
              <a:rPr lang="en-US" sz="2400" dirty="0" smtClean="0">
                <a:solidFill>
                  <a:srgbClr val="000000"/>
                </a:solidFill>
                <a:latin typeface="+mj-lt"/>
                <a:cs typeface="Arial" charset="0"/>
              </a:rPr>
              <a:t>produce both A and B antigens, making them blood type AB.</a:t>
            </a:r>
            <a:endParaRPr lang="en-US" sz="2400" dirty="0">
              <a:latin typeface="+mj-lt"/>
            </a:endParaRPr>
          </a:p>
        </p:txBody>
      </p:sp>
      <p:pic>
        <p:nvPicPr>
          <p:cNvPr id="4" name="Picture 2" descr="C:\Users\Alex\Desktop\art\BIO10NAE_04_14_02_005_LRIM_07.png"/>
          <p:cNvPicPr>
            <a:picLocks noChangeAspect="1" noChangeArrowheads="1"/>
          </p:cNvPicPr>
          <p:nvPr/>
        </p:nvPicPr>
        <p:blipFill rotWithShape="1">
          <a:blip r:embed="rId3" cstate="print"/>
          <a:srcRect l="19748" r="20448"/>
          <a:stretch/>
        </p:blipFill>
        <p:spPr bwMode="auto">
          <a:xfrm>
            <a:off x="1447800" y="3200400"/>
            <a:ext cx="6781800" cy="3418694"/>
          </a:xfrm>
          <a:prstGeom prst="rect">
            <a:avLst/>
          </a:prstGeom>
          <a:noFill/>
          <a:ln w="9525">
            <a:noFill/>
            <a:miter lim="800000"/>
            <a:headEnd/>
            <a:tailEnd/>
          </a:ln>
        </p:spPr>
      </p:pic>
    </p:spTree>
    <p:extLst>
      <p:ext uri="{BB962C8B-B14F-4D97-AF65-F5344CB8AC3E}">
        <p14:creationId xmlns:p14="http://schemas.microsoft.com/office/powerpoint/2010/main" xmlns="" val="1485595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2"/>
                </a:solidFill>
                <a:cs typeface="Arial" charset="0"/>
              </a:rPr>
              <a:t>Codominant and Multiple Alleles </a:t>
            </a:r>
            <a:endParaRPr lang="en-US" sz="3600" dirty="0">
              <a:solidFill>
                <a:schemeClr val="tx2"/>
              </a:solidFill>
            </a:endParaRPr>
          </a:p>
        </p:txBody>
      </p:sp>
      <p:sp>
        <p:nvSpPr>
          <p:cNvPr id="3" name="Content Placeholder 2"/>
          <p:cNvSpPr>
            <a:spLocks noGrp="1"/>
          </p:cNvSpPr>
          <p:nvPr>
            <p:ph idx="1"/>
          </p:nvPr>
        </p:nvSpPr>
        <p:spPr/>
        <p:txBody>
          <a:bodyPr>
            <a:normAutofit fontScale="92500"/>
          </a:bodyPr>
          <a:lstStyle/>
          <a:p>
            <a:r>
              <a:rPr lang="en-US" sz="2800" dirty="0" smtClean="0">
                <a:solidFill>
                  <a:srgbClr val="FF0000"/>
                </a:solidFill>
                <a:latin typeface="+mj-lt"/>
                <a:cs typeface="Arial" charset="0"/>
              </a:rPr>
              <a:t>The </a:t>
            </a:r>
            <a:r>
              <a:rPr lang="en-US" sz="2800" i="1" dirty="0" smtClean="0">
                <a:solidFill>
                  <a:srgbClr val="FF0000"/>
                </a:solidFill>
                <a:latin typeface="+mj-lt"/>
                <a:cs typeface="Arial" charset="0"/>
              </a:rPr>
              <a:t>i </a:t>
            </a:r>
            <a:r>
              <a:rPr lang="en-US" sz="2800" dirty="0" smtClean="0">
                <a:solidFill>
                  <a:srgbClr val="FF0000"/>
                </a:solidFill>
                <a:latin typeface="+mj-lt"/>
                <a:cs typeface="Arial" charset="0"/>
              </a:rPr>
              <a:t>allele is recessive</a:t>
            </a:r>
            <a:r>
              <a:rPr lang="en-US" sz="2800" dirty="0" smtClean="0">
                <a:solidFill>
                  <a:srgbClr val="000000"/>
                </a:solidFill>
                <a:latin typeface="+mj-lt"/>
                <a:cs typeface="Arial" charset="0"/>
              </a:rPr>
              <a:t>.</a:t>
            </a:r>
          </a:p>
          <a:p>
            <a:r>
              <a:rPr lang="en-US" sz="2800" dirty="0" smtClean="0">
                <a:solidFill>
                  <a:srgbClr val="000000"/>
                </a:solidFill>
                <a:latin typeface="+mj-lt"/>
                <a:cs typeface="Arial" charset="0"/>
              </a:rPr>
              <a:t>Individuals with alleles </a:t>
            </a:r>
            <a:r>
              <a:rPr lang="en-US" sz="2800" i="1" dirty="0" smtClean="0">
                <a:solidFill>
                  <a:srgbClr val="000000"/>
                </a:solidFill>
                <a:latin typeface="+mj-lt"/>
                <a:cs typeface="Arial" charset="0"/>
              </a:rPr>
              <a:t>I</a:t>
            </a:r>
            <a:r>
              <a:rPr lang="en-US" sz="2800" i="1" baseline="30000" dirty="0" smtClean="0">
                <a:solidFill>
                  <a:srgbClr val="000000"/>
                </a:solidFill>
                <a:latin typeface="+mj-lt"/>
                <a:cs typeface="Arial" charset="0"/>
              </a:rPr>
              <a:t>A</a:t>
            </a:r>
            <a:r>
              <a:rPr lang="en-US" sz="2800" i="1" dirty="0" smtClean="0">
                <a:solidFill>
                  <a:srgbClr val="000000"/>
                </a:solidFill>
                <a:latin typeface="+mj-lt"/>
                <a:cs typeface="Arial" charset="0"/>
              </a:rPr>
              <a:t>I</a:t>
            </a:r>
            <a:r>
              <a:rPr lang="en-US" sz="2800" i="1" baseline="30000" dirty="0" smtClean="0">
                <a:solidFill>
                  <a:srgbClr val="000000"/>
                </a:solidFill>
                <a:latin typeface="+mj-lt"/>
                <a:cs typeface="Arial" charset="0"/>
              </a:rPr>
              <a:t>A</a:t>
            </a:r>
            <a:r>
              <a:rPr lang="en-US" sz="2800" dirty="0" smtClean="0">
                <a:solidFill>
                  <a:srgbClr val="000000"/>
                </a:solidFill>
                <a:latin typeface="+mj-lt"/>
                <a:cs typeface="Arial" charset="0"/>
              </a:rPr>
              <a:t> or </a:t>
            </a:r>
            <a:r>
              <a:rPr lang="en-US" sz="2800" i="1" dirty="0" smtClean="0">
                <a:solidFill>
                  <a:srgbClr val="000000"/>
                </a:solidFill>
                <a:latin typeface="+mj-lt"/>
                <a:cs typeface="Arial" charset="0"/>
              </a:rPr>
              <a:t>I</a:t>
            </a:r>
            <a:r>
              <a:rPr lang="en-US" sz="2800" i="1" baseline="30000" dirty="0" smtClean="0">
                <a:solidFill>
                  <a:srgbClr val="000000"/>
                </a:solidFill>
                <a:latin typeface="+mj-lt"/>
                <a:cs typeface="Arial" charset="0"/>
              </a:rPr>
              <a:t>A</a:t>
            </a:r>
            <a:r>
              <a:rPr lang="en-US" sz="2800" i="1" dirty="0" smtClean="0">
                <a:solidFill>
                  <a:srgbClr val="000000"/>
                </a:solidFill>
                <a:latin typeface="+mj-lt"/>
                <a:cs typeface="Arial" charset="0"/>
              </a:rPr>
              <a:t>i</a:t>
            </a:r>
            <a:r>
              <a:rPr lang="en-US" sz="2800" dirty="0" smtClean="0">
                <a:solidFill>
                  <a:srgbClr val="000000"/>
                </a:solidFill>
                <a:latin typeface="+mj-lt"/>
                <a:cs typeface="Arial" charset="0"/>
              </a:rPr>
              <a:t> produce only the A antigen, making them blood type A.</a:t>
            </a:r>
          </a:p>
          <a:p>
            <a:r>
              <a:rPr lang="en-US" sz="2800" dirty="0" smtClean="0">
                <a:solidFill>
                  <a:srgbClr val="000000"/>
                </a:solidFill>
                <a:latin typeface="+mj-lt"/>
                <a:cs typeface="Arial" charset="0"/>
              </a:rPr>
              <a:t>Those with </a:t>
            </a:r>
            <a:r>
              <a:rPr lang="en-US" sz="2800" i="1" dirty="0" smtClean="0">
                <a:solidFill>
                  <a:srgbClr val="000000"/>
                </a:solidFill>
                <a:latin typeface="+mj-lt"/>
                <a:cs typeface="Arial" charset="0"/>
              </a:rPr>
              <a:t>I</a:t>
            </a:r>
            <a:r>
              <a:rPr lang="en-US" sz="2800" i="1" baseline="30000" dirty="0" smtClean="0">
                <a:solidFill>
                  <a:srgbClr val="000000"/>
                </a:solidFill>
                <a:latin typeface="+mj-lt"/>
                <a:cs typeface="Arial" charset="0"/>
              </a:rPr>
              <a:t>B</a:t>
            </a:r>
            <a:r>
              <a:rPr lang="en-US" sz="2800" i="1" dirty="0" smtClean="0">
                <a:solidFill>
                  <a:srgbClr val="000000"/>
                </a:solidFill>
                <a:latin typeface="+mj-lt"/>
                <a:cs typeface="Arial" charset="0"/>
              </a:rPr>
              <a:t>I</a:t>
            </a:r>
            <a:r>
              <a:rPr lang="en-US" sz="2800" i="1" baseline="30000" dirty="0" smtClean="0">
                <a:solidFill>
                  <a:srgbClr val="000000"/>
                </a:solidFill>
                <a:latin typeface="+mj-lt"/>
                <a:cs typeface="Arial" charset="0"/>
              </a:rPr>
              <a:t>B</a:t>
            </a:r>
            <a:r>
              <a:rPr lang="en-US" sz="2800" dirty="0" smtClean="0">
                <a:solidFill>
                  <a:srgbClr val="000000"/>
                </a:solidFill>
                <a:latin typeface="+mj-lt"/>
                <a:cs typeface="Arial" charset="0"/>
              </a:rPr>
              <a:t> or </a:t>
            </a:r>
            <a:r>
              <a:rPr lang="en-US" sz="2800" i="1" dirty="0" smtClean="0">
                <a:solidFill>
                  <a:srgbClr val="000000"/>
                </a:solidFill>
                <a:latin typeface="+mj-lt"/>
                <a:cs typeface="Arial" charset="0"/>
              </a:rPr>
              <a:t>I</a:t>
            </a:r>
            <a:r>
              <a:rPr lang="en-US" sz="2800" i="1" baseline="30000" dirty="0" smtClean="0">
                <a:solidFill>
                  <a:srgbClr val="000000"/>
                </a:solidFill>
                <a:latin typeface="+mj-lt"/>
                <a:cs typeface="Arial" charset="0"/>
              </a:rPr>
              <a:t>B</a:t>
            </a:r>
            <a:r>
              <a:rPr lang="en-US" sz="2800" i="1" dirty="0" smtClean="0">
                <a:solidFill>
                  <a:srgbClr val="000000"/>
                </a:solidFill>
                <a:latin typeface="+mj-lt"/>
                <a:cs typeface="Arial" charset="0"/>
              </a:rPr>
              <a:t>i </a:t>
            </a:r>
            <a:r>
              <a:rPr lang="en-US" sz="2800" dirty="0" smtClean="0">
                <a:solidFill>
                  <a:srgbClr val="000000"/>
                </a:solidFill>
                <a:latin typeface="+mj-lt"/>
                <a:cs typeface="Arial" charset="0"/>
              </a:rPr>
              <a:t>alleles are type B.</a:t>
            </a:r>
          </a:p>
          <a:p>
            <a:r>
              <a:rPr lang="en-US" sz="2800" dirty="0" smtClean="0">
                <a:solidFill>
                  <a:srgbClr val="000000"/>
                </a:solidFill>
                <a:latin typeface="+mj-lt"/>
                <a:cs typeface="Arial" charset="0"/>
              </a:rPr>
              <a:t>Those </a:t>
            </a:r>
            <a:r>
              <a:rPr lang="en-US" sz="2800" dirty="0" smtClean="0">
                <a:solidFill>
                  <a:srgbClr val="00B0F0"/>
                </a:solidFill>
                <a:latin typeface="+mj-lt"/>
                <a:cs typeface="Arial" charset="0"/>
              </a:rPr>
              <a:t>homozygous</a:t>
            </a:r>
            <a:r>
              <a:rPr lang="en-US" sz="2800" dirty="0" smtClean="0">
                <a:solidFill>
                  <a:srgbClr val="000000"/>
                </a:solidFill>
                <a:latin typeface="+mj-lt"/>
                <a:cs typeface="Arial" charset="0"/>
              </a:rPr>
              <a:t> for the </a:t>
            </a:r>
            <a:r>
              <a:rPr lang="en-US" sz="2800" i="1" dirty="0" smtClean="0">
                <a:solidFill>
                  <a:srgbClr val="000000"/>
                </a:solidFill>
                <a:latin typeface="+mj-lt"/>
                <a:cs typeface="Arial" charset="0"/>
              </a:rPr>
              <a:t>i </a:t>
            </a:r>
            <a:r>
              <a:rPr lang="en-US" sz="2800" dirty="0" smtClean="0">
                <a:solidFill>
                  <a:srgbClr val="000000"/>
                </a:solidFill>
                <a:latin typeface="+mj-lt"/>
                <a:cs typeface="Arial" charset="0"/>
              </a:rPr>
              <a:t>allele (ii) produce no antigen and are said to have blood type O.</a:t>
            </a:r>
            <a:endParaRPr lang="en-US" sz="2800" dirty="0">
              <a:latin typeface="+mj-lt"/>
            </a:endParaRPr>
          </a:p>
        </p:txBody>
      </p:sp>
    </p:spTree>
    <p:extLst>
      <p:ext uri="{BB962C8B-B14F-4D97-AF65-F5344CB8AC3E}">
        <p14:creationId xmlns:p14="http://schemas.microsoft.com/office/powerpoint/2010/main" xmlns="" val="239656066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212407" y="457200"/>
            <a:ext cx="6798734" cy="837263"/>
          </a:xfrm>
        </p:spPr>
        <p:txBody>
          <a:bodyPr/>
          <a:lstStyle/>
          <a:p>
            <a:r>
              <a:rPr lang="en-US" b="1" dirty="0"/>
              <a:t>Multiple Alleles</a:t>
            </a:r>
          </a:p>
        </p:txBody>
      </p:sp>
      <p:pic>
        <p:nvPicPr>
          <p:cNvPr id="20485" name="Picture 5" descr="Blood_Group_Compatibility"/>
          <p:cNvPicPr>
            <a:picLocks noChangeAspect="1" noChangeArrowheads="1"/>
          </p:cNvPicPr>
          <p:nvPr/>
        </p:nvPicPr>
        <p:blipFill>
          <a:blip r:embed="rId3" cstate="print"/>
          <a:srcRect/>
          <a:stretch>
            <a:fillRect/>
          </a:stretch>
        </p:blipFill>
        <p:spPr bwMode="auto">
          <a:xfrm>
            <a:off x="4880148" y="1959724"/>
            <a:ext cx="3619500" cy="4250422"/>
          </a:xfrm>
          <a:prstGeom prst="rect">
            <a:avLst/>
          </a:prstGeom>
          <a:noFill/>
        </p:spPr>
      </p:pic>
      <p:pic>
        <p:nvPicPr>
          <p:cNvPr id="20487" name="Picture 7" descr="12T"/>
          <p:cNvPicPr>
            <a:picLocks noChangeAspect="1" noChangeArrowheads="1"/>
          </p:cNvPicPr>
          <p:nvPr/>
        </p:nvPicPr>
        <p:blipFill>
          <a:blip r:embed="rId4" cstate="print"/>
          <a:srcRect/>
          <a:stretch>
            <a:fillRect/>
          </a:stretch>
        </p:blipFill>
        <p:spPr bwMode="auto">
          <a:xfrm>
            <a:off x="685800" y="1429657"/>
            <a:ext cx="3657600" cy="4773665"/>
          </a:xfrm>
          <a:prstGeom prst="rect">
            <a:avLst/>
          </a:prstGeom>
          <a:noFill/>
        </p:spPr>
      </p:pic>
    </p:spTree>
    <p:extLst>
      <p:ext uri="{BB962C8B-B14F-4D97-AF65-F5344CB8AC3E}">
        <p14:creationId xmlns:p14="http://schemas.microsoft.com/office/powerpoint/2010/main" xmlns="" val="102576665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b="1" dirty="0"/>
              <a:t>Multiple Alleles </a:t>
            </a:r>
            <a:r>
              <a:rPr lang="en-US" b="1" dirty="0" smtClean="0"/>
              <a:t>Examples:</a:t>
            </a:r>
            <a:endParaRPr lang="en-US" b="1" dirty="0"/>
          </a:p>
        </p:txBody>
      </p:sp>
      <p:sp>
        <p:nvSpPr>
          <p:cNvPr id="24579" name="Rectangle 3"/>
          <p:cNvSpPr>
            <a:spLocks noGrp="1" noChangeArrowheads="1"/>
          </p:cNvSpPr>
          <p:nvPr>
            <p:ph idx="1"/>
          </p:nvPr>
        </p:nvSpPr>
        <p:spPr/>
        <p:txBody>
          <a:bodyPr>
            <a:normAutofit fontScale="92500" lnSpcReduction="20000"/>
          </a:bodyPr>
          <a:lstStyle/>
          <a:p>
            <a:r>
              <a:rPr lang="en-US" sz="4400" b="1" dirty="0">
                <a:solidFill>
                  <a:srgbClr val="FF0000"/>
                </a:solidFill>
                <a:latin typeface="+mj-lt"/>
              </a:rPr>
              <a:t>Blood Types</a:t>
            </a:r>
          </a:p>
          <a:p>
            <a:pPr lvl="1"/>
            <a:r>
              <a:rPr lang="en-US" sz="4400" dirty="0">
                <a:latin typeface="Times New Roman" pitchFamily="18" charset="0"/>
                <a:cs typeface="Times New Roman" pitchFamily="18" charset="0"/>
              </a:rPr>
              <a:t>A      </a:t>
            </a:r>
            <a:r>
              <a:rPr lang="en-US" sz="4400" dirty="0" smtClean="0">
                <a:latin typeface="Times New Roman" pitchFamily="18" charset="0"/>
                <a:cs typeface="Times New Roman" pitchFamily="18" charset="0"/>
              </a:rPr>
              <a:t>	I</a:t>
            </a:r>
            <a:r>
              <a:rPr lang="en-US" sz="4400" baseline="30000" dirty="0" smtClean="0">
                <a:latin typeface="Times New Roman" pitchFamily="18" charset="0"/>
                <a:cs typeface="Times New Roman" pitchFamily="18" charset="0"/>
              </a:rPr>
              <a:t>A </a:t>
            </a:r>
            <a:r>
              <a:rPr lang="en-US" sz="4400" dirty="0" err="1" smtClean="0">
                <a:latin typeface="Times New Roman" pitchFamily="18" charset="0"/>
                <a:cs typeface="Times New Roman" pitchFamily="18" charset="0"/>
              </a:rPr>
              <a:t>I</a:t>
            </a:r>
            <a:r>
              <a:rPr lang="en-US" sz="4400" baseline="30000" dirty="0" err="1" smtClean="0">
                <a:latin typeface="Times New Roman" pitchFamily="18" charset="0"/>
                <a:cs typeface="Times New Roman" pitchFamily="18" charset="0"/>
              </a:rPr>
              <a:t>A</a:t>
            </a:r>
            <a:r>
              <a:rPr lang="en-US" sz="4400" baseline="30000" dirty="0" smtClean="0">
                <a:latin typeface="Times New Roman" pitchFamily="18" charset="0"/>
                <a:cs typeface="Times New Roman" pitchFamily="18" charset="0"/>
              </a:rPr>
              <a:t>   	</a:t>
            </a:r>
            <a:r>
              <a:rPr lang="en-US" sz="4400" dirty="0" smtClean="0">
                <a:latin typeface="Times New Roman" pitchFamily="18" charset="0"/>
                <a:cs typeface="Times New Roman" pitchFamily="18" charset="0"/>
              </a:rPr>
              <a:t>I</a:t>
            </a:r>
            <a:r>
              <a:rPr lang="en-US" sz="4400" baseline="30000" dirty="0" smtClean="0">
                <a:latin typeface="Times New Roman" pitchFamily="18" charset="0"/>
                <a:cs typeface="Times New Roman" pitchFamily="18" charset="0"/>
              </a:rPr>
              <a:t>A </a:t>
            </a:r>
            <a:r>
              <a:rPr lang="en-US" sz="4400" dirty="0" smtClean="0">
                <a:latin typeface="Times New Roman" pitchFamily="18" charset="0"/>
                <a:cs typeface="Times New Roman" pitchFamily="18" charset="0"/>
              </a:rPr>
              <a:t>i</a:t>
            </a:r>
            <a:endParaRPr lang="en-US" sz="4400" dirty="0">
              <a:latin typeface="Times New Roman" pitchFamily="18" charset="0"/>
              <a:cs typeface="Times New Roman" pitchFamily="18" charset="0"/>
            </a:endParaRPr>
          </a:p>
          <a:p>
            <a:pPr lvl="1"/>
            <a:r>
              <a:rPr lang="en-US" sz="4400" dirty="0">
                <a:latin typeface="Times New Roman" pitchFamily="18" charset="0"/>
                <a:cs typeface="Times New Roman" pitchFamily="18" charset="0"/>
              </a:rPr>
              <a:t>B     </a:t>
            </a:r>
            <a:r>
              <a:rPr lang="en-US" sz="4400" dirty="0" smtClean="0">
                <a:latin typeface="Times New Roman" pitchFamily="18" charset="0"/>
                <a:cs typeface="Times New Roman" pitchFamily="18" charset="0"/>
              </a:rPr>
              <a:t>	 	I</a:t>
            </a:r>
            <a:r>
              <a:rPr lang="en-US" sz="4400" baseline="30000" dirty="0" smtClean="0">
                <a:latin typeface="Times New Roman" pitchFamily="18" charset="0"/>
                <a:cs typeface="Times New Roman" pitchFamily="18" charset="0"/>
              </a:rPr>
              <a:t>B </a:t>
            </a:r>
            <a:r>
              <a:rPr lang="en-US" sz="4400" dirty="0" err="1" smtClean="0">
                <a:latin typeface="Times New Roman" pitchFamily="18" charset="0"/>
                <a:cs typeface="Times New Roman" pitchFamily="18" charset="0"/>
              </a:rPr>
              <a:t>I</a:t>
            </a:r>
            <a:r>
              <a:rPr lang="en-US" sz="4400" baseline="30000" dirty="0" err="1" smtClean="0">
                <a:latin typeface="Times New Roman" pitchFamily="18" charset="0"/>
                <a:cs typeface="Times New Roman" pitchFamily="18" charset="0"/>
              </a:rPr>
              <a:t>B</a:t>
            </a:r>
            <a:r>
              <a:rPr lang="en-US" sz="4400" baseline="30000" dirty="0" smtClean="0">
                <a:latin typeface="Times New Roman" pitchFamily="18" charset="0"/>
                <a:cs typeface="Times New Roman" pitchFamily="18" charset="0"/>
              </a:rPr>
              <a:t>   	</a:t>
            </a:r>
            <a:r>
              <a:rPr lang="en-US" sz="4400" dirty="0" smtClean="0">
                <a:latin typeface="Times New Roman" pitchFamily="18" charset="0"/>
                <a:cs typeface="Times New Roman" pitchFamily="18" charset="0"/>
              </a:rPr>
              <a:t>I</a:t>
            </a:r>
            <a:r>
              <a:rPr lang="en-US" sz="4400" baseline="30000" dirty="0" smtClean="0">
                <a:latin typeface="Times New Roman" pitchFamily="18" charset="0"/>
                <a:cs typeface="Times New Roman" pitchFamily="18" charset="0"/>
              </a:rPr>
              <a:t>B </a:t>
            </a:r>
            <a:r>
              <a:rPr lang="en-US" sz="4400" dirty="0" smtClean="0">
                <a:latin typeface="Times New Roman" pitchFamily="18" charset="0"/>
                <a:cs typeface="Times New Roman" pitchFamily="18" charset="0"/>
              </a:rPr>
              <a:t>i</a:t>
            </a:r>
            <a:endParaRPr lang="en-US" sz="4400" dirty="0">
              <a:latin typeface="Times New Roman" pitchFamily="18" charset="0"/>
              <a:cs typeface="Times New Roman" pitchFamily="18" charset="0"/>
            </a:endParaRPr>
          </a:p>
          <a:p>
            <a:pPr lvl="1"/>
            <a:r>
              <a:rPr lang="en-US" sz="4400" dirty="0">
                <a:latin typeface="Times New Roman" pitchFamily="18" charset="0"/>
                <a:cs typeface="Times New Roman" pitchFamily="18" charset="0"/>
              </a:rPr>
              <a:t>AB   </a:t>
            </a:r>
            <a:r>
              <a:rPr lang="en-US" sz="4400" dirty="0" smtClean="0">
                <a:latin typeface="Times New Roman" pitchFamily="18" charset="0"/>
                <a:cs typeface="Times New Roman" pitchFamily="18" charset="0"/>
              </a:rPr>
              <a:t>		I</a:t>
            </a:r>
            <a:r>
              <a:rPr lang="en-US" sz="4400" baseline="30000" dirty="0" smtClean="0">
                <a:latin typeface="Times New Roman" pitchFamily="18" charset="0"/>
                <a:cs typeface="Times New Roman" pitchFamily="18" charset="0"/>
              </a:rPr>
              <a:t>A </a:t>
            </a:r>
            <a:r>
              <a:rPr lang="en-US" sz="4400" dirty="0" smtClean="0">
                <a:latin typeface="Times New Roman" pitchFamily="18" charset="0"/>
                <a:cs typeface="Times New Roman" pitchFamily="18" charset="0"/>
              </a:rPr>
              <a:t>I</a:t>
            </a:r>
            <a:r>
              <a:rPr lang="en-US" sz="4400" baseline="30000" dirty="0" smtClean="0">
                <a:latin typeface="Times New Roman" pitchFamily="18" charset="0"/>
                <a:cs typeface="Times New Roman" pitchFamily="18" charset="0"/>
              </a:rPr>
              <a:t>B</a:t>
            </a:r>
            <a:endParaRPr lang="en-US" sz="4400" baseline="30000" dirty="0">
              <a:latin typeface="Times New Roman" pitchFamily="18" charset="0"/>
              <a:cs typeface="Times New Roman" pitchFamily="18" charset="0"/>
            </a:endParaRPr>
          </a:p>
          <a:p>
            <a:pPr lvl="1"/>
            <a:r>
              <a:rPr lang="en-US" sz="4400" dirty="0">
                <a:latin typeface="Times New Roman" pitchFamily="18" charset="0"/>
                <a:cs typeface="Times New Roman" pitchFamily="18" charset="0"/>
              </a:rPr>
              <a:t>O      </a:t>
            </a:r>
            <a:r>
              <a:rPr lang="en-US" sz="4400" dirty="0" smtClean="0">
                <a:latin typeface="Times New Roman" pitchFamily="18" charset="0"/>
                <a:cs typeface="Times New Roman" pitchFamily="18" charset="0"/>
              </a:rPr>
              <a:t>	ii</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xmlns="" val="220889198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2"/>
                </a:solidFill>
                <a:cs typeface="Arial" charset="0"/>
              </a:rPr>
              <a:t>Dominant and Recessive Alleles </a:t>
            </a:r>
            <a:endParaRPr lang="en-US" dirty="0">
              <a:solidFill>
                <a:schemeClr val="tx2"/>
              </a:solidFill>
            </a:endParaRPr>
          </a:p>
        </p:txBody>
      </p:sp>
      <p:sp>
        <p:nvSpPr>
          <p:cNvPr id="3" name="Content Placeholder 2"/>
          <p:cNvSpPr>
            <a:spLocks noGrp="1"/>
          </p:cNvSpPr>
          <p:nvPr>
            <p:ph idx="1"/>
          </p:nvPr>
        </p:nvSpPr>
        <p:spPr/>
        <p:txBody>
          <a:bodyPr>
            <a:normAutofit fontScale="85000" lnSpcReduction="10000"/>
          </a:bodyPr>
          <a:lstStyle/>
          <a:p>
            <a:pPr marL="365760" lvl="1" indent="-283464">
              <a:spcBef>
                <a:spcPts val="600"/>
              </a:spcBef>
              <a:buSzPct val="80000"/>
              <a:buFont typeface="Wingdings 2"/>
              <a:buChar char=""/>
            </a:pPr>
            <a:r>
              <a:rPr lang="en-US" sz="2800" dirty="0" smtClean="0">
                <a:solidFill>
                  <a:srgbClr val="000000"/>
                </a:solidFill>
                <a:latin typeface="+mj-lt"/>
                <a:cs typeface="Arial" charset="0"/>
              </a:rPr>
              <a:t>A trait that displays simple dominance is the Rhesus, or Rh blood group. </a:t>
            </a:r>
          </a:p>
          <a:p>
            <a:pPr marL="365760" lvl="1" indent="-283464">
              <a:spcBef>
                <a:spcPts val="600"/>
              </a:spcBef>
              <a:buSzPct val="80000"/>
              <a:buFont typeface="Wingdings 2"/>
              <a:buChar char=""/>
            </a:pPr>
            <a:r>
              <a:rPr lang="en-US" sz="2800" dirty="0" smtClean="0">
                <a:solidFill>
                  <a:srgbClr val="000000"/>
                </a:solidFill>
                <a:latin typeface="+mj-lt"/>
                <a:cs typeface="Arial" charset="0"/>
              </a:rPr>
              <a:t>The allele for Rh factor comes in two forms: Rh</a:t>
            </a:r>
            <a:r>
              <a:rPr lang="en-US" sz="2800" baseline="30000" dirty="0" smtClean="0">
                <a:solidFill>
                  <a:srgbClr val="000000"/>
                </a:solidFill>
                <a:latin typeface="+mj-lt"/>
                <a:cs typeface="Arial" charset="0"/>
              </a:rPr>
              <a:t>+</a:t>
            </a:r>
            <a:r>
              <a:rPr lang="en-US" sz="2800" dirty="0" smtClean="0">
                <a:solidFill>
                  <a:srgbClr val="000000"/>
                </a:solidFill>
                <a:latin typeface="+mj-lt"/>
                <a:cs typeface="Arial" charset="0"/>
              </a:rPr>
              <a:t> &amp; Rh</a:t>
            </a:r>
            <a:r>
              <a:rPr lang="en-US" sz="2800" baseline="30000" dirty="0" smtClean="0">
                <a:solidFill>
                  <a:srgbClr val="000000"/>
                </a:solidFill>
                <a:latin typeface="+mj-lt"/>
                <a:cs typeface="Arial" charset="0"/>
              </a:rPr>
              <a:t>-</a:t>
            </a:r>
            <a:r>
              <a:rPr lang="en-US" sz="2800" dirty="0" smtClean="0">
                <a:solidFill>
                  <a:srgbClr val="000000"/>
                </a:solidFill>
                <a:latin typeface="+mj-lt"/>
                <a:cs typeface="Arial" charset="0"/>
              </a:rPr>
              <a:t>.</a:t>
            </a:r>
          </a:p>
          <a:p>
            <a:pPr marL="365760" lvl="1" indent="-283464">
              <a:spcBef>
                <a:spcPts val="600"/>
              </a:spcBef>
              <a:buSzPct val="80000"/>
              <a:buFont typeface="Wingdings 2"/>
              <a:buChar char=""/>
            </a:pPr>
            <a:r>
              <a:rPr lang="en-US" sz="2800" dirty="0" smtClean="0">
                <a:solidFill>
                  <a:srgbClr val="000000"/>
                </a:solidFill>
                <a:latin typeface="+mj-lt"/>
                <a:cs typeface="Arial" charset="0"/>
              </a:rPr>
              <a:t>Rh</a:t>
            </a:r>
            <a:r>
              <a:rPr lang="en-US" sz="2800" baseline="30000" dirty="0" smtClean="0">
                <a:solidFill>
                  <a:srgbClr val="000000"/>
                </a:solidFill>
                <a:latin typeface="+mj-lt"/>
                <a:cs typeface="Arial" charset="0"/>
              </a:rPr>
              <a:t>+</a:t>
            </a:r>
            <a:r>
              <a:rPr lang="en-US" sz="2800" dirty="0" smtClean="0">
                <a:solidFill>
                  <a:srgbClr val="000000"/>
                </a:solidFill>
                <a:latin typeface="+mj-lt"/>
                <a:cs typeface="Arial" charset="0"/>
              </a:rPr>
              <a:t> is </a:t>
            </a:r>
            <a:r>
              <a:rPr lang="en-US" sz="2800" dirty="0" smtClean="0">
                <a:solidFill>
                  <a:srgbClr val="00B0F0"/>
                </a:solidFill>
                <a:latin typeface="+mj-lt"/>
                <a:cs typeface="Arial" charset="0"/>
              </a:rPr>
              <a:t>dominant</a:t>
            </a:r>
            <a:r>
              <a:rPr lang="en-US" sz="2800" dirty="0" smtClean="0">
                <a:solidFill>
                  <a:srgbClr val="000000"/>
                </a:solidFill>
                <a:latin typeface="+mj-lt"/>
                <a:cs typeface="Arial" charset="0"/>
              </a:rPr>
              <a:t>, so an individual with both alleles (Rh</a:t>
            </a:r>
            <a:r>
              <a:rPr lang="en-US" sz="2800" baseline="30000" dirty="0" smtClean="0">
                <a:solidFill>
                  <a:srgbClr val="000000"/>
                </a:solidFill>
                <a:latin typeface="+mj-lt"/>
                <a:cs typeface="Arial" charset="0"/>
              </a:rPr>
              <a:t>+</a:t>
            </a:r>
            <a:r>
              <a:rPr lang="en-US" sz="2800" dirty="0" smtClean="0">
                <a:solidFill>
                  <a:srgbClr val="000000"/>
                </a:solidFill>
                <a:latin typeface="+mj-lt"/>
                <a:cs typeface="Arial" charset="0"/>
              </a:rPr>
              <a:t>/Rh</a:t>
            </a:r>
            <a:r>
              <a:rPr lang="en-US" sz="2800" baseline="30000" dirty="0" smtClean="0">
                <a:solidFill>
                  <a:srgbClr val="000000"/>
                </a:solidFill>
                <a:latin typeface="+mj-lt"/>
                <a:cs typeface="Arial" charset="0"/>
              </a:rPr>
              <a:t>-</a:t>
            </a:r>
            <a:r>
              <a:rPr lang="en-US" sz="2800" dirty="0" smtClean="0">
                <a:solidFill>
                  <a:srgbClr val="000000"/>
                </a:solidFill>
                <a:latin typeface="+mj-lt"/>
                <a:cs typeface="Arial" charset="0"/>
              </a:rPr>
              <a:t>) is said to have Rh positive blood.</a:t>
            </a:r>
          </a:p>
          <a:p>
            <a:pPr marL="365760" lvl="1" indent="-283464">
              <a:spcBef>
                <a:spcPts val="600"/>
              </a:spcBef>
              <a:buSzPct val="80000"/>
              <a:buFont typeface="Wingdings 2"/>
              <a:buChar char=""/>
            </a:pPr>
            <a:r>
              <a:rPr lang="en-US" sz="2800" dirty="0" smtClean="0">
                <a:solidFill>
                  <a:srgbClr val="000000"/>
                </a:solidFill>
                <a:latin typeface="+mj-lt"/>
                <a:cs typeface="Arial" charset="0"/>
              </a:rPr>
              <a:t>Rh negative blood is found in individuals with two </a:t>
            </a:r>
            <a:r>
              <a:rPr lang="en-US" sz="2800" dirty="0" smtClean="0">
                <a:solidFill>
                  <a:srgbClr val="00B0F0"/>
                </a:solidFill>
                <a:latin typeface="+mj-lt"/>
                <a:cs typeface="Arial" charset="0"/>
              </a:rPr>
              <a:t>recessive</a:t>
            </a:r>
            <a:r>
              <a:rPr lang="en-US" sz="2800" dirty="0" smtClean="0">
                <a:solidFill>
                  <a:srgbClr val="000000"/>
                </a:solidFill>
                <a:latin typeface="+mj-lt"/>
                <a:cs typeface="Arial" charset="0"/>
              </a:rPr>
              <a:t> alleles (Rh</a:t>
            </a:r>
            <a:r>
              <a:rPr lang="en-US" sz="2800" baseline="30000" dirty="0" smtClean="0">
                <a:solidFill>
                  <a:srgbClr val="000000"/>
                </a:solidFill>
                <a:latin typeface="+mj-lt"/>
                <a:cs typeface="Arial" charset="0"/>
              </a:rPr>
              <a:t>-</a:t>
            </a:r>
            <a:r>
              <a:rPr lang="en-US" sz="2800" dirty="0" smtClean="0">
                <a:solidFill>
                  <a:srgbClr val="000000"/>
                </a:solidFill>
                <a:latin typeface="+mj-lt"/>
                <a:cs typeface="Arial" charset="0"/>
              </a:rPr>
              <a:t>/Rh</a:t>
            </a:r>
            <a:r>
              <a:rPr lang="en-US" sz="2800" baseline="30000" dirty="0" smtClean="0">
                <a:solidFill>
                  <a:srgbClr val="000000"/>
                </a:solidFill>
                <a:latin typeface="+mj-lt"/>
                <a:cs typeface="Arial" charset="0"/>
              </a:rPr>
              <a:t>-</a:t>
            </a:r>
            <a:r>
              <a:rPr lang="en-US" sz="2800" dirty="0" smtClean="0">
                <a:solidFill>
                  <a:srgbClr val="000000"/>
                </a:solidFill>
                <a:latin typeface="+mj-lt"/>
                <a:cs typeface="Arial" charset="0"/>
              </a:rPr>
              <a:t>).</a:t>
            </a:r>
          </a:p>
          <a:p>
            <a:endParaRPr lang="en-US" sz="2800" dirty="0">
              <a:latin typeface="+mj-lt"/>
            </a:endParaRPr>
          </a:p>
        </p:txBody>
      </p:sp>
    </p:spTree>
    <p:extLst>
      <p:ext uri="{BB962C8B-B14F-4D97-AF65-F5344CB8AC3E}">
        <p14:creationId xmlns:p14="http://schemas.microsoft.com/office/powerpoint/2010/main" xmlns="" val="3013973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cs typeface="Arial" charset="0"/>
              </a:rPr>
              <a:t>Polygenic Traits</a:t>
            </a:r>
            <a:endParaRPr lang="en-US" dirty="0">
              <a:solidFill>
                <a:schemeClr val="tx1"/>
              </a:solidFill>
            </a:endParaRPr>
          </a:p>
        </p:txBody>
      </p:sp>
      <p:sp>
        <p:nvSpPr>
          <p:cNvPr id="3" name="Content Placeholder 2"/>
          <p:cNvSpPr>
            <a:spLocks noGrp="1"/>
          </p:cNvSpPr>
          <p:nvPr>
            <p:ph idx="1"/>
          </p:nvPr>
        </p:nvSpPr>
        <p:spPr/>
        <p:txBody>
          <a:bodyPr>
            <a:normAutofit fontScale="92500" lnSpcReduction="10000"/>
          </a:bodyPr>
          <a:lstStyle/>
          <a:p>
            <a:pPr marL="365760" lvl="1" indent="-283464">
              <a:spcBef>
                <a:spcPts val="600"/>
              </a:spcBef>
              <a:buSzPct val="80000"/>
              <a:buFont typeface="Wingdings 2"/>
              <a:buChar char=""/>
            </a:pPr>
            <a:r>
              <a:rPr lang="en-US" sz="2800" dirty="0" smtClean="0">
                <a:solidFill>
                  <a:srgbClr val="FF0000"/>
                </a:solidFill>
                <a:latin typeface="+mj-lt"/>
                <a:cs typeface="Arial" charset="0"/>
              </a:rPr>
              <a:t>Traits controlled by two or more genes</a:t>
            </a:r>
            <a:r>
              <a:rPr lang="en-US" sz="2800" dirty="0" smtClean="0">
                <a:latin typeface="+mj-lt"/>
                <a:cs typeface="Arial" charset="0"/>
              </a:rPr>
              <a:t> are said to be </a:t>
            </a:r>
            <a:r>
              <a:rPr lang="en-US" sz="2800" b="1" dirty="0" smtClean="0">
                <a:latin typeface="+mj-lt"/>
                <a:cs typeface="Arial" charset="0"/>
              </a:rPr>
              <a:t>polygenic traits</a:t>
            </a:r>
            <a:r>
              <a:rPr lang="en-US" sz="2800" dirty="0" smtClean="0">
                <a:latin typeface="+mj-lt"/>
                <a:cs typeface="Arial" charset="0"/>
              </a:rPr>
              <a:t>. </a:t>
            </a:r>
            <a:r>
              <a:rPr lang="en-US" sz="2800" i="1" dirty="0" smtClean="0">
                <a:latin typeface="+mj-lt"/>
                <a:cs typeface="Arial" charset="0"/>
              </a:rPr>
              <a:t>Polygenic </a:t>
            </a:r>
            <a:r>
              <a:rPr lang="en-US" sz="2800" dirty="0" smtClean="0">
                <a:latin typeface="+mj-lt"/>
                <a:cs typeface="Arial" charset="0"/>
              </a:rPr>
              <a:t>means “many genes.”</a:t>
            </a:r>
          </a:p>
          <a:p>
            <a:pPr marL="365760" lvl="1" indent="-283464">
              <a:spcBef>
                <a:spcPts val="600"/>
              </a:spcBef>
              <a:buSzPct val="80000"/>
              <a:buFont typeface="Wingdings 2"/>
              <a:buChar char=""/>
            </a:pPr>
            <a:r>
              <a:rPr lang="en-US" sz="2800" dirty="0" smtClean="0">
                <a:latin typeface="+mj-lt"/>
                <a:cs typeface="Arial" charset="0"/>
              </a:rPr>
              <a:t>Polygenic traits often </a:t>
            </a:r>
            <a:r>
              <a:rPr lang="en-US" sz="2800" dirty="0" smtClean="0">
                <a:solidFill>
                  <a:srgbClr val="FF0000"/>
                </a:solidFill>
                <a:latin typeface="+mj-lt"/>
                <a:cs typeface="Arial" charset="0"/>
              </a:rPr>
              <a:t>show a wide range of phenotypes</a:t>
            </a:r>
            <a:r>
              <a:rPr lang="en-US" sz="2800" dirty="0" smtClean="0">
                <a:latin typeface="+mj-lt"/>
                <a:cs typeface="Arial" charset="0"/>
              </a:rPr>
              <a:t>.</a:t>
            </a:r>
          </a:p>
          <a:p>
            <a:pPr marL="365760" lvl="1" indent="-283464">
              <a:spcBef>
                <a:spcPts val="600"/>
              </a:spcBef>
              <a:buSzPct val="80000"/>
              <a:buFont typeface="Wingdings 2"/>
              <a:buChar char=""/>
            </a:pPr>
            <a:r>
              <a:rPr lang="en-US" sz="2800" dirty="0" smtClean="0">
                <a:latin typeface="+mj-lt"/>
                <a:cs typeface="Arial" charset="0"/>
              </a:rPr>
              <a:t>The variety of </a:t>
            </a:r>
            <a:r>
              <a:rPr lang="en-US" sz="2800" dirty="0" smtClean="0">
                <a:solidFill>
                  <a:srgbClr val="FF0000"/>
                </a:solidFill>
                <a:latin typeface="+mj-lt"/>
                <a:cs typeface="Arial" charset="0"/>
              </a:rPr>
              <a:t>skin color </a:t>
            </a:r>
            <a:r>
              <a:rPr lang="en-US" sz="2800" dirty="0" smtClean="0">
                <a:latin typeface="+mj-lt"/>
                <a:cs typeface="Arial" charset="0"/>
              </a:rPr>
              <a:t>in humans comes about partly because more than four different genes probably control this trait.</a:t>
            </a:r>
          </a:p>
          <a:p>
            <a:pPr marL="365760" lvl="1" indent="-283464">
              <a:spcBef>
                <a:spcPts val="600"/>
              </a:spcBef>
              <a:buSzPct val="80000"/>
              <a:buFont typeface="Wingdings 2"/>
              <a:buChar char=""/>
            </a:pPr>
            <a:endParaRPr lang="en-US" sz="2800" dirty="0" smtClean="0">
              <a:latin typeface="+mj-lt"/>
              <a:cs typeface="Arial" charset="0"/>
            </a:endParaRPr>
          </a:p>
          <a:p>
            <a:endParaRPr lang="en-US" sz="2800" dirty="0">
              <a:latin typeface="+mj-lt"/>
            </a:endParaRPr>
          </a:p>
        </p:txBody>
      </p:sp>
    </p:spTree>
    <p:extLst>
      <p:ext uri="{BB962C8B-B14F-4D97-AF65-F5344CB8AC3E}">
        <p14:creationId xmlns:p14="http://schemas.microsoft.com/office/powerpoint/2010/main" xmlns="" val="18946084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144058" y="533400"/>
            <a:ext cx="6798734" cy="380063"/>
          </a:xfrm>
        </p:spPr>
        <p:txBody>
          <a:bodyPr>
            <a:normAutofit fontScale="90000"/>
          </a:bodyPr>
          <a:lstStyle/>
          <a:p>
            <a:r>
              <a:rPr lang="en-US" b="1" dirty="0"/>
              <a:t>Polygenic Traits</a:t>
            </a:r>
          </a:p>
        </p:txBody>
      </p:sp>
      <p:pic>
        <p:nvPicPr>
          <p:cNvPr id="21509" name="Picture 5" descr="slide0007_image013"/>
          <p:cNvPicPr>
            <a:picLocks noChangeAspect="1" noChangeArrowheads="1"/>
          </p:cNvPicPr>
          <p:nvPr/>
        </p:nvPicPr>
        <p:blipFill>
          <a:blip r:embed="rId3" cstate="print"/>
          <a:srcRect/>
          <a:stretch>
            <a:fillRect/>
          </a:stretch>
        </p:blipFill>
        <p:spPr bwMode="auto">
          <a:xfrm>
            <a:off x="4876800" y="1143000"/>
            <a:ext cx="4035917" cy="5479574"/>
          </a:xfrm>
          <a:prstGeom prst="rect">
            <a:avLst/>
          </a:prstGeom>
          <a:noFill/>
        </p:spPr>
      </p:pic>
      <p:pic>
        <p:nvPicPr>
          <p:cNvPr id="21511" name="Picture 7" descr="c8"/>
          <p:cNvPicPr>
            <a:picLocks noChangeAspect="1" noChangeArrowheads="1"/>
          </p:cNvPicPr>
          <p:nvPr/>
        </p:nvPicPr>
        <p:blipFill>
          <a:blip r:embed="rId4" cstate="print"/>
          <a:srcRect/>
          <a:stretch>
            <a:fillRect/>
          </a:stretch>
        </p:blipFill>
        <p:spPr bwMode="auto">
          <a:xfrm>
            <a:off x="228600" y="1295400"/>
            <a:ext cx="4314825" cy="5516290"/>
          </a:xfrm>
          <a:prstGeom prst="rect">
            <a:avLst/>
          </a:prstGeom>
          <a:noFill/>
        </p:spPr>
      </p:pic>
    </p:spTree>
    <p:extLst>
      <p:ext uri="{BB962C8B-B14F-4D97-AF65-F5344CB8AC3E}">
        <p14:creationId xmlns:p14="http://schemas.microsoft.com/office/powerpoint/2010/main" xmlns="" val="397612238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b="1" dirty="0"/>
              <a:t>Polygenic Examples:</a:t>
            </a:r>
          </a:p>
        </p:txBody>
      </p:sp>
      <p:sp>
        <p:nvSpPr>
          <p:cNvPr id="25603" name="Rectangle 3"/>
          <p:cNvSpPr>
            <a:spLocks noGrp="1" noChangeArrowheads="1"/>
          </p:cNvSpPr>
          <p:nvPr>
            <p:ph idx="1"/>
          </p:nvPr>
        </p:nvSpPr>
        <p:spPr/>
        <p:txBody>
          <a:bodyPr>
            <a:normAutofit lnSpcReduction="10000"/>
          </a:bodyPr>
          <a:lstStyle/>
          <a:p>
            <a:pPr marL="109728" indent="0">
              <a:buNone/>
            </a:pPr>
            <a:r>
              <a:rPr lang="en-US" sz="2800" dirty="0">
                <a:latin typeface="+mj-lt"/>
              </a:rPr>
              <a:t>Skin Color</a:t>
            </a:r>
          </a:p>
          <a:p>
            <a:r>
              <a:rPr lang="en-US" sz="2400" b="1" dirty="0">
                <a:latin typeface="+mj-lt"/>
              </a:rPr>
              <a:t>Genotype		</a:t>
            </a:r>
            <a:r>
              <a:rPr lang="en-US" sz="2400" b="1" dirty="0" smtClean="0">
                <a:latin typeface="+mj-lt"/>
              </a:rPr>
              <a:t>%Pigmentation </a:t>
            </a:r>
            <a:r>
              <a:rPr lang="en-US" sz="2400" b="1" dirty="0">
                <a:latin typeface="+mj-lt"/>
              </a:rPr>
              <a:t>	Color</a:t>
            </a:r>
          </a:p>
          <a:p>
            <a:pPr>
              <a:buFont typeface="Wingdings" pitchFamily="2" charset="2"/>
              <a:buNone/>
            </a:pPr>
            <a:r>
              <a:rPr lang="en-US" sz="2400" dirty="0">
                <a:latin typeface="+mj-lt"/>
              </a:rPr>
              <a:t>	    aabb		        </a:t>
            </a:r>
            <a:r>
              <a:rPr lang="en-US" sz="2400" dirty="0" smtClean="0">
                <a:latin typeface="+mj-lt"/>
              </a:rPr>
              <a:t>	0-11  </a:t>
            </a:r>
            <a:r>
              <a:rPr lang="en-US" sz="2400" dirty="0">
                <a:latin typeface="+mj-lt"/>
              </a:rPr>
              <a:t>		</a:t>
            </a:r>
            <a:r>
              <a:rPr lang="en-US" sz="2400" dirty="0" smtClean="0">
                <a:latin typeface="+mj-lt"/>
              </a:rPr>
              <a:t>        white</a:t>
            </a:r>
            <a:endParaRPr lang="en-US" sz="2400" dirty="0">
              <a:latin typeface="+mj-lt"/>
            </a:endParaRPr>
          </a:p>
          <a:p>
            <a:pPr>
              <a:buFont typeface="Wingdings" pitchFamily="2" charset="2"/>
              <a:buNone/>
            </a:pPr>
            <a:r>
              <a:rPr lang="en-US" sz="2400" dirty="0">
                <a:latin typeface="+mj-lt"/>
              </a:rPr>
              <a:t>    Aabb, </a:t>
            </a:r>
            <a:r>
              <a:rPr lang="en-US" sz="2400" dirty="0" err="1">
                <a:latin typeface="+mj-lt"/>
              </a:rPr>
              <a:t>aaBb</a:t>
            </a:r>
            <a:r>
              <a:rPr lang="en-US" sz="2400" dirty="0">
                <a:latin typeface="+mj-lt"/>
              </a:rPr>
              <a:t>              </a:t>
            </a:r>
            <a:r>
              <a:rPr lang="en-US" sz="2400" dirty="0" smtClean="0">
                <a:latin typeface="+mj-lt"/>
              </a:rPr>
              <a:t>12-25   	</a:t>
            </a:r>
            <a:r>
              <a:rPr lang="en-US" dirty="0">
                <a:latin typeface="+mj-lt"/>
              </a:rPr>
              <a:t> </a:t>
            </a:r>
            <a:r>
              <a:rPr lang="en-US" dirty="0" smtClean="0">
                <a:latin typeface="+mj-lt"/>
              </a:rPr>
              <a:t>              </a:t>
            </a:r>
            <a:r>
              <a:rPr lang="en-US" sz="2400" dirty="0" smtClean="0">
                <a:latin typeface="+mj-lt"/>
              </a:rPr>
              <a:t>light</a:t>
            </a:r>
            <a:endParaRPr lang="en-US" sz="2400" dirty="0">
              <a:latin typeface="+mj-lt"/>
            </a:endParaRPr>
          </a:p>
          <a:p>
            <a:pPr>
              <a:buFont typeface="Wingdings" pitchFamily="2" charset="2"/>
              <a:buNone/>
            </a:pPr>
            <a:r>
              <a:rPr lang="en-US" sz="2400" dirty="0">
                <a:latin typeface="+mj-lt"/>
              </a:rPr>
              <a:t>AAbb,aaBB,AaBb 	      </a:t>
            </a:r>
            <a:r>
              <a:rPr lang="en-US" sz="2400" dirty="0" smtClean="0">
                <a:latin typeface="+mj-lt"/>
              </a:rPr>
              <a:t>26-40</a:t>
            </a:r>
            <a:r>
              <a:rPr lang="en-US" sz="2400" dirty="0">
                <a:latin typeface="+mj-lt"/>
              </a:rPr>
              <a:t>		</a:t>
            </a:r>
            <a:r>
              <a:rPr lang="en-US" sz="2400" dirty="0" smtClean="0">
                <a:latin typeface="+mj-lt"/>
              </a:rPr>
              <a:t>        mulatto</a:t>
            </a:r>
            <a:endParaRPr lang="en-US" sz="2400" dirty="0">
              <a:latin typeface="+mj-lt"/>
            </a:endParaRPr>
          </a:p>
          <a:p>
            <a:pPr>
              <a:buFont typeface="Wingdings" pitchFamily="2" charset="2"/>
              <a:buNone/>
            </a:pPr>
            <a:r>
              <a:rPr lang="en-US" sz="2400" dirty="0">
                <a:latin typeface="+mj-lt"/>
              </a:rPr>
              <a:t>    AABb, AaBB		</a:t>
            </a:r>
            <a:r>
              <a:rPr lang="en-US" sz="2400" dirty="0" smtClean="0">
                <a:latin typeface="+mj-lt"/>
              </a:rPr>
              <a:t>41-56</a:t>
            </a:r>
            <a:r>
              <a:rPr lang="en-US" sz="2400" dirty="0">
                <a:latin typeface="+mj-lt"/>
              </a:rPr>
              <a:t>		</a:t>
            </a:r>
            <a:r>
              <a:rPr lang="en-US" sz="2400" dirty="0" smtClean="0">
                <a:latin typeface="+mj-lt"/>
              </a:rPr>
              <a:t>       medium dark</a:t>
            </a:r>
            <a:endParaRPr lang="en-US" sz="2400" dirty="0">
              <a:latin typeface="+mj-lt"/>
            </a:endParaRPr>
          </a:p>
          <a:p>
            <a:pPr>
              <a:buFont typeface="Wingdings" pitchFamily="2" charset="2"/>
              <a:buNone/>
            </a:pPr>
            <a:r>
              <a:rPr lang="en-US" sz="2400" dirty="0">
                <a:latin typeface="+mj-lt"/>
              </a:rPr>
              <a:t>          AABB		       </a:t>
            </a:r>
            <a:r>
              <a:rPr lang="en-US" sz="2400" dirty="0" smtClean="0">
                <a:latin typeface="+mj-lt"/>
              </a:rPr>
              <a:t>57-78 </a:t>
            </a:r>
            <a:r>
              <a:rPr lang="en-US" sz="2400" dirty="0">
                <a:latin typeface="+mj-lt"/>
              </a:rPr>
              <a:t>		</a:t>
            </a:r>
            <a:r>
              <a:rPr lang="en-US" sz="2400" dirty="0" smtClean="0">
                <a:latin typeface="+mj-lt"/>
              </a:rPr>
              <a:t>         dark</a:t>
            </a:r>
            <a:endParaRPr lang="en-US" sz="2400" dirty="0">
              <a:latin typeface="+mj-lt"/>
            </a:endParaRPr>
          </a:p>
        </p:txBody>
      </p:sp>
    </p:spTree>
    <p:extLst>
      <p:ext uri="{BB962C8B-B14F-4D97-AF65-F5344CB8AC3E}">
        <p14:creationId xmlns:p14="http://schemas.microsoft.com/office/powerpoint/2010/main" xmlns="" val="90748114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633" y="304800"/>
            <a:ext cx="6798734" cy="1303867"/>
          </a:xfrm>
        </p:spPr>
        <p:txBody>
          <a:bodyPr/>
          <a:lstStyle/>
          <a:p>
            <a:r>
              <a:rPr lang="en-US" b="1" dirty="0" smtClean="0">
                <a:solidFill>
                  <a:schemeClr val="tx2"/>
                </a:solidFill>
                <a:cs typeface="Arial" charset="0"/>
              </a:rPr>
              <a:t>Genes and the Environment</a:t>
            </a:r>
            <a:endParaRPr lang="en-US" dirty="0">
              <a:solidFill>
                <a:schemeClr val="tx2"/>
              </a:solidFill>
            </a:endParaRPr>
          </a:p>
        </p:txBody>
      </p:sp>
      <p:sp>
        <p:nvSpPr>
          <p:cNvPr id="3" name="Content Placeholder 2"/>
          <p:cNvSpPr>
            <a:spLocks noGrp="1"/>
          </p:cNvSpPr>
          <p:nvPr>
            <p:ph idx="1"/>
          </p:nvPr>
        </p:nvSpPr>
        <p:spPr>
          <a:xfrm>
            <a:off x="609600" y="2438400"/>
            <a:ext cx="7514167" cy="3568891"/>
          </a:xfrm>
        </p:spPr>
        <p:txBody>
          <a:bodyPr>
            <a:normAutofit lnSpcReduction="10000"/>
          </a:bodyPr>
          <a:lstStyle/>
          <a:p>
            <a:r>
              <a:rPr lang="en-US" sz="2800" dirty="0" smtClean="0">
                <a:latin typeface="+mj-lt"/>
                <a:cs typeface="Arial" charset="0"/>
              </a:rPr>
              <a:t>The characteristics of any organism are not determined solely by the genes that organism inherits.</a:t>
            </a:r>
          </a:p>
          <a:p>
            <a:r>
              <a:rPr lang="en-US" sz="2800" dirty="0" smtClean="0">
                <a:latin typeface="+mj-lt"/>
                <a:cs typeface="Arial" charset="0"/>
              </a:rPr>
              <a:t>Genes provide a plan for development, but how that plan unfolds also depends on the environment.</a:t>
            </a:r>
          </a:p>
          <a:p>
            <a:r>
              <a:rPr lang="en-US" sz="2800" dirty="0" smtClean="0">
                <a:latin typeface="+mj-lt"/>
                <a:cs typeface="Arial" charset="0"/>
              </a:rPr>
              <a:t>The </a:t>
            </a:r>
            <a:r>
              <a:rPr lang="en-US" sz="2800" dirty="0" smtClean="0">
                <a:solidFill>
                  <a:schemeClr val="bg2">
                    <a:lumMod val="50000"/>
                  </a:schemeClr>
                </a:solidFill>
                <a:latin typeface="+mj-lt"/>
                <a:cs typeface="Arial" charset="0"/>
              </a:rPr>
              <a:t>phenotype</a:t>
            </a:r>
            <a:r>
              <a:rPr lang="en-US" sz="2800" dirty="0" smtClean="0">
                <a:latin typeface="+mj-lt"/>
                <a:cs typeface="Arial" charset="0"/>
              </a:rPr>
              <a:t> of an organism is only partly determined by its </a:t>
            </a:r>
            <a:r>
              <a:rPr lang="en-US" sz="2800" dirty="0" smtClean="0">
                <a:solidFill>
                  <a:schemeClr val="bg2">
                    <a:lumMod val="50000"/>
                  </a:schemeClr>
                </a:solidFill>
                <a:latin typeface="+mj-lt"/>
                <a:cs typeface="Arial" charset="0"/>
              </a:rPr>
              <a:t>genotype</a:t>
            </a:r>
            <a:r>
              <a:rPr lang="en-US" sz="2800" dirty="0" smtClean="0">
                <a:latin typeface="+mj-lt"/>
                <a:cs typeface="Arial" charset="0"/>
              </a:rPr>
              <a:t>.</a:t>
            </a:r>
            <a:endParaRPr lang="en-US" sz="2800" dirty="0">
              <a:latin typeface="+mj-lt"/>
            </a:endParaRPr>
          </a:p>
        </p:txBody>
      </p:sp>
      <p:pic>
        <p:nvPicPr>
          <p:cNvPr id="1026" name="Picture 2" descr="http://t2.gstatic.com/images?q=tbn:ANd9GcTpKjhqCXHsIXTUqRevUJdmWlRxkfT3iJssDVI5lK4UKvygvDc1">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28417" y="1219200"/>
            <a:ext cx="1790700" cy="17907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8115718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cs typeface="Arial" charset="0"/>
              </a:rPr>
              <a:t>Genes and the Environment</a:t>
            </a:r>
            <a:endParaRPr lang="en-US" dirty="0">
              <a:solidFill>
                <a:schemeClr val="tx2"/>
              </a:solidFill>
            </a:endParaRPr>
          </a:p>
        </p:txBody>
      </p:sp>
      <p:sp>
        <p:nvSpPr>
          <p:cNvPr id="3" name="Content Placeholder 2"/>
          <p:cNvSpPr>
            <a:spLocks noGrp="1"/>
          </p:cNvSpPr>
          <p:nvPr>
            <p:ph idx="1"/>
          </p:nvPr>
        </p:nvSpPr>
        <p:spPr/>
        <p:txBody>
          <a:bodyPr>
            <a:normAutofit fontScale="92500" lnSpcReduction="10000"/>
          </a:bodyPr>
          <a:lstStyle/>
          <a:p>
            <a:r>
              <a:rPr lang="en-US" sz="2400" dirty="0" smtClean="0">
                <a:latin typeface="+mj-lt"/>
                <a:cs typeface="Arial" charset="0"/>
              </a:rPr>
              <a:t>For example, consider the </a:t>
            </a:r>
            <a:r>
              <a:rPr lang="en-US" sz="2400" dirty="0" smtClean="0">
                <a:solidFill>
                  <a:srgbClr val="FF0000"/>
                </a:solidFill>
                <a:latin typeface="+mj-lt"/>
                <a:cs typeface="Arial" charset="0"/>
              </a:rPr>
              <a:t>Western white butterfly</a:t>
            </a:r>
            <a:r>
              <a:rPr lang="en-US" sz="2400" dirty="0" smtClean="0">
                <a:latin typeface="+mj-lt"/>
                <a:cs typeface="Arial" charset="0"/>
              </a:rPr>
              <a:t>. Western white butterflies that hatch in the summer have different color patterns on their wings than those hatching in the spring.</a:t>
            </a:r>
          </a:p>
          <a:p>
            <a:r>
              <a:rPr lang="en-US" sz="2400" dirty="0" smtClean="0">
                <a:latin typeface="+mj-lt"/>
                <a:cs typeface="Arial" charset="0"/>
              </a:rPr>
              <a:t>Scientific studies revealed that butterflies hatching in springtime had greater levels of pigment in their wings than those hatching in the summer.</a:t>
            </a:r>
          </a:p>
          <a:p>
            <a:r>
              <a:rPr lang="en-US" sz="2400" dirty="0" smtClean="0">
                <a:latin typeface="+mj-lt"/>
                <a:cs typeface="Arial" charset="0"/>
              </a:rPr>
              <a:t>In other words, the </a:t>
            </a:r>
            <a:r>
              <a:rPr lang="en-US" sz="2400" dirty="0" smtClean="0">
                <a:solidFill>
                  <a:srgbClr val="FF0000"/>
                </a:solidFill>
                <a:latin typeface="+mj-lt"/>
                <a:cs typeface="Arial" charset="0"/>
              </a:rPr>
              <a:t>environment in which the butterflies develop influences the expression of their genes for wing coloration</a:t>
            </a:r>
            <a:r>
              <a:rPr lang="en-US" sz="2400" dirty="0" smtClean="0">
                <a:latin typeface="+mj-lt"/>
                <a:cs typeface="Arial" charset="0"/>
              </a:rPr>
              <a:t>.</a:t>
            </a:r>
            <a:endParaRPr lang="en-US" sz="2400" dirty="0">
              <a:latin typeface="+mj-lt"/>
            </a:endParaRPr>
          </a:p>
        </p:txBody>
      </p:sp>
    </p:spTree>
    <p:extLst>
      <p:ext uri="{BB962C8B-B14F-4D97-AF65-F5344CB8AC3E}">
        <p14:creationId xmlns:p14="http://schemas.microsoft.com/office/powerpoint/2010/main" xmlns="" val="2064254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Vocabulary:</a:t>
            </a:r>
            <a:endParaRPr lang="en-US" dirty="0"/>
          </a:p>
        </p:txBody>
      </p:sp>
      <p:sp>
        <p:nvSpPr>
          <p:cNvPr id="2" name="Content Placeholder 1"/>
          <p:cNvSpPr>
            <a:spLocks noGrp="1"/>
          </p:cNvSpPr>
          <p:nvPr>
            <p:ph sz="half" idx="1"/>
          </p:nvPr>
        </p:nvSpPr>
        <p:spPr/>
        <p:txBody>
          <a:bodyPr>
            <a:normAutofit fontScale="85000" lnSpcReduction="20000"/>
          </a:bodyPr>
          <a:lstStyle/>
          <a:p>
            <a:r>
              <a:rPr lang="en-US" sz="3200" dirty="0" smtClean="0"/>
              <a:t>Heredity</a:t>
            </a:r>
          </a:p>
          <a:p>
            <a:r>
              <a:rPr lang="en-US" sz="3200" dirty="0" smtClean="0"/>
              <a:t>Genetics</a:t>
            </a:r>
          </a:p>
          <a:p>
            <a:r>
              <a:rPr lang="en-US" sz="3200" dirty="0" smtClean="0"/>
              <a:t>Fertilization</a:t>
            </a:r>
          </a:p>
          <a:p>
            <a:r>
              <a:rPr lang="en-US" sz="3200" dirty="0" smtClean="0"/>
              <a:t>Self-Pollination</a:t>
            </a:r>
          </a:p>
          <a:p>
            <a:r>
              <a:rPr lang="en-US" sz="3200" dirty="0" smtClean="0"/>
              <a:t>Cross-Pollination</a:t>
            </a:r>
          </a:p>
          <a:p>
            <a:r>
              <a:rPr lang="en-US" dirty="0" smtClean="0"/>
              <a:t>Traits</a:t>
            </a:r>
          </a:p>
          <a:p>
            <a:r>
              <a:rPr lang="en-US" dirty="0" smtClean="0"/>
              <a:t>Alleles</a:t>
            </a:r>
          </a:p>
          <a:p>
            <a:endParaRPr lang="en-US" sz="2800" dirty="0"/>
          </a:p>
        </p:txBody>
      </p:sp>
      <p:sp>
        <p:nvSpPr>
          <p:cNvPr id="4" name="Content Placeholder 3"/>
          <p:cNvSpPr>
            <a:spLocks noGrp="1"/>
          </p:cNvSpPr>
          <p:nvPr>
            <p:ph sz="half" idx="2"/>
          </p:nvPr>
        </p:nvSpPr>
        <p:spPr/>
        <p:txBody>
          <a:bodyPr>
            <a:normAutofit fontScale="85000" lnSpcReduction="20000"/>
          </a:bodyPr>
          <a:lstStyle/>
          <a:p>
            <a:r>
              <a:rPr lang="en-US" sz="3200" dirty="0" smtClean="0"/>
              <a:t>Genotype</a:t>
            </a:r>
          </a:p>
          <a:p>
            <a:r>
              <a:rPr lang="en-US" sz="3200" dirty="0" smtClean="0"/>
              <a:t>Phenotype</a:t>
            </a:r>
          </a:p>
          <a:p>
            <a:r>
              <a:rPr lang="en-US" sz="3200" dirty="0" smtClean="0"/>
              <a:t>Dominant</a:t>
            </a:r>
          </a:p>
          <a:p>
            <a:r>
              <a:rPr lang="en-US" sz="3200" dirty="0" smtClean="0"/>
              <a:t>Recessive</a:t>
            </a:r>
          </a:p>
          <a:p>
            <a:r>
              <a:rPr lang="en-US" sz="3200" dirty="0" smtClean="0"/>
              <a:t>Homozygous</a:t>
            </a:r>
          </a:p>
          <a:p>
            <a:r>
              <a:rPr lang="en-US" sz="3200" dirty="0" smtClean="0"/>
              <a:t>Heterozygous</a:t>
            </a:r>
          </a:p>
          <a:p>
            <a:endParaRPr lang="en-US" dirty="0" smtClean="0"/>
          </a:p>
          <a:p>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cs typeface="Arial" charset="0"/>
              </a:rPr>
              <a:t>Genes and the Environment</a:t>
            </a:r>
            <a:endParaRPr lang="en-US" dirty="0">
              <a:solidFill>
                <a:schemeClr val="tx2"/>
              </a:solidFill>
            </a:endParaRPr>
          </a:p>
        </p:txBody>
      </p:sp>
      <p:sp>
        <p:nvSpPr>
          <p:cNvPr id="3" name="Content Placeholder 2"/>
          <p:cNvSpPr>
            <a:spLocks noGrp="1"/>
          </p:cNvSpPr>
          <p:nvPr>
            <p:ph idx="1"/>
          </p:nvPr>
        </p:nvSpPr>
        <p:spPr>
          <a:xfrm>
            <a:off x="762000" y="2514600"/>
            <a:ext cx="4614335" cy="3444997"/>
          </a:xfrm>
        </p:spPr>
        <p:txBody>
          <a:bodyPr>
            <a:normAutofit fontScale="92500" lnSpcReduction="10000"/>
          </a:bodyPr>
          <a:lstStyle/>
          <a:p>
            <a:r>
              <a:rPr lang="en-US" sz="2400" dirty="0" smtClean="0">
                <a:latin typeface="+mj-lt"/>
                <a:cs typeface="Arial" charset="0"/>
              </a:rPr>
              <a:t>In order to fly effectively, the body temperature of the Western white butterfly needs to be 28–40°C.</a:t>
            </a:r>
          </a:p>
          <a:p>
            <a:pPr marL="365760" lvl="1" indent="-283464">
              <a:spcBef>
                <a:spcPts val="600"/>
              </a:spcBef>
              <a:buSzPct val="80000"/>
              <a:buFont typeface="Wingdings 2"/>
              <a:buChar char=""/>
            </a:pPr>
            <a:r>
              <a:rPr lang="en-US" sz="2400" dirty="0" smtClean="0">
                <a:latin typeface="+mj-lt"/>
                <a:cs typeface="Arial" charset="0"/>
              </a:rPr>
              <a:t>More pigmentation allows a butterfly to reach the warm body temperature faster.</a:t>
            </a:r>
          </a:p>
          <a:p>
            <a:pPr marL="365760" lvl="1" indent="-283464">
              <a:spcBef>
                <a:spcPts val="600"/>
              </a:spcBef>
              <a:buSzPct val="80000"/>
              <a:buFont typeface="Wingdings 2"/>
              <a:buChar char=""/>
            </a:pPr>
            <a:r>
              <a:rPr lang="en-US" sz="2400" dirty="0" smtClean="0">
                <a:latin typeface="+mj-lt"/>
                <a:cs typeface="Arial" charset="0"/>
              </a:rPr>
              <a:t>Similarly, in the hot summer months, less pigmentation prevents the butterflies from overheating.</a:t>
            </a:r>
          </a:p>
          <a:p>
            <a:pPr marL="365760" lvl="1" indent="-283464">
              <a:spcBef>
                <a:spcPts val="600"/>
              </a:spcBef>
              <a:buSzPct val="80000"/>
              <a:buFont typeface="Wingdings 2"/>
              <a:buChar char=""/>
            </a:pPr>
            <a:endParaRPr lang="en-US" dirty="0" smtClean="0">
              <a:latin typeface="+mj-lt"/>
              <a:cs typeface="Arial" charset="0"/>
            </a:endParaRPr>
          </a:p>
          <a:p>
            <a:endParaRPr lang="en-US" dirty="0">
              <a:latin typeface="+mj-lt"/>
            </a:endParaRPr>
          </a:p>
        </p:txBody>
      </p:sp>
      <p:pic>
        <p:nvPicPr>
          <p:cNvPr id="4" name="Picture 2" descr="E:\LESSON OVRVW batch 2\art\BIO10NAE_04_11_04_005_LRIM_04.png"/>
          <p:cNvPicPr>
            <a:picLocks noChangeAspect="1" noChangeArrowheads="1"/>
          </p:cNvPicPr>
          <p:nvPr/>
        </p:nvPicPr>
        <p:blipFill rotWithShape="1">
          <a:blip r:embed="rId3" cstate="print"/>
          <a:srcRect l="24444" t="10794" r="24127" b="12381"/>
          <a:stretch/>
        </p:blipFill>
        <p:spPr bwMode="auto">
          <a:xfrm>
            <a:off x="4419600" y="5273797"/>
            <a:ext cx="4896952" cy="1371600"/>
          </a:xfrm>
          <a:prstGeom prst="rect">
            <a:avLst/>
          </a:prstGeom>
          <a:noFill/>
          <a:ln w="9525">
            <a:noFill/>
            <a:miter lim="800000"/>
            <a:headEnd/>
            <a:tailEnd/>
          </a:ln>
        </p:spPr>
      </p:pic>
    </p:spTree>
    <p:extLst>
      <p:ext uri="{BB962C8B-B14F-4D97-AF65-F5344CB8AC3E}">
        <p14:creationId xmlns:p14="http://schemas.microsoft.com/office/powerpoint/2010/main" xmlns="" val="2029488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228600"/>
            <a:ext cx="8382000" cy="1066800"/>
          </a:xfrm>
        </p:spPr>
        <p:txBody>
          <a:bodyPr>
            <a:normAutofit/>
          </a:bodyPr>
          <a:lstStyle/>
          <a:p>
            <a:pPr eaLnBrk="1" hangingPunct="1"/>
            <a:r>
              <a:rPr lang="en-US" sz="3600" b="1" dirty="0" smtClean="0">
                <a:cs typeface="Arial" charset="0"/>
              </a:rPr>
              <a:t>The Experiments of Gregor Mendel</a:t>
            </a:r>
          </a:p>
        </p:txBody>
      </p:sp>
      <p:sp>
        <p:nvSpPr>
          <p:cNvPr id="19459" name="Text Placeholder 2"/>
          <p:cNvSpPr>
            <a:spLocks noGrp="1"/>
          </p:cNvSpPr>
          <p:nvPr>
            <p:ph type="body" idx="1"/>
          </p:nvPr>
        </p:nvSpPr>
        <p:spPr>
          <a:xfrm>
            <a:off x="152400" y="1219200"/>
            <a:ext cx="8724900" cy="4648200"/>
          </a:xfrm>
        </p:spPr>
        <p:txBody>
          <a:bodyPr>
            <a:normAutofit/>
          </a:bodyPr>
          <a:lstStyle/>
          <a:p>
            <a:pPr marL="422910" indent="-285750">
              <a:buFont typeface="Arial" pitchFamily="34" charset="0"/>
              <a:buChar char="•"/>
            </a:pPr>
            <a:r>
              <a:rPr lang="en-US" sz="2400" dirty="0" smtClean="0">
                <a:latin typeface="+mj-lt"/>
                <a:cs typeface="Arial" charset="0"/>
              </a:rPr>
              <a:t>Every living thing—plant or animal, microbe or human being—has a set of characteristics inherited from its parent or parents.</a:t>
            </a:r>
          </a:p>
          <a:p>
            <a:pPr marL="422910" indent="-285750">
              <a:buFont typeface="Arial" pitchFamily="34" charset="0"/>
              <a:buChar char="•"/>
            </a:pPr>
            <a:endParaRPr lang="en-US" sz="2400" dirty="0" smtClean="0">
              <a:latin typeface="+mj-lt"/>
              <a:cs typeface="Arial" charset="0"/>
            </a:endParaRPr>
          </a:p>
          <a:p>
            <a:pPr marL="422910" indent="-285750">
              <a:buFont typeface="Arial" pitchFamily="34" charset="0"/>
              <a:buChar char="•"/>
            </a:pPr>
            <a:r>
              <a:rPr lang="en-US" sz="2400" dirty="0" smtClean="0">
                <a:solidFill>
                  <a:srgbClr val="FF0000"/>
                </a:solidFill>
                <a:latin typeface="+mj-lt"/>
                <a:cs typeface="Arial" charset="0"/>
              </a:rPr>
              <a:t>The delivery of characteristics from parent to offspring </a:t>
            </a:r>
            <a:r>
              <a:rPr lang="en-US" sz="2400" dirty="0" smtClean="0">
                <a:latin typeface="+mj-lt"/>
                <a:cs typeface="Arial" charset="0"/>
              </a:rPr>
              <a:t>is called </a:t>
            </a:r>
            <a:r>
              <a:rPr lang="en-US" sz="2400" b="1" u="sng" dirty="0" smtClean="0">
                <a:latin typeface="+mj-lt"/>
                <a:cs typeface="Arial" charset="0"/>
              </a:rPr>
              <a:t>heredity</a:t>
            </a:r>
            <a:r>
              <a:rPr lang="en-US" sz="2400" dirty="0" smtClean="0">
                <a:latin typeface="+mj-lt"/>
                <a:cs typeface="Arial" charset="0"/>
              </a:rPr>
              <a:t>.</a:t>
            </a:r>
          </a:p>
          <a:p>
            <a:pPr marL="422910" indent="-285750">
              <a:buFont typeface="Arial" pitchFamily="34" charset="0"/>
              <a:buChar char="•"/>
            </a:pPr>
            <a:endParaRPr lang="en-US" sz="2400" dirty="0" smtClean="0">
              <a:latin typeface="+mj-lt"/>
              <a:cs typeface="Arial" charset="0"/>
            </a:endParaRPr>
          </a:p>
          <a:p>
            <a:pPr marL="422910" indent="-285750">
              <a:buFont typeface="Arial" pitchFamily="34" charset="0"/>
              <a:buChar char="•"/>
            </a:pPr>
            <a:r>
              <a:rPr lang="en-US" sz="2400" dirty="0" smtClean="0">
                <a:solidFill>
                  <a:srgbClr val="FF0000"/>
                </a:solidFill>
                <a:latin typeface="+mj-lt"/>
                <a:cs typeface="Arial" charset="0"/>
              </a:rPr>
              <a:t>The scientific study of heredity</a:t>
            </a:r>
            <a:r>
              <a:rPr lang="en-US" sz="2400" dirty="0" smtClean="0">
                <a:latin typeface="+mj-lt"/>
                <a:cs typeface="Arial" charset="0"/>
              </a:rPr>
              <a:t>, known as </a:t>
            </a:r>
            <a:r>
              <a:rPr lang="en-US" sz="2400" b="1" u="sng" dirty="0" smtClean="0">
                <a:latin typeface="+mj-lt"/>
                <a:cs typeface="Arial" charset="0"/>
              </a:rPr>
              <a:t>genetics</a:t>
            </a:r>
            <a:r>
              <a:rPr lang="en-US" sz="2400" b="1" dirty="0" smtClean="0">
                <a:latin typeface="+mj-lt"/>
                <a:cs typeface="Arial" charset="0"/>
              </a:rPr>
              <a:t>, </a:t>
            </a:r>
            <a:r>
              <a:rPr lang="en-US" sz="2400" dirty="0" smtClean="0">
                <a:latin typeface="+mj-lt"/>
                <a:cs typeface="Arial" charset="0"/>
              </a:rPr>
              <a:t>is the key to understanding what makes each organism unique.</a:t>
            </a:r>
          </a:p>
        </p:txBody>
      </p:sp>
      <p:pic>
        <p:nvPicPr>
          <p:cNvPr id="4" name="Picture 5" descr="http://www.uga.edu/srel/kidsdoscience/images/genetics-puppets.gif"/>
          <p:cNvPicPr>
            <a:picLocks noChangeAspect="1" noChangeArrowheads="1"/>
          </p:cNvPicPr>
          <p:nvPr/>
        </p:nvPicPr>
        <p:blipFill>
          <a:blip r:embed="rId3" cstate="print"/>
          <a:srcRect/>
          <a:stretch>
            <a:fillRect/>
          </a:stretch>
        </p:blipFill>
        <p:spPr bwMode="auto">
          <a:xfrm>
            <a:off x="5638800" y="4800600"/>
            <a:ext cx="2498866" cy="2057400"/>
          </a:xfrm>
          <a:prstGeom prst="rect">
            <a:avLst/>
          </a:prstGeom>
          <a:noFill/>
          <a:ln w="9525">
            <a:noFill/>
            <a:miter lim="800000"/>
            <a:headEnd/>
            <a:tailEnd/>
          </a:ln>
        </p:spPr>
      </p:pic>
      <p:sp>
        <p:nvSpPr>
          <p:cNvPr id="2" name="Rectangle 1"/>
          <p:cNvSpPr/>
          <p:nvPr/>
        </p:nvSpPr>
        <p:spPr>
          <a:xfrm>
            <a:off x="685800" y="5105400"/>
            <a:ext cx="4572000" cy="923330"/>
          </a:xfrm>
          <a:prstGeom prst="rect">
            <a:avLst/>
          </a:prstGeom>
        </p:spPr>
        <p:txBody>
          <a:bodyPr>
            <a:spAutoFit/>
          </a:bodyPr>
          <a:lstStyle/>
          <a:p>
            <a:r>
              <a:rPr lang="en-US" dirty="0" err="1" smtClean="0">
                <a:latin typeface="Berlin Sans FB Demi" pitchFamily="34" charset="0"/>
                <a:hlinkClick r:id="rId4"/>
              </a:rPr>
              <a:t>Mendelian</a:t>
            </a:r>
            <a:r>
              <a:rPr lang="en-US" dirty="0" smtClean="0">
                <a:latin typeface="Berlin Sans FB Demi" pitchFamily="34" charset="0"/>
                <a:hlinkClick r:id="rId4"/>
              </a:rPr>
              <a:t> Heredity 1 Teacher Tube</a:t>
            </a:r>
            <a:endParaRPr lang="en-US" dirty="0" smtClean="0">
              <a:latin typeface="Berlin Sans FB Demi" pitchFamily="34" charset="0"/>
            </a:endParaRPr>
          </a:p>
          <a:p>
            <a:r>
              <a:rPr lang="en-US" dirty="0" smtClean="0">
                <a:latin typeface="Berlin Sans FB Demi" pitchFamily="34" charset="0"/>
              </a:rPr>
              <a:t>(stop at 5:30)</a:t>
            </a:r>
          </a:p>
          <a:p>
            <a:endParaRPr lang="en-US" dirty="0">
              <a:latin typeface="Berlin Sans FB Demi"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2987</TotalTime>
  <Words>2861</Words>
  <Application>Microsoft Office PowerPoint</Application>
  <PresentationFormat>On-screen Show (4:3)</PresentationFormat>
  <Paragraphs>449</Paragraphs>
  <Slides>80</Slides>
  <Notes>77</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Organic</vt:lpstr>
      <vt:lpstr>Introduction to Genetics</vt:lpstr>
      <vt:lpstr>What we already know…</vt:lpstr>
      <vt:lpstr>Back in Meiosis I……</vt:lpstr>
      <vt:lpstr>The Work of Gregor Mendel</vt:lpstr>
      <vt:lpstr>The Father of Heredity</vt:lpstr>
      <vt:lpstr>The Experiments of Gregor Mendel</vt:lpstr>
      <vt:lpstr>The Experiments of Gregor Mendel</vt:lpstr>
      <vt:lpstr>Vocabulary:</vt:lpstr>
      <vt:lpstr>The Experiments of Gregor Mendel</vt:lpstr>
      <vt:lpstr>The Role of Fertilization</vt:lpstr>
      <vt:lpstr>Pollination:</vt:lpstr>
      <vt:lpstr>The Role of Fertilization </vt:lpstr>
      <vt:lpstr>The Role of Fertilization </vt:lpstr>
      <vt:lpstr>The Role of Fertilization</vt:lpstr>
      <vt:lpstr>The Role of Fertilization</vt:lpstr>
      <vt:lpstr>The Role of Fertilization</vt:lpstr>
      <vt:lpstr>Genes and Alleles</vt:lpstr>
      <vt:lpstr>Genotype:</vt:lpstr>
      <vt:lpstr>Phenotype:</vt:lpstr>
      <vt:lpstr>Dominant:</vt:lpstr>
      <vt:lpstr>Recessive:</vt:lpstr>
      <vt:lpstr>Homozygous (Purebred):</vt:lpstr>
      <vt:lpstr>Heterozygous (Hybrid):</vt:lpstr>
      <vt:lpstr>Genes and Alleles</vt:lpstr>
      <vt:lpstr>Genes and Alleles</vt:lpstr>
      <vt:lpstr>Genes and Alleles</vt:lpstr>
      <vt:lpstr>Genes and Alleles</vt:lpstr>
      <vt:lpstr>Genes and Alleles</vt:lpstr>
      <vt:lpstr>Dominant and Recessive Traits</vt:lpstr>
      <vt:lpstr>Dominant and Recessive Traits</vt:lpstr>
      <vt:lpstr>Segregation:</vt:lpstr>
      <vt:lpstr>Segregation</vt:lpstr>
      <vt:lpstr>The F1 Cross</vt:lpstr>
      <vt:lpstr>Explaining the F1 Cross</vt:lpstr>
      <vt:lpstr>Explaining the F1 Cross </vt:lpstr>
      <vt:lpstr>Slide 36</vt:lpstr>
      <vt:lpstr> The Formation of Gametes </vt:lpstr>
      <vt:lpstr>Independent Assortment</vt:lpstr>
      <vt:lpstr>Applying Mendel’s Principles</vt:lpstr>
      <vt:lpstr>THINK ABOUT IT</vt:lpstr>
      <vt:lpstr>Probability and Punnett Squares</vt:lpstr>
      <vt:lpstr>Probability and Punnett Squares</vt:lpstr>
      <vt:lpstr>Probability and Punnett Squares</vt:lpstr>
      <vt:lpstr>Probability and Punnett Squares</vt:lpstr>
      <vt:lpstr>Probability and Punnett Squares</vt:lpstr>
      <vt:lpstr>Using Segregation to Predict Outcomes</vt:lpstr>
      <vt:lpstr>Using Punnett Squares</vt:lpstr>
      <vt:lpstr>How To Make a Punnett Square for a One-Factor (MONOHYBRID) Cross</vt:lpstr>
      <vt:lpstr>How To Make a Punnett Square</vt:lpstr>
      <vt:lpstr>How To Make a Punnett Square</vt:lpstr>
      <vt:lpstr>How To Make a Punnett Square</vt:lpstr>
      <vt:lpstr>How To Make a Punnett Square</vt:lpstr>
      <vt:lpstr>How To Make a Punnett Square for a  Two-Factor (DIHYBRID) Cross</vt:lpstr>
      <vt:lpstr>How to Make a Dihybrid Punnett Square</vt:lpstr>
      <vt:lpstr>How to Interpret a Dihybrid Punnett Square</vt:lpstr>
      <vt:lpstr>Other Patterns of Inheritance</vt:lpstr>
      <vt:lpstr>Vocabulary</vt:lpstr>
      <vt:lpstr>THINK ABOUT IT</vt:lpstr>
      <vt:lpstr>Beyond Dominant and Recessive Alleles</vt:lpstr>
      <vt:lpstr>Incomplete Dominance</vt:lpstr>
      <vt:lpstr>Incomplete Dominance </vt:lpstr>
      <vt:lpstr>Incomplete Dominance</vt:lpstr>
      <vt:lpstr>Codominance </vt:lpstr>
      <vt:lpstr>Multiple Alleles</vt:lpstr>
      <vt:lpstr>Multiple Alleles</vt:lpstr>
      <vt:lpstr>Slide 66</vt:lpstr>
      <vt:lpstr>Multiple Alleles Examples:</vt:lpstr>
      <vt:lpstr>Multiple Alleles</vt:lpstr>
      <vt:lpstr>Blood Types</vt:lpstr>
      <vt:lpstr>Codominant and Multiple Alleles </vt:lpstr>
      <vt:lpstr>Codominant and Multiple Alleles </vt:lpstr>
      <vt:lpstr>Multiple Alleles</vt:lpstr>
      <vt:lpstr>Multiple Alleles Examples:</vt:lpstr>
      <vt:lpstr>Dominant and Recessive Alleles </vt:lpstr>
      <vt:lpstr>Polygenic Traits</vt:lpstr>
      <vt:lpstr>Polygenic Traits</vt:lpstr>
      <vt:lpstr>Polygenic Examples:</vt:lpstr>
      <vt:lpstr>Genes and the Environment</vt:lpstr>
      <vt:lpstr>Genes and the Environment</vt:lpstr>
      <vt:lpstr>Genes and the Environment</vt:lpstr>
    </vt:vector>
  </TitlesOfParts>
  <Company>NPSD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Genetics</dc:title>
  <dc:creator>megan wilkin</dc:creator>
  <cp:lastModifiedBy>Windows User</cp:lastModifiedBy>
  <cp:revision>88</cp:revision>
  <cp:lastPrinted>2014-03-20T16:33:13Z</cp:lastPrinted>
  <dcterms:created xsi:type="dcterms:W3CDTF">2011-02-28T14:52:57Z</dcterms:created>
  <dcterms:modified xsi:type="dcterms:W3CDTF">2015-01-08T16:43:16Z</dcterms:modified>
</cp:coreProperties>
</file>