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90" r:id="rId6"/>
    <p:sldId id="260" r:id="rId7"/>
    <p:sldId id="261" r:id="rId8"/>
    <p:sldId id="262" r:id="rId9"/>
    <p:sldId id="280" r:id="rId10"/>
    <p:sldId id="281" r:id="rId11"/>
    <p:sldId id="264" r:id="rId12"/>
    <p:sldId id="282" r:id="rId13"/>
    <p:sldId id="283" r:id="rId14"/>
    <p:sldId id="285" r:id="rId15"/>
    <p:sldId id="284" r:id="rId16"/>
    <p:sldId id="265" r:id="rId17"/>
    <p:sldId id="263" r:id="rId18"/>
    <p:sldId id="266" r:id="rId19"/>
    <p:sldId id="267" r:id="rId20"/>
    <p:sldId id="286" r:id="rId21"/>
    <p:sldId id="268" r:id="rId22"/>
    <p:sldId id="269" r:id="rId23"/>
    <p:sldId id="270" r:id="rId24"/>
    <p:sldId id="271" r:id="rId25"/>
    <p:sldId id="287" r:id="rId26"/>
    <p:sldId id="272" r:id="rId27"/>
    <p:sldId id="273" r:id="rId28"/>
    <p:sldId id="288" r:id="rId29"/>
    <p:sldId id="289" r:id="rId30"/>
    <p:sldId id="274" r:id="rId31"/>
    <p:sldId id="275" r:id="rId32"/>
    <p:sldId id="276" r:id="rId33"/>
    <p:sldId id="277" r:id="rId34"/>
    <p:sldId id="278" r:id="rId35"/>
    <p:sldId id="279"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B09102-2657-4CCD-82D4-6C8F13B0E15C}" type="datetimeFigureOut">
              <a:rPr lang="en-US" smtClean="0"/>
              <a:t>4/28/2014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C99C23E-0BD4-41CD-880F-0731C21630D9}"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B09102-2657-4CCD-82D4-6C8F13B0E15C}" type="datetimeFigureOut">
              <a:rPr lang="en-US" smtClean="0"/>
              <a:t>4/28/2014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99C23E-0BD4-41CD-880F-0731C21630D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B09102-2657-4CCD-82D4-6C8F13B0E15C}" type="datetimeFigureOut">
              <a:rPr lang="en-US" smtClean="0"/>
              <a:t>4/28/2014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99C23E-0BD4-41CD-880F-0731C21630D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B09102-2657-4CCD-82D4-6C8F13B0E15C}" type="datetimeFigureOut">
              <a:rPr lang="en-US" smtClean="0"/>
              <a:t>4/28/2014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99C23E-0BD4-41CD-880F-0731C21630D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B09102-2657-4CCD-82D4-6C8F13B0E15C}" type="datetimeFigureOut">
              <a:rPr lang="en-US" smtClean="0"/>
              <a:t>4/28/2014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99C23E-0BD4-41CD-880F-0731C21630D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3B09102-2657-4CCD-82D4-6C8F13B0E15C}" type="datetimeFigureOut">
              <a:rPr lang="en-US" smtClean="0"/>
              <a:t>4/28/2014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99C23E-0BD4-41CD-880F-0731C21630D9}"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B09102-2657-4CCD-82D4-6C8F13B0E15C}" type="datetimeFigureOut">
              <a:rPr lang="en-US" smtClean="0"/>
              <a:t>4/28/2014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99C23E-0BD4-41CD-880F-0731C21630D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B09102-2657-4CCD-82D4-6C8F13B0E15C}" type="datetimeFigureOut">
              <a:rPr lang="en-US" smtClean="0"/>
              <a:t>4/28/2014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99C23E-0BD4-41CD-880F-0731C21630D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09102-2657-4CCD-82D4-6C8F13B0E15C}" type="datetimeFigureOut">
              <a:rPr lang="en-US" smtClean="0"/>
              <a:t>4/28/2014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99C23E-0BD4-41CD-880F-0731C21630D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03B09102-2657-4CCD-82D4-6C8F13B0E15C}" type="datetimeFigureOut">
              <a:rPr lang="en-US" smtClean="0"/>
              <a:t>4/28/2014</a:t>
            </a:fld>
            <a:endParaRPr lang="en-US" dirty="0"/>
          </a:p>
        </p:txBody>
      </p:sp>
      <p:sp>
        <p:nvSpPr>
          <p:cNvPr id="7" name="Slide Number Placeholder 6"/>
          <p:cNvSpPr>
            <a:spLocks noGrp="1"/>
          </p:cNvSpPr>
          <p:nvPr>
            <p:ph type="sldNum" sz="quarter" idx="12"/>
          </p:nvPr>
        </p:nvSpPr>
        <p:spPr/>
        <p:txBody>
          <a:bodyPr/>
          <a:lstStyle/>
          <a:p>
            <a:fld id="{FC99C23E-0BD4-41CD-880F-0731C21630D9}"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B09102-2657-4CCD-82D4-6C8F13B0E15C}" type="datetimeFigureOut">
              <a:rPr lang="en-US" smtClean="0"/>
              <a:t>4/28/2014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FC99C23E-0BD4-41CD-880F-0731C21630D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3B09102-2657-4CCD-82D4-6C8F13B0E15C}" type="datetimeFigureOut">
              <a:rPr lang="en-US" smtClean="0"/>
              <a:t>4/28/2014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C99C23E-0BD4-41CD-880F-0731C21630D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secondary+succession&amp;source=images&amp;cd=&amp;cad=rja&amp;docid=VxWCgjwEMkja2M&amp;tbnid=71iAnpaBmpdi0M:&amp;ved=0CAUQjRw&amp;url=http://commons.wikimedia.org/wiki/File:Secondary_Succession.png&amp;ei=gi1cUYCMEYng8ATIp4DoDA&amp;bvm=bv.44697112,d.eWU&amp;psig=AFQjCNHu1pNbyJMBazdlHkGuMgv0FDk7OA&amp;ust=1365080618828352" TargetMode="External"/><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VcSX4ytEfc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google.com/url?sa=i&amp;rct=j&amp;q=food+chain&amp;source=images&amp;cd=&amp;cad=rja&amp;docid=sZy6a2KVyxajdM&amp;tbnid=XNEpGOJCTSLbqM:&amp;ved=0CAUQjRw&amp;url=http://www.sheppardsoftware.com/content/animals/kidscorner/foodchain/foodchain2.htm&amp;ei=P5RIUaeqBIui8QTpmIDQAQ&amp;bvm=bv.43828540,d.dmg&amp;psig=AFQjCNESZsKMmOgjDz7p0WJ4f7NS9HTHnQ&amp;ust=1363797344743118" TargetMode="Externa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EOC ECOLOGY REVIEW</a:t>
            </a:r>
            <a:endParaRPr lang="en-US" dirty="0"/>
          </a:p>
        </p:txBody>
      </p:sp>
      <p:sp>
        <p:nvSpPr>
          <p:cNvPr id="3" name="Subtitle 2"/>
          <p:cNvSpPr>
            <a:spLocks noGrp="1"/>
          </p:cNvSpPr>
          <p:nvPr>
            <p:ph type="subTitle" idx="1"/>
          </p:nvPr>
        </p:nvSpPr>
        <p:spPr/>
        <p:txBody>
          <a:bodyPr/>
          <a:lstStyle/>
          <a:p>
            <a:r>
              <a:rPr lang="en-US" dirty="0" smtClean="0"/>
              <a:t>CHAPTERS 3 - 6</a:t>
            </a:r>
            <a:endParaRPr lang="en-US" dirty="0"/>
          </a:p>
        </p:txBody>
      </p:sp>
    </p:spTree>
    <p:extLst>
      <p:ext uri="{BB962C8B-B14F-4D97-AF65-F5344CB8AC3E}">
        <p14:creationId xmlns:p14="http://schemas.microsoft.com/office/powerpoint/2010/main" val="2704290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024744" cy="572536"/>
          </a:xfrm>
        </p:spPr>
        <p:txBody>
          <a:bodyPr>
            <a:normAutofit fontScale="90000"/>
          </a:bodyPr>
          <a:lstStyle/>
          <a:p>
            <a:r>
              <a:rPr lang="en-US" dirty="0" smtClean="0"/>
              <a:t>EOC REVIEW</a:t>
            </a:r>
            <a:endParaRPr lang="en-US" dirty="0"/>
          </a:p>
        </p:txBody>
      </p:sp>
      <p:sp>
        <p:nvSpPr>
          <p:cNvPr id="4" name="Content Placeholder 3"/>
          <p:cNvSpPr>
            <a:spLocks noGrp="1"/>
          </p:cNvSpPr>
          <p:nvPr>
            <p:ph sz="quarter" idx="14"/>
          </p:nvPr>
        </p:nvSpPr>
        <p:spPr>
          <a:xfrm>
            <a:off x="5791200" y="2362200"/>
            <a:ext cx="2667000" cy="3444238"/>
          </a:xfrm>
        </p:spPr>
        <p:txBody>
          <a:bodyPr/>
          <a:lstStyle/>
          <a:p>
            <a:pPr marL="525780" indent="-457200">
              <a:buFont typeface="+mj-lt"/>
              <a:buAutoNum type="alphaUcPeriod"/>
            </a:pPr>
            <a:r>
              <a:rPr lang="en-US" b="1" dirty="0" smtClean="0"/>
              <a:t>Hawk</a:t>
            </a:r>
            <a:endParaRPr lang="en-US" dirty="0"/>
          </a:p>
          <a:p>
            <a:pPr marL="525780" indent="-457200">
              <a:buFont typeface="+mj-lt"/>
              <a:buAutoNum type="alphaUcPeriod"/>
            </a:pPr>
            <a:r>
              <a:rPr lang="en-US" b="1" dirty="0" smtClean="0"/>
              <a:t>Rabbit</a:t>
            </a:r>
            <a:endParaRPr lang="en-US" dirty="0"/>
          </a:p>
          <a:p>
            <a:pPr marL="525780" indent="-457200">
              <a:buFont typeface="+mj-lt"/>
              <a:buAutoNum type="alphaUcPeriod"/>
            </a:pPr>
            <a:r>
              <a:rPr lang="en-US" b="1" dirty="0" smtClean="0"/>
              <a:t>Grasshopper</a:t>
            </a:r>
            <a:endParaRPr lang="en-US" dirty="0"/>
          </a:p>
          <a:p>
            <a:pPr marL="525780" indent="-457200">
              <a:buFont typeface="+mj-lt"/>
              <a:buAutoNum type="alphaUcPeriod"/>
            </a:pPr>
            <a:r>
              <a:rPr lang="en-US" b="1" dirty="0" smtClean="0"/>
              <a:t>Mouse</a:t>
            </a:r>
            <a:endParaRPr lang="en-US" dirty="0"/>
          </a:p>
          <a:p>
            <a:endParaRPr lang="en-US" dirty="0"/>
          </a:p>
        </p:txBody>
      </p:sp>
      <p:pic>
        <p:nvPicPr>
          <p:cNvPr id="5" name="Content Placeholder 4"/>
          <p:cNvPicPr>
            <a:picLocks noGrp="1"/>
          </p:cNvPicPr>
          <p:nvPr>
            <p:ph sz="quarter" idx="13"/>
          </p:nvPr>
        </p:nvPicPr>
        <p:blipFill rotWithShape="1">
          <a:blip r:embed="rId2"/>
          <a:srcRect l="27255" t="24048" r="36834" b="34469"/>
          <a:stretch/>
        </p:blipFill>
        <p:spPr bwMode="auto">
          <a:xfrm>
            <a:off x="990600" y="1371600"/>
            <a:ext cx="4876800" cy="464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946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722864"/>
          </a:xfrm>
        </p:spPr>
        <p:txBody>
          <a:bodyPr/>
          <a:lstStyle/>
          <a:p>
            <a:r>
              <a:rPr lang="en-US" dirty="0" smtClean="0"/>
              <a:t>Cycles of Matter</a:t>
            </a:r>
            <a:endParaRPr lang="en-US" dirty="0"/>
          </a:p>
        </p:txBody>
      </p:sp>
      <p:sp>
        <p:nvSpPr>
          <p:cNvPr id="3" name="Content Placeholder 2"/>
          <p:cNvSpPr>
            <a:spLocks noGrp="1"/>
          </p:cNvSpPr>
          <p:nvPr>
            <p:ph idx="1"/>
          </p:nvPr>
        </p:nvSpPr>
        <p:spPr>
          <a:xfrm>
            <a:off x="1043492" y="1600200"/>
            <a:ext cx="6777317" cy="4232429"/>
          </a:xfrm>
        </p:spPr>
        <p:txBody>
          <a:bodyPr>
            <a:normAutofit lnSpcReduction="10000"/>
          </a:bodyPr>
          <a:lstStyle/>
          <a:p>
            <a:r>
              <a:rPr lang="en-US" dirty="0" smtClean="0"/>
              <a:t>You will need to understand the water, carbon, nitrogen, and phosphorous cycles. </a:t>
            </a:r>
          </a:p>
          <a:p>
            <a:r>
              <a:rPr lang="en-US" dirty="0" smtClean="0"/>
              <a:t>Carbon is important because all of the main molecules for life are based on it. </a:t>
            </a:r>
          </a:p>
          <a:p>
            <a:r>
              <a:rPr lang="en-US" dirty="0" smtClean="0"/>
              <a:t>Nitrogen is needed to make proteins</a:t>
            </a:r>
          </a:p>
          <a:p>
            <a:r>
              <a:rPr lang="en-US" dirty="0" smtClean="0"/>
              <a:t>Phosphorous is needed to make nucleotides and DNA (AD</a:t>
            </a:r>
            <a:r>
              <a:rPr lang="en-US" b="1" dirty="0" smtClean="0"/>
              <a:t>P</a:t>
            </a:r>
            <a:r>
              <a:rPr lang="en-US" dirty="0" smtClean="0"/>
              <a:t>, AT</a:t>
            </a:r>
            <a:r>
              <a:rPr lang="en-US" b="1" dirty="0" smtClean="0"/>
              <a:t>P</a:t>
            </a:r>
            <a:r>
              <a:rPr lang="en-US" dirty="0" smtClean="0"/>
              <a:t>, NADH</a:t>
            </a:r>
            <a:r>
              <a:rPr lang="en-US" b="1" dirty="0" smtClean="0"/>
              <a:t>P</a:t>
            </a:r>
            <a:r>
              <a:rPr lang="en-US" dirty="0" smtClean="0"/>
              <a:t>)</a:t>
            </a:r>
          </a:p>
          <a:p>
            <a:r>
              <a:rPr lang="en-US" dirty="0" smtClean="0"/>
              <a:t>Humans affect these cycles</a:t>
            </a:r>
          </a:p>
          <a:p>
            <a:r>
              <a:rPr lang="en-US" dirty="0" smtClean="0"/>
              <a:t>A </a:t>
            </a:r>
            <a:r>
              <a:rPr lang="en-US" b="1" u="sng" dirty="0" smtClean="0"/>
              <a:t>limiting nutrient </a:t>
            </a:r>
            <a:r>
              <a:rPr lang="en-US" dirty="0" smtClean="0"/>
              <a:t>is a nutrient that can run low in supply and affect the ecosystem. </a:t>
            </a:r>
            <a:endParaRPr lang="en-US" dirty="0"/>
          </a:p>
        </p:txBody>
      </p:sp>
    </p:spTree>
    <p:extLst>
      <p:ext uri="{BB962C8B-B14F-4D97-AF65-F5344CB8AC3E}">
        <p14:creationId xmlns:p14="http://schemas.microsoft.com/office/powerpoint/2010/main" val="3005210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609600"/>
            <a:ext cx="7024744" cy="496336"/>
          </a:xfrm>
        </p:spPr>
        <p:txBody>
          <a:bodyPr>
            <a:normAutofit fontScale="90000"/>
          </a:bodyPr>
          <a:lstStyle/>
          <a:p>
            <a:r>
              <a:rPr lang="en-US" dirty="0" smtClean="0"/>
              <a:t>EOC REVIEW</a:t>
            </a:r>
            <a:endParaRPr lang="en-US" dirty="0"/>
          </a:p>
        </p:txBody>
      </p:sp>
      <p:sp>
        <p:nvSpPr>
          <p:cNvPr id="6" name="Content Placeholder 5"/>
          <p:cNvSpPr>
            <a:spLocks noGrp="1"/>
          </p:cNvSpPr>
          <p:nvPr>
            <p:ph sz="quarter" idx="14"/>
          </p:nvPr>
        </p:nvSpPr>
        <p:spPr>
          <a:xfrm>
            <a:off x="1371600" y="4343399"/>
            <a:ext cx="6693408" cy="1463039"/>
          </a:xfrm>
        </p:spPr>
        <p:txBody>
          <a:bodyPr>
            <a:normAutofit fontScale="92500" lnSpcReduction="20000"/>
          </a:bodyPr>
          <a:lstStyle/>
          <a:p>
            <a:pPr marL="525780" indent="-457200">
              <a:buFont typeface="+mj-lt"/>
              <a:buAutoNum type="alphaUcPeriod"/>
            </a:pPr>
            <a:r>
              <a:rPr lang="en-US" b="1" dirty="0" smtClean="0"/>
              <a:t>Producers</a:t>
            </a:r>
            <a:endParaRPr lang="en-US" dirty="0"/>
          </a:p>
          <a:p>
            <a:pPr marL="525780" indent="-457200">
              <a:buFont typeface="+mj-lt"/>
              <a:buAutoNum type="alphaUcPeriod"/>
            </a:pPr>
            <a:r>
              <a:rPr lang="en-US" b="1" dirty="0" smtClean="0"/>
              <a:t>Consumers</a:t>
            </a:r>
            <a:endParaRPr lang="en-US" dirty="0"/>
          </a:p>
          <a:p>
            <a:pPr marL="525780" indent="-457200">
              <a:buFont typeface="+mj-lt"/>
              <a:buAutoNum type="alphaUcPeriod"/>
            </a:pPr>
            <a:r>
              <a:rPr lang="en-US" b="1" dirty="0" smtClean="0"/>
              <a:t>Decomposers</a:t>
            </a:r>
            <a:endParaRPr lang="en-US" dirty="0"/>
          </a:p>
          <a:p>
            <a:pPr marL="525780" indent="-457200">
              <a:buFont typeface="+mj-lt"/>
              <a:buAutoNum type="alphaUcPeriod"/>
            </a:pPr>
            <a:r>
              <a:rPr lang="en-US" b="1" dirty="0" smtClean="0"/>
              <a:t>Inorganic </a:t>
            </a:r>
            <a:r>
              <a:rPr lang="en-US" b="1" dirty="0"/>
              <a:t>nutrients</a:t>
            </a:r>
            <a:endParaRPr lang="en-US" dirty="0"/>
          </a:p>
        </p:txBody>
      </p:sp>
      <p:pic>
        <p:nvPicPr>
          <p:cNvPr id="7" name="Content Placeholder 6"/>
          <p:cNvPicPr>
            <a:picLocks noGrp="1"/>
          </p:cNvPicPr>
          <p:nvPr>
            <p:ph sz="quarter" idx="13"/>
          </p:nvPr>
        </p:nvPicPr>
        <p:blipFill rotWithShape="1">
          <a:blip r:embed="rId2"/>
          <a:srcRect l="27735" t="30260" r="33788" b="47896"/>
          <a:stretch/>
        </p:blipFill>
        <p:spPr bwMode="auto">
          <a:xfrm>
            <a:off x="1600200" y="1219200"/>
            <a:ext cx="5029200" cy="304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763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6">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1027664"/>
            <a:ext cx="7024744" cy="496336"/>
          </a:xfrm>
        </p:spPr>
        <p:txBody>
          <a:bodyPr>
            <a:normAutofit fontScale="90000"/>
          </a:bodyPr>
          <a:lstStyle/>
          <a:p>
            <a:r>
              <a:rPr lang="en-US" dirty="0" smtClean="0"/>
              <a:t>EOC REVIEW</a:t>
            </a:r>
            <a:endParaRPr lang="en-US" dirty="0"/>
          </a:p>
        </p:txBody>
      </p:sp>
      <p:sp>
        <p:nvSpPr>
          <p:cNvPr id="6" name="Content Placeholder 5"/>
          <p:cNvSpPr>
            <a:spLocks noGrp="1"/>
          </p:cNvSpPr>
          <p:nvPr>
            <p:ph idx="1"/>
          </p:nvPr>
        </p:nvSpPr>
        <p:spPr>
          <a:xfrm>
            <a:off x="1043492" y="1600200"/>
            <a:ext cx="6777317" cy="4232429"/>
          </a:xfrm>
        </p:spPr>
        <p:txBody>
          <a:bodyPr/>
          <a:lstStyle/>
          <a:p>
            <a:r>
              <a:rPr lang="en-US" dirty="0"/>
              <a:t>Complete burning of plant material returns carbon primarily to the</a:t>
            </a:r>
          </a:p>
          <a:p>
            <a:pPr marL="822960" lvl="1" indent="-457200">
              <a:buFont typeface="+mj-lt"/>
              <a:buAutoNum type="alphaUcPeriod"/>
            </a:pPr>
            <a:r>
              <a:rPr lang="en-US" b="1" dirty="0" smtClean="0"/>
              <a:t>herbivores</a:t>
            </a:r>
            <a:r>
              <a:rPr lang="en-US" b="1" dirty="0"/>
              <a:t>.</a:t>
            </a:r>
            <a:endParaRPr lang="en-US" dirty="0"/>
          </a:p>
          <a:p>
            <a:pPr marL="822960" lvl="1" indent="-457200">
              <a:buFont typeface="+mj-lt"/>
              <a:buAutoNum type="alphaUcPeriod"/>
            </a:pPr>
            <a:r>
              <a:rPr lang="en-US" b="1" dirty="0" smtClean="0"/>
              <a:t>water</a:t>
            </a:r>
            <a:r>
              <a:rPr lang="en-US" b="1" dirty="0"/>
              <a:t>.</a:t>
            </a:r>
            <a:endParaRPr lang="en-US" dirty="0"/>
          </a:p>
          <a:p>
            <a:pPr marL="822960" lvl="1" indent="-457200">
              <a:buFont typeface="+mj-lt"/>
              <a:buAutoNum type="alphaUcPeriod"/>
            </a:pPr>
            <a:r>
              <a:rPr lang="en-US" b="1" dirty="0" smtClean="0"/>
              <a:t>vegetation</a:t>
            </a:r>
            <a:r>
              <a:rPr lang="en-US" b="1" dirty="0"/>
              <a:t>.</a:t>
            </a:r>
            <a:endParaRPr lang="en-US" dirty="0"/>
          </a:p>
          <a:p>
            <a:pPr marL="822960" lvl="1" indent="-457200">
              <a:buFont typeface="+mj-lt"/>
              <a:buAutoNum type="alphaUcPeriod"/>
            </a:pPr>
            <a:r>
              <a:rPr lang="en-US" b="1" dirty="0" smtClean="0"/>
              <a:t>atmosphere</a:t>
            </a:r>
            <a:r>
              <a:rPr lang="en-US" b="1" dirty="0"/>
              <a:t>.</a:t>
            </a:r>
            <a:endParaRPr lang="en-US" dirty="0"/>
          </a:p>
          <a:p>
            <a:pPr marL="525780" indent="-457200">
              <a:buFont typeface="+mj-lt"/>
              <a:buAutoNum type="alphaUcPeriod"/>
            </a:pPr>
            <a:endParaRPr lang="en-US" dirty="0"/>
          </a:p>
        </p:txBody>
      </p:sp>
    </p:spTree>
    <p:extLst>
      <p:ext uri="{BB962C8B-B14F-4D97-AF65-F5344CB8AC3E}">
        <p14:creationId xmlns:p14="http://schemas.microsoft.com/office/powerpoint/2010/main" val="32800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6">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smtClean="0"/>
              <a:t>EOC REVIEW</a:t>
            </a:r>
            <a:endParaRPr lang="en-US" dirty="0"/>
          </a:p>
        </p:txBody>
      </p:sp>
      <p:sp>
        <p:nvSpPr>
          <p:cNvPr id="3" name="Content Placeholder 2"/>
          <p:cNvSpPr>
            <a:spLocks noGrp="1"/>
          </p:cNvSpPr>
          <p:nvPr>
            <p:ph idx="1"/>
          </p:nvPr>
        </p:nvSpPr>
        <p:spPr>
          <a:xfrm>
            <a:off x="1043492" y="1676400"/>
            <a:ext cx="6777317" cy="4156229"/>
          </a:xfrm>
        </p:spPr>
        <p:txBody>
          <a:bodyPr>
            <a:normAutofit/>
          </a:bodyPr>
          <a:lstStyle/>
          <a:p>
            <a:r>
              <a:rPr lang="en-US" dirty="0"/>
              <a:t>The framework of organic molecules essential to all organisms is composed mainly of carbon atoms. Which processes are involved in the cycling of carbon within an environment? </a:t>
            </a:r>
            <a:endParaRPr lang="en-US" dirty="0" smtClean="0"/>
          </a:p>
          <a:p>
            <a:pPr marL="822960" lvl="1" indent="-457200">
              <a:buFont typeface="+mj-lt"/>
              <a:buAutoNum type="alphaUcPeriod"/>
            </a:pPr>
            <a:r>
              <a:rPr lang="en-US" b="1" dirty="0" smtClean="0"/>
              <a:t>photosynthesis </a:t>
            </a:r>
            <a:r>
              <a:rPr lang="en-US" b="1" dirty="0"/>
              <a:t>and respiration</a:t>
            </a:r>
            <a:endParaRPr lang="en-US" dirty="0"/>
          </a:p>
          <a:p>
            <a:pPr marL="822960" lvl="1" indent="-457200">
              <a:buFont typeface="+mj-lt"/>
              <a:buAutoNum type="alphaUcPeriod"/>
            </a:pPr>
            <a:r>
              <a:rPr lang="en-US" b="1" dirty="0" smtClean="0"/>
              <a:t>evaporation </a:t>
            </a:r>
            <a:r>
              <a:rPr lang="en-US" b="1" dirty="0"/>
              <a:t>and condensation</a:t>
            </a:r>
            <a:endParaRPr lang="en-US" dirty="0"/>
          </a:p>
          <a:p>
            <a:pPr marL="822960" lvl="1" indent="-457200">
              <a:buFont typeface="+mj-lt"/>
              <a:buAutoNum type="alphaUcPeriod"/>
            </a:pPr>
            <a:r>
              <a:rPr lang="en-US" b="1" dirty="0" smtClean="0"/>
              <a:t>transcription </a:t>
            </a:r>
            <a:r>
              <a:rPr lang="en-US" b="1" dirty="0"/>
              <a:t>and translation</a:t>
            </a:r>
            <a:endParaRPr lang="en-US" dirty="0"/>
          </a:p>
          <a:p>
            <a:pPr marL="822960" lvl="1" indent="-457200">
              <a:buFont typeface="+mj-lt"/>
              <a:buAutoNum type="alphaUcPeriod"/>
            </a:pPr>
            <a:r>
              <a:rPr lang="en-US" b="1" dirty="0" smtClean="0"/>
              <a:t>diffusion </a:t>
            </a:r>
            <a:r>
              <a:rPr lang="en-US" b="1" dirty="0"/>
              <a:t>and transpiration</a:t>
            </a:r>
            <a:endParaRPr lang="en-US" dirty="0"/>
          </a:p>
          <a:p>
            <a:endParaRPr lang="en-US" dirty="0"/>
          </a:p>
        </p:txBody>
      </p:sp>
    </p:spTree>
    <p:extLst>
      <p:ext uri="{BB962C8B-B14F-4D97-AF65-F5344CB8AC3E}">
        <p14:creationId xmlns:p14="http://schemas.microsoft.com/office/powerpoint/2010/main" val="224990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FF6700"/>
                                      </p:to>
                                    </p:animClr>
                                    <p:animClr clrSpc="rgb" dir="cw">
                                      <p:cBhvr>
                                        <p:cTn id="7" dur="500" fill="hold"/>
                                        <p:tgtEl>
                                          <p:spTgt spid="3">
                                            <p:txEl>
                                              <p:pRg st="1" end="1"/>
                                            </p:txEl>
                                          </p:spTgt>
                                        </p:tgtEl>
                                        <p:attrNameLst>
                                          <p:attrName>fillcolor</p:attrName>
                                        </p:attrNameLst>
                                      </p:cBhvr>
                                      <p:to>
                                        <a:srgbClr val="FF6700"/>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685800"/>
          </a:xfrm>
        </p:spPr>
        <p:txBody>
          <a:bodyPr>
            <a:normAutofit fontScale="90000"/>
          </a:bodyPr>
          <a:lstStyle/>
          <a:p>
            <a:r>
              <a:rPr lang="en-US" dirty="0" smtClean="0"/>
              <a:t>EOC REVIEW</a:t>
            </a:r>
            <a:endParaRPr lang="en-US" dirty="0"/>
          </a:p>
        </p:txBody>
      </p:sp>
      <p:sp>
        <p:nvSpPr>
          <p:cNvPr id="3" name="Content Placeholder 2"/>
          <p:cNvSpPr>
            <a:spLocks noGrp="1"/>
          </p:cNvSpPr>
          <p:nvPr>
            <p:ph idx="1"/>
          </p:nvPr>
        </p:nvSpPr>
        <p:spPr>
          <a:xfrm>
            <a:off x="1043492" y="1524000"/>
            <a:ext cx="6777317" cy="4308629"/>
          </a:xfrm>
        </p:spPr>
        <p:txBody>
          <a:bodyPr>
            <a:normAutofit lnSpcReduction="10000"/>
          </a:bodyPr>
          <a:lstStyle/>
          <a:p>
            <a:r>
              <a:rPr lang="en-US" dirty="0"/>
              <a:t>In a process called transpiration, plants get rid of excess water through pores in the leaves called stomata. This excess water is then released into the atmosphere as part of the water cycle. Which of the following terms best describes how the released water enters the atmosphere</a:t>
            </a:r>
            <a:r>
              <a:rPr lang="en-US" dirty="0" smtClean="0"/>
              <a:t>?</a:t>
            </a:r>
          </a:p>
          <a:p>
            <a:pPr marL="822960" lvl="1" indent="-457200">
              <a:buFont typeface="+mj-lt"/>
              <a:buAutoNum type="alphaUcPeriod"/>
            </a:pPr>
            <a:r>
              <a:rPr lang="en-US" b="1" dirty="0" smtClean="0"/>
              <a:t>condensation</a:t>
            </a:r>
            <a:endParaRPr lang="en-US" dirty="0"/>
          </a:p>
          <a:p>
            <a:pPr marL="822960" lvl="1" indent="-457200">
              <a:buFont typeface="+mj-lt"/>
              <a:buAutoNum type="alphaUcPeriod"/>
            </a:pPr>
            <a:r>
              <a:rPr lang="en-US" b="1" dirty="0" smtClean="0"/>
              <a:t>precipitation</a:t>
            </a:r>
            <a:endParaRPr lang="en-US" dirty="0"/>
          </a:p>
          <a:p>
            <a:pPr marL="822960" lvl="1" indent="-457200">
              <a:buFont typeface="+mj-lt"/>
              <a:buAutoNum type="alphaUcPeriod"/>
            </a:pPr>
            <a:r>
              <a:rPr lang="en-US" b="1" dirty="0" smtClean="0"/>
              <a:t>evaporation</a:t>
            </a:r>
            <a:endParaRPr lang="en-US" dirty="0"/>
          </a:p>
          <a:p>
            <a:pPr marL="822960" lvl="1" indent="-457200">
              <a:buFont typeface="+mj-lt"/>
              <a:buAutoNum type="alphaUcPeriod"/>
            </a:pPr>
            <a:r>
              <a:rPr lang="en-US" b="1" dirty="0" smtClean="0"/>
              <a:t>capillary </a:t>
            </a:r>
            <a:r>
              <a:rPr lang="en-US" b="1" dirty="0"/>
              <a:t>action </a:t>
            </a:r>
            <a:endParaRPr lang="en-US" dirty="0"/>
          </a:p>
          <a:p>
            <a:pPr marL="525780" indent="-457200">
              <a:buFont typeface="+mj-lt"/>
              <a:buAutoNum type="alphaUcPeriod"/>
            </a:pPr>
            <a:endParaRPr lang="en-US" dirty="0"/>
          </a:p>
        </p:txBody>
      </p:sp>
    </p:spTree>
    <p:extLst>
      <p:ext uri="{BB962C8B-B14F-4D97-AF65-F5344CB8AC3E}">
        <p14:creationId xmlns:p14="http://schemas.microsoft.com/office/powerpoint/2010/main" val="376692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2" end="2"/>
                                            </p:txEl>
                                          </p:spTgt>
                                        </p:tgtEl>
                                        <p:attrNameLst>
                                          <p:attrName>r</p:attrName>
                                        </p:attrNameLst>
                                      </p:cBhvr>
                                    </p:animRot>
                                    <p:animRot by="-240000">
                                      <p:cBhvr>
                                        <p:cTn id="7" dur="200" fill="hold">
                                          <p:stCondLst>
                                            <p:cond delay="200"/>
                                          </p:stCondLst>
                                        </p:cTn>
                                        <p:tgtEl>
                                          <p:spTgt spid="3">
                                            <p:txEl>
                                              <p:pRg st="2" end="2"/>
                                            </p:txEl>
                                          </p:spTgt>
                                        </p:tgtEl>
                                        <p:attrNameLst>
                                          <p:attrName>r</p:attrName>
                                        </p:attrNameLst>
                                      </p:cBhvr>
                                    </p:animRot>
                                    <p:animRot by="240000">
                                      <p:cBhvr>
                                        <p:cTn id="8" dur="200" fill="hold">
                                          <p:stCondLst>
                                            <p:cond delay="400"/>
                                          </p:stCondLst>
                                        </p:cTn>
                                        <p:tgtEl>
                                          <p:spTgt spid="3">
                                            <p:txEl>
                                              <p:pRg st="2" end="2"/>
                                            </p:txEl>
                                          </p:spTgt>
                                        </p:tgtEl>
                                        <p:attrNameLst>
                                          <p:attrName>r</p:attrName>
                                        </p:attrNameLst>
                                      </p:cBhvr>
                                    </p:animRot>
                                    <p:animRot by="-240000">
                                      <p:cBhvr>
                                        <p:cTn id="9" dur="200" fill="hold">
                                          <p:stCondLst>
                                            <p:cond delay="600"/>
                                          </p:stCondLst>
                                        </p:cTn>
                                        <p:tgtEl>
                                          <p:spTgt spid="3">
                                            <p:txEl>
                                              <p:pRg st="2" end="2"/>
                                            </p:txEl>
                                          </p:spTgt>
                                        </p:tgtEl>
                                        <p:attrNameLst>
                                          <p:attrName>r</p:attrName>
                                        </p:attrNameLst>
                                      </p:cBhvr>
                                    </p:animRot>
                                    <p:animRot by="120000">
                                      <p:cBhvr>
                                        <p:cTn id="10" dur="200" fill="hold">
                                          <p:stCondLst>
                                            <p:cond delay="8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4: Ecosystems and Communities </a:t>
            </a:r>
            <a:endParaRPr lang="en-US" dirty="0"/>
          </a:p>
        </p:txBody>
      </p:sp>
      <p:sp>
        <p:nvSpPr>
          <p:cNvPr id="3" name="Content Placeholder 2"/>
          <p:cNvSpPr>
            <a:spLocks noGrp="1"/>
          </p:cNvSpPr>
          <p:nvPr>
            <p:ph idx="1"/>
          </p:nvPr>
        </p:nvSpPr>
        <p:spPr/>
        <p:txBody>
          <a:bodyPr/>
          <a:lstStyle/>
          <a:p>
            <a:r>
              <a:rPr lang="en-US" dirty="0" smtClean="0"/>
              <a:t>What is the difference between weather and climate?</a:t>
            </a:r>
          </a:p>
          <a:p>
            <a:pPr lvl="1"/>
            <a:r>
              <a:rPr lang="en-US" dirty="0" smtClean="0"/>
              <a:t>Weather is </a:t>
            </a:r>
            <a:r>
              <a:rPr lang="en-US" dirty="0"/>
              <a:t>the condition of Earth’s atmosphere at a particular time and place</a:t>
            </a:r>
          </a:p>
          <a:p>
            <a:pPr lvl="1"/>
            <a:r>
              <a:rPr lang="en-US" b="1" u="sng" dirty="0"/>
              <a:t>Climate</a:t>
            </a:r>
            <a:r>
              <a:rPr lang="en-US" dirty="0"/>
              <a:t> is the average condition of temperature and precipitation in a region over long periods</a:t>
            </a:r>
          </a:p>
          <a:p>
            <a:pPr lvl="1"/>
            <a:endParaRPr lang="en-US" dirty="0"/>
          </a:p>
        </p:txBody>
      </p:sp>
    </p:spTree>
    <p:extLst>
      <p:ext uri="{BB962C8B-B14F-4D97-AF65-F5344CB8AC3E}">
        <p14:creationId xmlns:p14="http://schemas.microsoft.com/office/powerpoint/2010/main" val="326974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 is the difference between a niche and habitat?</a:t>
            </a:r>
            <a:endParaRPr lang="en-US" sz="2400" dirty="0"/>
          </a:p>
        </p:txBody>
      </p:sp>
      <p:sp>
        <p:nvSpPr>
          <p:cNvPr id="3" name="Content Placeholder 2"/>
          <p:cNvSpPr>
            <a:spLocks noGrp="1"/>
          </p:cNvSpPr>
          <p:nvPr>
            <p:ph sz="quarter" idx="13"/>
          </p:nvPr>
        </p:nvSpPr>
        <p:spPr/>
        <p:txBody>
          <a:bodyPr>
            <a:normAutofit fontScale="70000" lnSpcReduction="20000"/>
          </a:bodyPr>
          <a:lstStyle/>
          <a:p>
            <a:r>
              <a:rPr lang="en-US" dirty="0"/>
              <a:t>A </a:t>
            </a:r>
            <a:r>
              <a:rPr lang="en-US" b="1" u="sng" dirty="0"/>
              <a:t>niche </a:t>
            </a:r>
            <a:r>
              <a:rPr lang="en-US" dirty="0"/>
              <a:t>consists of all the physical and biological conditions in which a species lives and the way the species obtains what it needs to survive and reproduce</a:t>
            </a:r>
          </a:p>
          <a:p>
            <a:r>
              <a:rPr lang="en-US" dirty="0"/>
              <a:t>An organism’s niche must contain all of the resources an organism needs to survive.  A </a:t>
            </a:r>
            <a:r>
              <a:rPr lang="en-US" b="1" u="sng" dirty="0"/>
              <a:t>resource</a:t>
            </a:r>
            <a:r>
              <a:rPr lang="en-US" dirty="0"/>
              <a:t> is any necessity of life, such as water, nutrients, light, food, or space</a:t>
            </a:r>
          </a:p>
          <a:p>
            <a:endParaRPr lang="en-US" dirty="0"/>
          </a:p>
        </p:txBody>
      </p:sp>
      <p:sp>
        <p:nvSpPr>
          <p:cNvPr id="4" name="Content Placeholder 3"/>
          <p:cNvSpPr>
            <a:spLocks noGrp="1"/>
          </p:cNvSpPr>
          <p:nvPr>
            <p:ph sz="quarter" idx="14"/>
          </p:nvPr>
        </p:nvSpPr>
        <p:spPr/>
        <p:txBody>
          <a:bodyPr>
            <a:normAutofit/>
          </a:bodyPr>
          <a:lstStyle/>
          <a:p>
            <a:r>
              <a:rPr lang="en-US" sz="1600" dirty="0" smtClean="0"/>
              <a:t>A habitat is the location where the organism lives</a:t>
            </a:r>
          </a:p>
          <a:p>
            <a:r>
              <a:rPr lang="en-US" sz="1600" dirty="0" smtClean="0"/>
              <a:t>The organism’s niche determines where the organism’s habitat will be. </a:t>
            </a:r>
            <a:endParaRPr lang="en-US" sz="1600" dirty="0"/>
          </a:p>
        </p:txBody>
      </p:sp>
      <p:pic>
        <p:nvPicPr>
          <p:cNvPr id="5" name="Picture 4" descr="mlbio10a1733.png"/>
          <p:cNvPicPr>
            <a:picLocks noChangeAspect="1"/>
          </p:cNvPicPr>
          <p:nvPr/>
        </p:nvPicPr>
        <p:blipFill>
          <a:blip r:embed="rId2" cstate="print"/>
          <a:stretch>
            <a:fillRect/>
          </a:stretch>
        </p:blipFill>
        <p:spPr>
          <a:xfrm>
            <a:off x="4662055" y="3733800"/>
            <a:ext cx="3171825" cy="2562225"/>
          </a:xfrm>
          <a:prstGeom prst="rect">
            <a:avLst/>
          </a:prstGeom>
        </p:spPr>
      </p:pic>
    </p:spTree>
    <p:extLst>
      <p:ext uri="{BB962C8B-B14F-4D97-AF65-F5344CB8AC3E}">
        <p14:creationId xmlns:p14="http://schemas.microsoft.com/office/powerpoint/2010/main" val="313309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685800"/>
            <a:ext cx="7024744" cy="1143000"/>
          </a:xfrm>
        </p:spPr>
        <p:txBody>
          <a:bodyPr>
            <a:normAutofit/>
          </a:bodyPr>
          <a:lstStyle/>
          <a:p>
            <a:r>
              <a:rPr lang="en-US" sz="2800" dirty="0" smtClean="0"/>
              <a:t>No 2 species can share the same niche = </a:t>
            </a:r>
            <a:r>
              <a:rPr lang="en-US" sz="2800" b="1" dirty="0" smtClean="0"/>
              <a:t>competition exclusion principle. </a:t>
            </a:r>
            <a:endParaRPr lang="en-US" sz="2800" dirty="0"/>
          </a:p>
        </p:txBody>
      </p:sp>
      <p:pic>
        <p:nvPicPr>
          <p:cNvPr id="7" name="Picture 4" descr="niche1"/>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304800" y="1752600"/>
            <a:ext cx="8514798" cy="4050729"/>
          </a:xfrm>
          <a:prstGeom prst="rect">
            <a:avLst/>
          </a:prstGeom>
          <a:noFill/>
        </p:spPr>
      </p:pic>
    </p:spTree>
    <p:extLst>
      <p:ext uri="{BB962C8B-B14F-4D97-AF65-F5344CB8AC3E}">
        <p14:creationId xmlns:p14="http://schemas.microsoft.com/office/powerpoint/2010/main" val="3460728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Symbiosis</a:t>
            </a:r>
            <a:endParaRPr lang="en-US" dirty="0"/>
          </a:p>
        </p:txBody>
      </p:sp>
      <p:sp>
        <p:nvSpPr>
          <p:cNvPr id="3" name="Content Placeholder 2"/>
          <p:cNvSpPr>
            <a:spLocks noGrp="1"/>
          </p:cNvSpPr>
          <p:nvPr>
            <p:ph idx="1"/>
          </p:nvPr>
        </p:nvSpPr>
        <p:spPr/>
        <p:txBody>
          <a:bodyPr>
            <a:normAutofit lnSpcReduction="10000"/>
          </a:bodyPr>
          <a:lstStyle/>
          <a:p>
            <a:r>
              <a:rPr lang="en-US" dirty="0"/>
              <a:t>Occurs when two species live closely together in one of three ways:</a:t>
            </a:r>
          </a:p>
          <a:p>
            <a:r>
              <a:rPr lang="en-US" dirty="0"/>
              <a:t>1. </a:t>
            </a:r>
            <a:r>
              <a:rPr lang="en-US" b="1" u="sng" dirty="0"/>
              <a:t>Mutualism:</a:t>
            </a:r>
            <a:r>
              <a:rPr lang="en-US" dirty="0"/>
              <a:t> both species benefit from the relationship</a:t>
            </a:r>
          </a:p>
          <a:p>
            <a:r>
              <a:rPr lang="en-US" dirty="0"/>
              <a:t>2. </a:t>
            </a:r>
            <a:r>
              <a:rPr lang="en-US" b="1" u="sng" dirty="0" err="1"/>
              <a:t>Parastism</a:t>
            </a:r>
            <a:r>
              <a:rPr lang="en-US" dirty="0"/>
              <a:t>: one species benefits by living in or on the other and the other is harmed</a:t>
            </a:r>
          </a:p>
          <a:p>
            <a:r>
              <a:rPr lang="en-US" dirty="0"/>
              <a:t>3. </a:t>
            </a:r>
            <a:r>
              <a:rPr lang="en-US" b="1" u="sng" dirty="0"/>
              <a:t>Commensalism</a:t>
            </a:r>
            <a:r>
              <a:rPr lang="en-US" dirty="0"/>
              <a:t>: one species benefits and the other is neither helped nor harmed</a:t>
            </a:r>
          </a:p>
          <a:p>
            <a:endParaRPr lang="en-US" dirty="0"/>
          </a:p>
        </p:txBody>
      </p:sp>
    </p:spTree>
    <p:extLst>
      <p:ext uri="{BB962C8B-B14F-4D97-AF65-F5344CB8AC3E}">
        <p14:creationId xmlns:p14="http://schemas.microsoft.com/office/powerpoint/2010/main" val="520377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CHAPTER 3 Vocab</a:t>
            </a:r>
            <a:endParaRPr lang="en-US" dirty="0"/>
          </a:p>
        </p:txBody>
      </p:sp>
      <p:sp>
        <p:nvSpPr>
          <p:cNvPr id="3" name="Content Placeholder 2"/>
          <p:cNvSpPr>
            <a:spLocks noGrp="1"/>
          </p:cNvSpPr>
          <p:nvPr>
            <p:ph idx="1"/>
          </p:nvPr>
        </p:nvSpPr>
        <p:spPr>
          <a:xfrm>
            <a:off x="1043492" y="1676400"/>
            <a:ext cx="6777317" cy="4156229"/>
          </a:xfrm>
        </p:spPr>
        <p:txBody>
          <a:bodyPr>
            <a:normAutofit fontScale="77500" lnSpcReduction="20000"/>
          </a:bodyPr>
          <a:lstStyle/>
          <a:p>
            <a:r>
              <a:rPr lang="en-US" dirty="0" smtClean="0"/>
              <a:t>What is ecology?</a:t>
            </a:r>
          </a:p>
          <a:p>
            <a:pPr lvl="1"/>
            <a:r>
              <a:rPr lang="en-US" dirty="0"/>
              <a:t>The scientific study of interactions among organisms and their environment</a:t>
            </a:r>
          </a:p>
          <a:p>
            <a:r>
              <a:rPr lang="en-US" dirty="0" smtClean="0"/>
              <a:t>What is a population?</a:t>
            </a:r>
          </a:p>
          <a:p>
            <a:pPr lvl="1"/>
            <a:r>
              <a:rPr lang="en-US" dirty="0" smtClean="0"/>
              <a:t>A group of the same organisms living in the same area at the same time</a:t>
            </a:r>
          </a:p>
          <a:p>
            <a:r>
              <a:rPr lang="en-US" dirty="0" smtClean="0"/>
              <a:t>What is a community?</a:t>
            </a:r>
          </a:p>
          <a:p>
            <a:pPr lvl="1"/>
            <a:r>
              <a:rPr lang="en-US" dirty="0" smtClean="0"/>
              <a:t>Different </a:t>
            </a:r>
            <a:r>
              <a:rPr lang="en-US" dirty="0"/>
              <a:t>populations </a:t>
            </a:r>
            <a:r>
              <a:rPr lang="en-US" dirty="0" smtClean="0"/>
              <a:t>(different species) that </a:t>
            </a:r>
            <a:r>
              <a:rPr lang="en-US" dirty="0"/>
              <a:t>live together in an </a:t>
            </a:r>
            <a:r>
              <a:rPr lang="en-US" dirty="0" smtClean="0"/>
              <a:t>area</a:t>
            </a:r>
          </a:p>
          <a:p>
            <a:r>
              <a:rPr lang="en-US" dirty="0" smtClean="0"/>
              <a:t>What is an ecosystem?</a:t>
            </a:r>
          </a:p>
          <a:p>
            <a:pPr lvl="1"/>
            <a:r>
              <a:rPr lang="en-US" dirty="0"/>
              <a:t>all the organisms that live in a particular place, together with their physical </a:t>
            </a:r>
            <a:r>
              <a:rPr lang="en-US" dirty="0" smtClean="0"/>
              <a:t>environment</a:t>
            </a:r>
          </a:p>
          <a:p>
            <a:r>
              <a:rPr lang="en-US" dirty="0" smtClean="0"/>
              <a:t>What is a biome?</a:t>
            </a:r>
          </a:p>
          <a:p>
            <a:pPr lvl="1"/>
            <a:r>
              <a:rPr lang="en-US" dirty="0"/>
              <a:t>A group of ecosystems that have similar climates and organisms</a:t>
            </a:r>
          </a:p>
          <a:p>
            <a:pPr lvl="1"/>
            <a:endParaRPr lang="en-US" dirty="0"/>
          </a:p>
        </p:txBody>
      </p:sp>
    </p:spTree>
    <p:extLst>
      <p:ext uri="{BB962C8B-B14F-4D97-AF65-F5344CB8AC3E}">
        <p14:creationId xmlns:p14="http://schemas.microsoft.com/office/powerpoint/2010/main" val="358810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20136"/>
          </a:xfrm>
        </p:spPr>
        <p:txBody>
          <a:bodyPr>
            <a:normAutofit fontScale="90000"/>
          </a:bodyPr>
          <a:lstStyle/>
          <a:p>
            <a:r>
              <a:rPr lang="en-US" dirty="0" smtClean="0"/>
              <a:t>	EOC REVIEW</a:t>
            </a:r>
            <a:endParaRPr lang="en-US" dirty="0"/>
          </a:p>
        </p:txBody>
      </p:sp>
      <p:sp>
        <p:nvSpPr>
          <p:cNvPr id="3" name="Content Placeholder 2"/>
          <p:cNvSpPr>
            <a:spLocks noGrp="1"/>
          </p:cNvSpPr>
          <p:nvPr>
            <p:ph idx="1"/>
          </p:nvPr>
        </p:nvSpPr>
        <p:spPr>
          <a:xfrm>
            <a:off x="1066800" y="1600200"/>
            <a:ext cx="6777317" cy="3508977"/>
          </a:xfrm>
        </p:spPr>
        <p:txBody>
          <a:bodyPr>
            <a:normAutofit lnSpcReduction="10000"/>
          </a:bodyPr>
          <a:lstStyle/>
          <a:p>
            <a:r>
              <a:rPr lang="en-US" dirty="0"/>
              <a:t>How does the predator-prey relationship affect a population</a:t>
            </a:r>
            <a:r>
              <a:rPr lang="en-US" dirty="0" smtClean="0"/>
              <a:t>?</a:t>
            </a:r>
          </a:p>
          <a:p>
            <a:pPr marL="822960" lvl="1" indent="-457200">
              <a:buFont typeface="+mj-lt"/>
              <a:buAutoNum type="alphaUcPeriod"/>
            </a:pPr>
            <a:r>
              <a:rPr lang="en-US" b="1" dirty="0" smtClean="0"/>
              <a:t>The </a:t>
            </a:r>
            <a:r>
              <a:rPr lang="en-US" b="1" dirty="0"/>
              <a:t>predators and prey are in competition with each other.</a:t>
            </a:r>
            <a:endParaRPr lang="en-US" dirty="0"/>
          </a:p>
          <a:p>
            <a:pPr marL="822960" lvl="1" indent="-457200">
              <a:buFont typeface="+mj-lt"/>
              <a:buAutoNum type="alphaUcPeriod"/>
            </a:pPr>
            <a:r>
              <a:rPr lang="en-US" b="1" dirty="0" smtClean="0"/>
              <a:t>Usually </a:t>
            </a:r>
            <a:r>
              <a:rPr lang="en-US" b="1" dirty="0"/>
              <a:t>either the predator or the prey will become extinct.</a:t>
            </a:r>
            <a:endParaRPr lang="en-US" dirty="0"/>
          </a:p>
          <a:p>
            <a:pPr marL="822960" lvl="1" indent="-457200">
              <a:buFont typeface="+mj-lt"/>
              <a:buAutoNum type="alphaUcPeriod"/>
            </a:pPr>
            <a:r>
              <a:rPr lang="en-US" b="1" dirty="0" smtClean="0"/>
              <a:t>The predator species usually has exponential growth.</a:t>
            </a:r>
            <a:endParaRPr lang="en-US" dirty="0" smtClean="0"/>
          </a:p>
          <a:p>
            <a:pPr marL="822960" lvl="1" indent="-457200">
              <a:buFont typeface="+mj-lt"/>
              <a:buAutoNum type="alphaUcPeriod"/>
            </a:pPr>
            <a:r>
              <a:rPr lang="en-US" b="1" dirty="0" smtClean="0"/>
              <a:t>The </a:t>
            </a:r>
            <a:r>
              <a:rPr lang="en-US" b="1" dirty="0"/>
              <a:t>relationship controls the population size of both species.</a:t>
            </a:r>
            <a:endParaRPr lang="en-US" dirty="0"/>
          </a:p>
          <a:p>
            <a:endParaRPr lang="en-US" dirty="0"/>
          </a:p>
        </p:txBody>
      </p:sp>
    </p:spTree>
    <p:extLst>
      <p:ext uri="{BB962C8B-B14F-4D97-AF65-F5344CB8AC3E}">
        <p14:creationId xmlns:p14="http://schemas.microsoft.com/office/powerpoint/2010/main" val="334234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xEl>
                                              <p:pRg st="4" end="4"/>
                                            </p:txEl>
                                          </p:spTgt>
                                        </p:tgtEl>
                                        <p:attrNameLst>
                                          <p:attrName>style.color</p:attrName>
                                        </p:attrNameLst>
                                      </p:cBhvr>
                                      <p:to>
                                        <a:schemeClr val="bg1"/>
                                      </p:to>
                                    </p:animClr>
                                    <p:animClr clrSpc="rgb" dir="cw">
                                      <p:cBhvr>
                                        <p:cTn id="7" dur="250" autoRev="1" fill="remove"/>
                                        <p:tgtEl>
                                          <p:spTgt spid="3">
                                            <p:txEl>
                                              <p:pRg st="4" end="4"/>
                                            </p:txEl>
                                          </p:spTgt>
                                        </p:tgtEl>
                                        <p:attrNameLst>
                                          <p:attrName>fillcolor</p:attrName>
                                        </p:attrNameLst>
                                      </p:cBhvr>
                                      <p:to>
                                        <a:schemeClr val="bg1"/>
                                      </p:to>
                                    </p:animClr>
                                    <p:set>
                                      <p:cBhvr>
                                        <p:cTn id="8" dur="250" autoRev="1" fill="remove"/>
                                        <p:tgtEl>
                                          <p:spTgt spid="3">
                                            <p:txEl>
                                              <p:pRg st="4" end="4"/>
                                            </p:txEl>
                                          </p:spTgt>
                                        </p:tgtEl>
                                        <p:attrNameLst>
                                          <p:attrName>fill.type</p:attrName>
                                        </p:attrNameLst>
                                      </p:cBhvr>
                                      <p:to>
                                        <p:strVal val="solid"/>
                                      </p:to>
                                    </p:set>
                                    <p:set>
                                      <p:cBhvr>
                                        <p:cTn id="9" dur="250" autoRev="1" fill="remove"/>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533400"/>
          </a:xfrm>
        </p:spPr>
        <p:txBody>
          <a:bodyPr>
            <a:normAutofit fontScale="90000"/>
          </a:bodyPr>
          <a:lstStyle/>
          <a:p>
            <a:r>
              <a:rPr lang="en-US" dirty="0" smtClean="0"/>
              <a:t>Succession</a:t>
            </a:r>
            <a:endParaRPr lang="en-US" dirty="0"/>
          </a:p>
        </p:txBody>
      </p:sp>
      <p:sp>
        <p:nvSpPr>
          <p:cNvPr id="4" name="Text Placeholder 3"/>
          <p:cNvSpPr>
            <a:spLocks noGrp="1"/>
          </p:cNvSpPr>
          <p:nvPr>
            <p:ph type="body" idx="1"/>
          </p:nvPr>
        </p:nvSpPr>
        <p:spPr>
          <a:xfrm>
            <a:off x="1219200" y="1219200"/>
            <a:ext cx="3057148" cy="441171"/>
          </a:xfrm>
        </p:spPr>
        <p:txBody>
          <a:bodyPr>
            <a:normAutofit lnSpcReduction="10000"/>
          </a:bodyPr>
          <a:lstStyle/>
          <a:p>
            <a:r>
              <a:rPr lang="en-US" dirty="0" smtClean="0"/>
              <a:t>Primary</a:t>
            </a:r>
            <a:endParaRPr lang="en-US" dirty="0"/>
          </a:p>
        </p:txBody>
      </p:sp>
      <p:sp>
        <p:nvSpPr>
          <p:cNvPr id="3" name="Content Placeholder 2"/>
          <p:cNvSpPr>
            <a:spLocks noGrp="1"/>
          </p:cNvSpPr>
          <p:nvPr>
            <p:ph sz="half" idx="2"/>
          </p:nvPr>
        </p:nvSpPr>
        <p:spPr>
          <a:xfrm>
            <a:off x="1041721" y="1676400"/>
            <a:ext cx="3419856" cy="4134091"/>
          </a:xfrm>
        </p:spPr>
        <p:txBody>
          <a:bodyPr>
            <a:normAutofit fontScale="92500"/>
          </a:bodyPr>
          <a:lstStyle/>
          <a:p>
            <a:r>
              <a:rPr lang="en-US" b="1" u="sng" dirty="0"/>
              <a:t>Primary succession </a:t>
            </a:r>
            <a:r>
              <a:rPr lang="en-US" dirty="0"/>
              <a:t>begins in areas with no remnants of an older community.  It occurs on bare rock surfaces where no soil exists. The first species to live in an area of primary succession are called </a:t>
            </a:r>
            <a:r>
              <a:rPr lang="en-US" b="1" u="sng" dirty="0"/>
              <a:t>pioneer species</a:t>
            </a:r>
            <a:endParaRPr lang="en-US" dirty="0"/>
          </a:p>
          <a:p>
            <a:endParaRPr lang="en-US" dirty="0"/>
          </a:p>
        </p:txBody>
      </p:sp>
      <p:sp>
        <p:nvSpPr>
          <p:cNvPr id="5" name="Text Placeholder 4"/>
          <p:cNvSpPr>
            <a:spLocks noGrp="1"/>
          </p:cNvSpPr>
          <p:nvPr>
            <p:ph type="body" sz="quarter" idx="3"/>
          </p:nvPr>
        </p:nvSpPr>
        <p:spPr>
          <a:xfrm>
            <a:off x="4953000" y="1219200"/>
            <a:ext cx="3055717" cy="364972"/>
          </a:xfrm>
        </p:spPr>
        <p:txBody>
          <a:bodyPr>
            <a:normAutofit fontScale="92500" lnSpcReduction="20000"/>
          </a:bodyPr>
          <a:lstStyle/>
          <a:p>
            <a:r>
              <a:rPr lang="en-US" dirty="0" smtClean="0"/>
              <a:t>Secondary</a:t>
            </a:r>
            <a:endParaRPr lang="en-US" dirty="0"/>
          </a:p>
        </p:txBody>
      </p:sp>
      <p:sp>
        <p:nvSpPr>
          <p:cNvPr id="6" name="Content Placeholder 5"/>
          <p:cNvSpPr>
            <a:spLocks noGrp="1"/>
          </p:cNvSpPr>
          <p:nvPr>
            <p:ph sz="quarter" idx="4"/>
          </p:nvPr>
        </p:nvSpPr>
        <p:spPr>
          <a:xfrm>
            <a:off x="4645152" y="1752600"/>
            <a:ext cx="3419856" cy="4057891"/>
          </a:xfrm>
        </p:spPr>
        <p:txBody>
          <a:bodyPr>
            <a:normAutofit lnSpcReduction="10000"/>
          </a:bodyPr>
          <a:lstStyle/>
          <a:p>
            <a:r>
              <a:rPr lang="en-US" b="1" u="sng" dirty="0"/>
              <a:t>Secondary succession </a:t>
            </a:r>
            <a:r>
              <a:rPr lang="en-US" dirty="0"/>
              <a:t>occurs when a disturbance </a:t>
            </a:r>
            <a:r>
              <a:rPr lang="en-US" dirty="0" smtClean="0"/>
              <a:t>(hurricane, fire, volcano) changes </a:t>
            </a:r>
            <a:r>
              <a:rPr lang="en-US" dirty="0"/>
              <a:t>a community without completely destroying it</a:t>
            </a:r>
          </a:p>
          <a:p>
            <a:r>
              <a:rPr lang="en-US" dirty="0" smtClean="0"/>
              <a:t>Is faster than primary</a:t>
            </a:r>
            <a:endParaRPr lang="en-US" dirty="0"/>
          </a:p>
        </p:txBody>
      </p:sp>
      <p:pic>
        <p:nvPicPr>
          <p:cNvPr id="7" name="Picture 6" descr="mlbio10a1744.png"/>
          <p:cNvPicPr>
            <a:picLocks noChangeAspect="1"/>
          </p:cNvPicPr>
          <p:nvPr/>
        </p:nvPicPr>
        <p:blipFill>
          <a:blip r:embed="rId2" cstate="print"/>
          <a:stretch>
            <a:fillRect/>
          </a:stretch>
        </p:blipFill>
        <p:spPr>
          <a:xfrm>
            <a:off x="990600" y="1181100"/>
            <a:ext cx="6011992" cy="2628900"/>
          </a:xfrm>
          <a:prstGeom prst="rect">
            <a:avLst/>
          </a:prstGeom>
        </p:spPr>
      </p:pic>
      <p:pic>
        <p:nvPicPr>
          <p:cNvPr id="8" name="Picture 2" descr="http://upload.wikimedia.org/wikipedia/commons/4/47/Secondary_Succession.png">
            <a:hlinkClick r:id="rId3"/>
          </p:cNvPr>
          <p:cNvPicPr>
            <a:picLocks noChangeAspect="1" noChangeArrowheads="1"/>
          </p:cNvPicPr>
          <p:nvPr/>
        </p:nvPicPr>
        <p:blipFill>
          <a:blip r:embed="rId4" cstate="print"/>
          <a:srcRect/>
          <a:stretch>
            <a:fillRect/>
          </a:stretch>
        </p:blipFill>
        <p:spPr bwMode="auto">
          <a:xfrm>
            <a:off x="864908" y="3810000"/>
            <a:ext cx="7069418" cy="2121818"/>
          </a:xfrm>
          <a:prstGeom prst="rect">
            <a:avLst/>
          </a:prstGeom>
          <a:noFill/>
        </p:spPr>
      </p:pic>
    </p:spTree>
    <p:extLst>
      <p:ext uri="{BB962C8B-B14F-4D97-AF65-F5344CB8AC3E}">
        <p14:creationId xmlns:p14="http://schemas.microsoft.com/office/powerpoint/2010/main" val="360055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Chapter 5: Populations</a:t>
            </a:r>
            <a:endParaRPr lang="en-US" dirty="0"/>
          </a:p>
        </p:txBody>
      </p:sp>
      <p:sp>
        <p:nvSpPr>
          <p:cNvPr id="8" name="Content Placeholder 7"/>
          <p:cNvSpPr>
            <a:spLocks noGrp="1"/>
          </p:cNvSpPr>
          <p:nvPr>
            <p:ph idx="1"/>
          </p:nvPr>
        </p:nvSpPr>
        <p:spPr/>
        <p:txBody>
          <a:bodyPr>
            <a:normAutofit fontScale="85000" lnSpcReduction="20000"/>
          </a:bodyPr>
          <a:lstStyle/>
          <a:p>
            <a:r>
              <a:rPr lang="en-US" dirty="0"/>
              <a:t>What is a population?</a:t>
            </a:r>
          </a:p>
          <a:p>
            <a:pPr lvl="1"/>
            <a:r>
              <a:rPr lang="en-US" dirty="0"/>
              <a:t>A group of the same organisms living in the same area at the same time</a:t>
            </a:r>
          </a:p>
          <a:p>
            <a:r>
              <a:rPr lang="en-US" dirty="0"/>
              <a:t>What is a community?</a:t>
            </a:r>
          </a:p>
          <a:p>
            <a:pPr lvl="1"/>
            <a:r>
              <a:rPr lang="en-US" dirty="0"/>
              <a:t>Different populations (different species) that live together in an area</a:t>
            </a:r>
          </a:p>
          <a:p>
            <a:r>
              <a:rPr lang="en-US" dirty="0"/>
              <a:t>What is an ecosystem?</a:t>
            </a:r>
          </a:p>
          <a:p>
            <a:pPr lvl="1"/>
            <a:r>
              <a:rPr lang="en-US" dirty="0"/>
              <a:t>all the organisms that live in a particular place, together with their physical environment</a:t>
            </a:r>
          </a:p>
          <a:p>
            <a:r>
              <a:rPr lang="en-US" dirty="0"/>
              <a:t>What is a biome?</a:t>
            </a:r>
          </a:p>
          <a:p>
            <a:pPr lvl="1"/>
            <a:r>
              <a:rPr lang="en-US" dirty="0"/>
              <a:t>A group of ecosystems that have similar climates and organisms</a:t>
            </a:r>
          </a:p>
          <a:p>
            <a:pPr marL="365760" lvl="1" indent="0">
              <a:buNone/>
            </a:pPr>
            <a:endParaRPr lang="en-US" dirty="0"/>
          </a:p>
        </p:txBody>
      </p:sp>
    </p:spTree>
    <p:extLst>
      <p:ext uri="{BB962C8B-B14F-4D97-AF65-F5344CB8AC3E}">
        <p14:creationId xmlns:p14="http://schemas.microsoft.com/office/powerpoint/2010/main" val="415822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Growth</a:t>
            </a:r>
            <a:endParaRPr lang="en-US" dirty="0"/>
          </a:p>
        </p:txBody>
      </p:sp>
      <p:sp>
        <p:nvSpPr>
          <p:cNvPr id="3" name="Content Placeholder 2"/>
          <p:cNvSpPr>
            <a:spLocks noGrp="1"/>
          </p:cNvSpPr>
          <p:nvPr>
            <p:ph idx="1"/>
          </p:nvPr>
        </p:nvSpPr>
        <p:spPr/>
        <p:txBody>
          <a:bodyPr>
            <a:normAutofit fontScale="92500" lnSpcReduction="20000"/>
          </a:bodyPr>
          <a:lstStyle/>
          <a:p>
            <a:pPr marL="68580" indent="0">
              <a:buNone/>
            </a:pPr>
            <a:r>
              <a:rPr lang="en-US" dirty="0"/>
              <a:t>Three important characteristics of a population are:</a:t>
            </a:r>
          </a:p>
          <a:p>
            <a:pPr marL="525780" indent="-457200">
              <a:buNone/>
            </a:pPr>
            <a:endParaRPr lang="en-US" dirty="0"/>
          </a:p>
          <a:p>
            <a:r>
              <a:rPr lang="en-US" dirty="0"/>
              <a:t>1. Geographic distribution, or range, is the area in which a population lives</a:t>
            </a:r>
          </a:p>
          <a:p>
            <a:r>
              <a:rPr lang="en-US" dirty="0"/>
              <a:t> 2. Population density is the number of individuals per unit area</a:t>
            </a:r>
          </a:p>
          <a:p>
            <a:pPr>
              <a:buFont typeface="Wingdings" pitchFamily="2" charset="2"/>
              <a:buChar char="Ø"/>
            </a:pPr>
            <a:r>
              <a:rPr lang="en-US" dirty="0"/>
              <a:t>e.g. the number of people per square kilometer; 500 people/km2</a:t>
            </a:r>
          </a:p>
          <a:p>
            <a:r>
              <a:rPr lang="en-US" dirty="0"/>
              <a:t> 3. Growth rate is how quickly a population increases or decreases in size</a:t>
            </a:r>
          </a:p>
          <a:p>
            <a:endParaRPr lang="en-US" dirty="0"/>
          </a:p>
        </p:txBody>
      </p:sp>
    </p:spTree>
    <p:extLst>
      <p:ext uri="{BB962C8B-B14F-4D97-AF65-F5344CB8AC3E}">
        <p14:creationId xmlns:p14="http://schemas.microsoft.com/office/powerpoint/2010/main" val="1715828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smtClean="0"/>
              <a:t>Population growth</a:t>
            </a:r>
            <a:endParaRPr lang="en-US" dirty="0"/>
          </a:p>
        </p:txBody>
      </p:sp>
      <p:sp>
        <p:nvSpPr>
          <p:cNvPr id="3" name="Content Placeholder 2"/>
          <p:cNvSpPr>
            <a:spLocks noGrp="1"/>
          </p:cNvSpPr>
          <p:nvPr>
            <p:ph idx="1"/>
          </p:nvPr>
        </p:nvSpPr>
        <p:spPr>
          <a:xfrm>
            <a:off x="1043492" y="1676400"/>
            <a:ext cx="6777317" cy="4156229"/>
          </a:xfrm>
        </p:spPr>
        <p:txBody>
          <a:bodyPr>
            <a:normAutofit fontScale="92500" lnSpcReduction="20000"/>
          </a:bodyPr>
          <a:lstStyle/>
          <a:p>
            <a:r>
              <a:rPr lang="en-US" dirty="0" smtClean="0"/>
              <a:t>What is the difference in emigration and immigration? </a:t>
            </a:r>
          </a:p>
          <a:p>
            <a:pPr lvl="1"/>
            <a:r>
              <a:rPr lang="en-US" b="1" dirty="0" smtClean="0"/>
              <a:t>I</a:t>
            </a:r>
            <a:r>
              <a:rPr lang="en-US" dirty="0" smtClean="0"/>
              <a:t>mmigration is </a:t>
            </a:r>
            <a:r>
              <a:rPr lang="en-US" b="1" dirty="0" smtClean="0"/>
              <a:t>I</a:t>
            </a:r>
            <a:r>
              <a:rPr lang="en-US" dirty="0" smtClean="0"/>
              <a:t>nto the country, </a:t>
            </a:r>
            <a:r>
              <a:rPr lang="en-US" b="1" dirty="0" smtClean="0"/>
              <a:t>E</a:t>
            </a:r>
            <a:r>
              <a:rPr lang="en-US" dirty="0" smtClean="0"/>
              <a:t>migration is </a:t>
            </a:r>
            <a:r>
              <a:rPr lang="en-US" b="1" dirty="0" smtClean="0"/>
              <a:t>E</a:t>
            </a:r>
            <a:r>
              <a:rPr lang="en-US" dirty="0" smtClean="0"/>
              <a:t>xiting the country</a:t>
            </a:r>
          </a:p>
          <a:p>
            <a:r>
              <a:rPr lang="en-US" dirty="0" smtClean="0"/>
              <a:t>What other factors affect population growth?</a:t>
            </a:r>
          </a:p>
          <a:p>
            <a:pPr lvl="1"/>
            <a:r>
              <a:rPr lang="en-US" dirty="0" smtClean="0"/>
              <a:t>Birthrate and death rate</a:t>
            </a:r>
          </a:p>
          <a:p>
            <a:r>
              <a:rPr lang="en-US" dirty="0" smtClean="0"/>
              <a:t>What is the population growth rate if the initial population is 1200, and 500 are born, 250 died of predation, 300 immigrated and 100 emigrated? </a:t>
            </a:r>
          </a:p>
          <a:p>
            <a:pPr lvl="1"/>
            <a:r>
              <a:rPr lang="en-US" dirty="0" smtClean="0"/>
              <a:t>450</a:t>
            </a:r>
          </a:p>
          <a:p>
            <a:r>
              <a:rPr lang="en-US" dirty="0" smtClean="0"/>
              <a:t>What is the total population?</a:t>
            </a:r>
          </a:p>
          <a:p>
            <a:pPr lvl="1"/>
            <a:r>
              <a:rPr lang="en-US" dirty="0" smtClean="0"/>
              <a:t>1650</a:t>
            </a:r>
          </a:p>
          <a:p>
            <a:pPr lvl="2"/>
            <a:endParaRPr lang="en-US" dirty="0" smtClean="0"/>
          </a:p>
          <a:p>
            <a:pPr lvl="1"/>
            <a:endParaRPr lang="en-US" dirty="0"/>
          </a:p>
        </p:txBody>
      </p:sp>
    </p:spTree>
    <p:extLst>
      <p:ext uri="{BB962C8B-B14F-4D97-AF65-F5344CB8AC3E}">
        <p14:creationId xmlns:p14="http://schemas.microsoft.com/office/powerpoint/2010/main" val="79673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EOC REVIEW</a:t>
            </a:r>
            <a:endParaRPr lang="en-US" dirty="0"/>
          </a:p>
        </p:txBody>
      </p:sp>
      <p:sp>
        <p:nvSpPr>
          <p:cNvPr id="3" name="Content Placeholder 2"/>
          <p:cNvSpPr>
            <a:spLocks noGrp="1"/>
          </p:cNvSpPr>
          <p:nvPr>
            <p:ph idx="1"/>
          </p:nvPr>
        </p:nvSpPr>
        <p:spPr>
          <a:xfrm>
            <a:off x="1043492" y="1752600"/>
            <a:ext cx="6777317" cy="4080029"/>
          </a:xfrm>
        </p:spPr>
        <p:txBody>
          <a:bodyPr/>
          <a:lstStyle/>
          <a:p>
            <a:r>
              <a:rPr lang="en-US" dirty="0"/>
              <a:t>Data on the immigration and emigration of a fish species would be most helpful in determining which of the following?</a:t>
            </a:r>
          </a:p>
          <a:p>
            <a:pPr marL="822960" lvl="1" indent="-457200">
              <a:buFont typeface="+mj-lt"/>
              <a:buAutoNum type="alphaUcPeriod"/>
            </a:pPr>
            <a:r>
              <a:rPr lang="en-US" b="1" dirty="0" smtClean="0"/>
              <a:t> </a:t>
            </a:r>
            <a:r>
              <a:rPr lang="en-US" b="1" dirty="0"/>
              <a:t>biological magnification</a:t>
            </a:r>
            <a:endParaRPr lang="en-US" dirty="0"/>
          </a:p>
          <a:p>
            <a:pPr marL="822960" lvl="1" indent="-457200">
              <a:buFont typeface="+mj-lt"/>
              <a:buAutoNum type="alphaUcPeriod"/>
            </a:pPr>
            <a:r>
              <a:rPr lang="en-US" b="1" dirty="0" smtClean="0"/>
              <a:t>interspecies </a:t>
            </a:r>
            <a:r>
              <a:rPr lang="en-US" b="1" dirty="0"/>
              <a:t>competition</a:t>
            </a:r>
            <a:endParaRPr lang="en-US" dirty="0"/>
          </a:p>
          <a:p>
            <a:pPr marL="822960" lvl="1" indent="-457200">
              <a:buFont typeface="+mj-lt"/>
              <a:buAutoNum type="alphaUcPeriod"/>
            </a:pPr>
            <a:r>
              <a:rPr lang="en-US" b="1" dirty="0" smtClean="0"/>
              <a:t>population </a:t>
            </a:r>
            <a:r>
              <a:rPr lang="en-US" b="1" dirty="0"/>
              <a:t>of the species</a:t>
            </a:r>
            <a:endParaRPr lang="en-US" dirty="0"/>
          </a:p>
          <a:p>
            <a:pPr marL="822960" lvl="1" indent="-457200">
              <a:buFont typeface="+mj-lt"/>
              <a:buAutoNum type="alphaUcPeriod"/>
            </a:pPr>
            <a:r>
              <a:rPr lang="en-US" b="1" dirty="0" smtClean="0"/>
              <a:t>predator-prey </a:t>
            </a:r>
            <a:r>
              <a:rPr lang="en-US" b="1" dirty="0"/>
              <a:t>relationships</a:t>
            </a:r>
            <a:endParaRPr lang="en-US" dirty="0"/>
          </a:p>
        </p:txBody>
      </p:sp>
    </p:spTree>
    <p:extLst>
      <p:ext uri="{BB962C8B-B14F-4D97-AF65-F5344CB8AC3E}">
        <p14:creationId xmlns:p14="http://schemas.microsoft.com/office/powerpoint/2010/main" val="41158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3" end="3"/>
                                            </p:txEl>
                                          </p:spTgt>
                                        </p:tgtEl>
                                        <p:attrNameLst>
                                          <p:attrName>ppt_x</p:attrName>
                                          <p:attrName>ppt_y</p:attrName>
                                        </p:attrNameLst>
                                      </p:cBhvr>
                                    </p:animMotion>
                                    <p:animRot by="1500000">
                                      <p:cBhvr>
                                        <p:cTn id="7" dur="125" fill="hold">
                                          <p:stCondLst>
                                            <p:cond delay="0"/>
                                          </p:stCondLst>
                                        </p:cTn>
                                        <p:tgtEl>
                                          <p:spTgt spid="3">
                                            <p:txEl>
                                              <p:pRg st="3" end="3"/>
                                            </p:txEl>
                                          </p:spTgt>
                                        </p:tgtEl>
                                        <p:attrNameLst>
                                          <p:attrName>r</p:attrName>
                                        </p:attrNameLst>
                                      </p:cBhvr>
                                    </p:animRot>
                                    <p:animRot by="-1500000">
                                      <p:cBhvr>
                                        <p:cTn id="8" dur="125" fill="hold">
                                          <p:stCondLst>
                                            <p:cond delay="125"/>
                                          </p:stCondLst>
                                        </p:cTn>
                                        <p:tgtEl>
                                          <p:spTgt spid="3">
                                            <p:txEl>
                                              <p:pRg st="3" end="3"/>
                                            </p:txEl>
                                          </p:spTgt>
                                        </p:tgtEl>
                                        <p:attrNameLst>
                                          <p:attrName>r</p:attrName>
                                        </p:attrNameLst>
                                      </p:cBhvr>
                                    </p:animRot>
                                    <p:animRot by="-1500000">
                                      <p:cBhvr>
                                        <p:cTn id="9" dur="125" fill="hold">
                                          <p:stCondLst>
                                            <p:cond delay="250"/>
                                          </p:stCondLst>
                                        </p:cTn>
                                        <p:tgtEl>
                                          <p:spTgt spid="3">
                                            <p:txEl>
                                              <p:pRg st="3" end="3"/>
                                            </p:txEl>
                                          </p:spTgt>
                                        </p:tgtEl>
                                        <p:attrNameLst>
                                          <p:attrName>r</p:attrName>
                                        </p:attrNameLst>
                                      </p:cBhvr>
                                    </p:animRot>
                                    <p:animRot by="1500000">
                                      <p:cBhvr>
                                        <p:cTn id="10" dur="125" fill="hold">
                                          <p:stCondLst>
                                            <p:cond delay="375"/>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4747710" cy="1143000"/>
          </a:xfrm>
        </p:spPr>
        <p:txBody>
          <a:bodyPr>
            <a:normAutofit fontScale="90000"/>
          </a:bodyPr>
          <a:lstStyle/>
          <a:p>
            <a:r>
              <a:rPr lang="en-US" dirty="0" smtClean="0"/>
              <a:t>Exponential Growth</a:t>
            </a:r>
            <a:endParaRPr lang="en-US" dirty="0"/>
          </a:p>
        </p:txBody>
      </p:sp>
      <p:sp>
        <p:nvSpPr>
          <p:cNvPr id="3" name="Content Placeholder 2"/>
          <p:cNvSpPr>
            <a:spLocks noGrp="1"/>
          </p:cNvSpPr>
          <p:nvPr>
            <p:ph idx="1"/>
          </p:nvPr>
        </p:nvSpPr>
        <p:spPr>
          <a:xfrm>
            <a:off x="1043493" y="2323652"/>
            <a:ext cx="4671508" cy="3508977"/>
          </a:xfrm>
        </p:spPr>
        <p:txBody>
          <a:bodyPr>
            <a:normAutofit fontScale="77500" lnSpcReduction="20000"/>
          </a:bodyPr>
          <a:lstStyle/>
          <a:p>
            <a:pPr>
              <a:buNone/>
            </a:pPr>
            <a:r>
              <a:rPr lang="en-US" dirty="0"/>
              <a:t> Exponential growth occurs when </a:t>
            </a:r>
            <a:r>
              <a:rPr lang="en-US" dirty="0" smtClean="0"/>
              <a:t>there are few limiting resources, predators, and disease </a:t>
            </a:r>
            <a:r>
              <a:rPr lang="en-US" b="1" dirty="0" smtClean="0"/>
              <a:t>and</a:t>
            </a:r>
            <a:r>
              <a:rPr lang="en-US" dirty="0" smtClean="0"/>
              <a:t> members </a:t>
            </a:r>
            <a:r>
              <a:rPr lang="en-US" dirty="0"/>
              <a:t>of a population reproduce at a constant </a:t>
            </a:r>
            <a:r>
              <a:rPr lang="en-US" dirty="0" smtClean="0"/>
              <a:t>rate</a:t>
            </a:r>
            <a:endParaRPr lang="en-US" dirty="0"/>
          </a:p>
          <a:p>
            <a:pPr lvl="1"/>
            <a:r>
              <a:rPr lang="en-US" dirty="0"/>
              <a:t>This growth pattern is shown by a </a:t>
            </a:r>
            <a:r>
              <a:rPr lang="en-US" b="1" u="sng" dirty="0"/>
              <a:t>J-shaped curve</a:t>
            </a:r>
            <a:r>
              <a:rPr lang="en-US" dirty="0"/>
              <a:t>.</a:t>
            </a:r>
          </a:p>
          <a:p>
            <a:pPr lvl="1"/>
            <a:r>
              <a:rPr lang="en-US" dirty="0"/>
              <a:t> As the population grows, the number of reproducing members keeps rising</a:t>
            </a:r>
          </a:p>
          <a:p>
            <a:r>
              <a:rPr lang="en-US" dirty="0"/>
              <a:t> </a:t>
            </a:r>
            <a:r>
              <a:rPr lang="en-US" dirty="0" smtClean="0"/>
              <a:t>The </a:t>
            </a:r>
            <a:r>
              <a:rPr lang="en-US" dirty="0"/>
              <a:t>population grows faster and faster</a:t>
            </a:r>
          </a:p>
          <a:p>
            <a:pPr marL="68580" indent="0">
              <a:buNone/>
            </a:pPr>
            <a:endParaRPr lang="en-US" dirty="0">
              <a:hlinkClick r:id="rId2"/>
            </a:endParaRPr>
          </a:p>
          <a:p>
            <a:pPr marL="68580" indent="0">
              <a:buNone/>
            </a:pPr>
            <a:r>
              <a:rPr lang="en-US" dirty="0" smtClean="0">
                <a:hlinkClick r:id="rId2"/>
              </a:rPr>
              <a:t>How Did We Get So Big?</a:t>
            </a:r>
            <a:endParaRPr lang="en-US" dirty="0"/>
          </a:p>
        </p:txBody>
      </p:sp>
      <p:pic>
        <p:nvPicPr>
          <p:cNvPr id="4" name="Picture 3" descr="mlbio10a2374.png"/>
          <p:cNvPicPr>
            <a:picLocks noChangeAspect="1"/>
          </p:cNvPicPr>
          <p:nvPr/>
        </p:nvPicPr>
        <p:blipFill>
          <a:blip r:embed="rId3" cstate="print"/>
          <a:stretch>
            <a:fillRect/>
          </a:stretch>
        </p:blipFill>
        <p:spPr>
          <a:xfrm>
            <a:off x="5791200" y="914400"/>
            <a:ext cx="2809875" cy="5257800"/>
          </a:xfrm>
          <a:prstGeom prst="rect">
            <a:avLst/>
          </a:prstGeom>
        </p:spPr>
      </p:pic>
    </p:spTree>
    <p:extLst>
      <p:ext uri="{BB962C8B-B14F-4D97-AF65-F5344CB8AC3E}">
        <p14:creationId xmlns:p14="http://schemas.microsoft.com/office/powerpoint/2010/main" val="2679799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Logistical Growth</a:t>
            </a:r>
            <a:endParaRPr lang="en-US" dirty="0"/>
          </a:p>
        </p:txBody>
      </p:sp>
      <p:sp>
        <p:nvSpPr>
          <p:cNvPr id="3" name="Content Placeholder 2"/>
          <p:cNvSpPr>
            <a:spLocks noGrp="1"/>
          </p:cNvSpPr>
          <p:nvPr>
            <p:ph idx="1"/>
          </p:nvPr>
        </p:nvSpPr>
        <p:spPr>
          <a:xfrm>
            <a:off x="1043492" y="1676400"/>
            <a:ext cx="6777317" cy="4156229"/>
          </a:xfrm>
        </p:spPr>
        <p:txBody>
          <a:bodyPr/>
          <a:lstStyle/>
          <a:p>
            <a:r>
              <a:rPr lang="en-US" dirty="0" smtClean="0"/>
              <a:t>In nature, exponential growth does not occur for long (usually)</a:t>
            </a:r>
          </a:p>
          <a:p>
            <a:r>
              <a:rPr lang="en-US" dirty="0" smtClean="0"/>
              <a:t>The growth will slow when the population </a:t>
            </a:r>
            <a:r>
              <a:rPr lang="en-US" dirty="0"/>
              <a:t>size has reached its </a:t>
            </a:r>
            <a:r>
              <a:rPr lang="en-US" b="1" u="sng" dirty="0"/>
              <a:t>carrying capacity </a:t>
            </a:r>
            <a:endParaRPr lang="en-US" b="1" u="sng" dirty="0" smtClean="0"/>
          </a:p>
          <a:p>
            <a:pPr lvl="1"/>
            <a:r>
              <a:rPr lang="en-US" dirty="0" smtClean="0"/>
              <a:t>The growth slowed because of limited resources, predator, disease, </a:t>
            </a:r>
            <a:r>
              <a:rPr lang="en-US" dirty="0" err="1" smtClean="0"/>
              <a:t>ect</a:t>
            </a:r>
            <a:r>
              <a:rPr lang="en-US" dirty="0" smtClean="0"/>
              <a:t>.</a:t>
            </a:r>
          </a:p>
          <a:p>
            <a:pPr lvl="1"/>
            <a:r>
              <a:rPr lang="en-US" dirty="0" smtClean="0"/>
              <a:t>Population will </a:t>
            </a:r>
          </a:p>
          <a:p>
            <a:pPr marL="365760" lvl="1" indent="0">
              <a:buNone/>
            </a:pPr>
            <a:r>
              <a:rPr lang="en-US" dirty="0" smtClean="0"/>
              <a:t>Fluctuate a little bit</a:t>
            </a:r>
          </a:p>
          <a:p>
            <a:pPr lvl="1"/>
            <a:endParaRPr lang="en-US" dirty="0"/>
          </a:p>
        </p:txBody>
      </p:sp>
      <p:pic>
        <p:nvPicPr>
          <p:cNvPr id="4" name="Picture 3" descr="http://www.algebralab.org/img/cb07ae0c-5106-416c-8407-38da526923c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038600"/>
            <a:ext cx="3679814"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886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dirty="0" smtClean="0"/>
              <a:t>EOC REVIEW</a:t>
            </a:r>
            <a:endParaRPr lang="en-US" dirty="0"/>
          </a:p>
        </p:txBody>
      </p:sp>
      <p:sp>
        <p:nvSpPr>
          <p:cNvPr id="3" name="Content Placeholder 2"/>
          <p:cNvSpPr>
            <a:spLocks noGrp="1"/>
          </p:cNvSpPr>
          <p:nvPr>
            <p:ph idx="1"/>
          </p:nvPr>
        </p:nvSpPr>
        <p:spPr>
          <a:xfrm>
            <a:off x="1066800" y="1676400"/>
            <a:ext cx="6777317" cy="3508977"/>
          </a:xfrm>
        </p:spPr>
        <p:txBody>
          <a:bodyPr>
            <a:normAutofit lnSpcReduction="10000"/>
          </a:bodyPr>
          <a:lstStyle/>
          <a:p>
            <a:r>
              <a:rPr lang="en-US" dirty="0"/>
              <a:t>When an environment has reached its carrying capacity for a certain population, which of the following is true? </a:t>
            </a:r>
          </a:p>
          <a:p>
            <a:pPr marL="822960" lvl="1" indent="-457200">
              <a:buFont typeface="+mj-lt"/>
              <a:buAutoNum type="alphaUcPeriod"/>
            </a:pPr>
            <a:r>
              <a:rPr lang="en-US" b="1" dirty="0" smtClean="0"/>
              <a:t>Growth </a:t>
            </a:r>
            <a:r>
              <a:rPr lang="en-US" b="1" dirty="0"/>
              <a:t>and immigration rate is equal to death and emigration rate.</a:t>
            </a:r>
            <a:endParaRPr lang="en-US" dirty="0"/>
          </a:p>
          <a:p>
            <a:pPr marL="822960" lvl="1" indent="-457200">
              <a:buFont typeface="+mj-lt"/>
              <a:buAutoNum type="alphaUcPeriod"/>
            </a:pPr>
            <a:r>
              <a:rPr lang="en-US" b="1" dirty="0" smtClean="0"/>
              <a:t>Growth </a:t>
            </a:r>
            <a:r>
              <a:rPr lang="en-US" b="1" dirty="0"/>
              <a:t>and immigration rate is greater than death and emigration rate.</a:t>
            </a:r>
            <a:endParaRPr lang="en-US" dirty="0"/>
          </a:p>
          <a:p>
            <a:pPr marL="822960" lvl="1" indent="-457200">
              <a:buFont typeface="+mj-lt"/>
              <a:buAutoNum type="alphaUcPeriod"/>
            </a:pPr>
            <a:r>
              <a:rPr lang="en-US" b="1" dirty="0" smtClean="0"/>
              <a:t>Growth </a:t>
            </a:r>
            <a:r>
              <a:rPr lang="en-US" b="1" dirty="0"/>
              <a:t>and immigration rate is less than death and emigration rate.</a:t>
            </a:r>
            <a:endParaRPr lang="en-US" dirty="0"/>
          </a:p>
          <a:p>
            <a:pPr marL="822960" lvl="1" indent="-457200">
              <a:buFont typeface="+mj-lt"/>
              <a:buAutoNum type="alphaUcPeriod"/>
            </a:pPr>
            <a:r>
              <a:rPr lang="en-US" b="1" dirty="0" smtClean="0"/>
              <a:t>Growth </a:t>
            </a:r>
            <a:r>
              <a:rPr lang="en-US" b="1" dirty="0"/>
              <a:t>rate is exponential.</a:t>
            </a:r>
            <a:endParaRPr lang="en-US" dirty="0"/>
          </a:p>
          <a:p>
            <a:pPr marL="525780" indent="-457200">
              <a:buFont typeface="+mj-lt"/>
              <a:buAutoNum type="alphaUcPeriod"/>
            </a:pPr>
            <a:endParaRPr lang="en-US" dirty="0"/>
          </a:p>
        </p:txBody>
      </p:sp>
    </p:spTree>
    <p:extLst>
      <p:ext uri="{BB962C8B-B14F-4D97-AF65-F5344CB8AC3E}">
        <p14:creationId xmlns:p14="http://schemas.microsoft.com/office/powerpoint/2010/main" val="309667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smtClean="0"/>
              <a:t>EOC REVIEW</a:t>
            </a:r>
            <a:endParaRPr lang="en-US" dirty="0"/>
          </a:p>
        </p:txBody>
      </p:sp>
      <p:sp>
        <p:nvSpPr>
          <p:cNvPr id="3" name="Content Placeholder 2"/>
          <p:cNvSpPr>
            <a:spLocks noGrp="1"/>
          </p:cNvSpPr>
          <p:nvPr>
            <p:ph idx="1"/>
          </p:nvPr>
        </p:nvSpPr>
        <p:spPr>
          <a:xfrm>
            <a:off x="1043492" y="1676400"/>
            <a:ext cx="6777317" cy="4156229"/>
          </a:xfrm>
        </p:spPr>
        <p:txBody>
          <a:bodyPr/>
          <a:lstStyle/>
          <a:p>
            <a:r>
              <a:rPr lang="en-US" dirty="0"/>
              <a:t>Which of the following is a limiting factor in a population of organisms. </a:t>
            </a:r>
          </a:p>
          <a:p>
            <a:pPr marL="822960" lvl="1" indent="-457200">
              <a:buFont typeface="+mj-lt"/>
              <a:buAutoNum type="alphaUcPeriod"/>
            </a:pPr>
            <a:r>
              <a:rPr lang="en-US" b="1" dirty="0" smtClean="0"/>
              <a:t>reproductive </a:t>
            </a:r>
            <a:r>
              <a:rPr lang="en-US" b="1" dirty="0"/>
              <a:t>replacement</a:t>
            </a:r>
            <a:endParaRPr lang="en-US" dirty="0"/>
          </a:p>
          <a:p>
            <a:pPr marL="822960" lvl="1" indent="-457200">
              <a:buFont typeface="+mj-lt"/>
              <a:buAutoNum type="alphaUcPeriod"/>
            </a:pPr>
            <a:r>
              <a:rPr lang="en-US" b="1" dirty="0" smtClean="0"/>
              <a:t>life </a:t>
            </a:r>
            <a:r>
              <a:rPr lang="en-US" b="1" dirty="0"/>
              <a:t>spans of the members</a:t>
            </a:r>
            <a:endParaRPr lang="en-US" dirty="0"/>
          </a:p>
          <a:p>
            <a:pPr marL="822960" lvl="1" indent="-457200">
              <a:buFont typeface="+mj-lt"/>
              <a:buAutoNum type="alphaUcPeriod"/>
            </a:pPr>
            <a:r>
              <a:rPr lang="en-US" b="1" dirty="0" smtClean="0"/>
              <a:t>fluctuations </a:t>
            </a:r>
            <a:r>
              <a:rPr lang="en-US" b="1" dirty="0"/>
              <a:t>in atmospheric temperature</a:t>
            </a:r>
            <a:endParaRPr lang="en-US" dirty="0"/>
          </a:p>
          <a:p>
            <a:pPr marL="822960" lvl="1" indent="-457200">
              <a:buFont typeface="+mj-lt"/>
              <a:buAutoNum type="alphaUcPeriod"/>
            </a:pPr>
            <a:r>
              <a:rPr lang="en-US" b="1" dirty="0" smtClean="0"/>
              <a:t>availability </a:t>
            </a:r>
            <a:r>
              <a:rPr lang="en-US" b="1" dirty="0"/>
              <a:t>of food</a:t>
            </a:r>
            <a:endParaRPr lang="en-US" dirty="0"/>
          </a:p>
          <a:p>
            <a:pPr lvl="1"/>
            <a:endParaRPr lang="en-US" dirty="0"/>
          </a:p>
        </p:txBody>
      </p:sp>
    </p:spTree>
    <p:extLst>
      <p:ext uri="{BB962C8B-B14F-4D97-AF65-F5344CB8AC3E}">
        <p14:creationId xmlns:p14="http://schemas.microsoft.com/office/powerpoint/2010/main" val="304786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4" end="4"/>
                                            </p:txEl>
                                          </p:spTgt>
                                        </p:tgtEl>
                                        <p:attrNameLst>
                                          <p:attrName>style.color</p:attrName>
                                        </p:attrNameLst>
                                      </p:cBhvr>
                                      <p:by>
                                        <p:hsl h="0" s="-12549" l="-25098"/>
                                      </p:by>
                                    </p:animClr>
                                    <p:animClr clrSpc="hsl" dir="cw">
                                      <p:cBhvr>
                                        <p:cTn id="7" dur="500" fill="hold"/>
                                        <p:tgtEl>
                                          <p:spTgt spid="3">
                                            <p:txEl>
                                              <p:pRg st="4" end="4"/>
                                            </p:txEl>
                                          </p:spTgt>
                                        </p:tgtEl>
                                        <p:attrNameLst>
                                          <p:attrName>fillcolor</p:attrName>
                                        </p:attrNameLst>
                                      </p:cBhvr>
                                      <p:by>
                                        <p:hsl h="0" s="-12549" l="-25098"/>
                                      </p:by>
                                    </p:animClr>
                                    <p:animClr clrSpc="hsl" dir="cw">
                                      <p:cBhvr>
                                        <p:cTn id="8" dur="500" fill="hold"/>
                                        <p:tgtEl>
                                          <p:spTgt spid="3">
                                            <p:txEl>
                                              <p:pRg st="4" end="4"/>
                                            </p:txEl>
                                          </p:spTgt>
                                        </p:tgtEl>
                                        <p:attrNameLst>
                                          <p:attrName>stroke.color</p:attrName>
                                        </p:attrNameLst>
                                      </p:cBhvr>
                                      <p:by>
                                        <p:hsl h="0" s="-12549" l="-25098"/>
                                      </p:by>
                                    </p:animClr>
                                    <p:set>
                                      <p:cBhvr>
                                        <p:cTn id="9"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371600" y="990600"/>
            <a:ext cx="6278239" cy="5293205"/>
          </a:xfrm>
          <a:prstGeom prst="rect">
            <a:avLst/>
          </a:prstGeom>
          <a:noFill/>
          <a:ln w="9525">
            <a:noFill/>
            <a:miter lim="800000"/>
            <a:headEnd/>
            <a:tailEnd/>
          </a:ln>
        </p:spPr>
      </p:pic>
    </p:spTree>
    <p:extLst>
      <p:ext uri="{BB962C8B-B14F-4D97-AF65-F5344CB8AC3E}">
        <p14:creationId xmlns:p14="http://schemas.microsoft.com/office/powerpoint/2010/main" val="4142185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rmAutofit fontScale="90000"/>
          </a:bodyPr>
          <a:lstStyle/>
          <a:p>
            <a:r>
              <a:rPr lang="en-US" dirty="0" smtClean="0"/>
              <a:t>Chapter 6: Humans in the biosphere</a:t>
            </a:r>
            <a:endParaRPr lang="en-US" dirty="0"/>
          </a:p>
        </p:txBody>
      </p:sp>
      <p:sp>
        <p:nvSpPr>
          <p:cNvPr id="3" name="Content Placeholder 2"/>
          <p:cNvSpPr>
            <a:spLocks noGrp="1"/>
          </p:cNvSpPr>
          <p:nvPr>
            <p:ph idx="1"/>
          </p:nvPr>
        </p:nvSpPr>
        <p:spPr>
          <a:xfrm>
            <a:off x="1043492" y="1752600"/>
            <a:ext cx="6777317" cy="4080029"/>
          </a:xfrm>
        </p:spPr>
        <p:txBody>
          <a:bodyPr/>
          <a:lstStyle/>
          <a:p>
            <a:r>
              <a:rPr lang="en-US" dirty="0" smtClean="0"/>
              <a:t>What is the difference in renewable and nonrenewable resources?</a:t>
            </a:r>
          </a:p>
          <a:p>
            <a:pPr lvl="1">
              <a:buFont typeface="Wingdings" pitchFamily="2" charset="2"/>
              <a:buChar char="Ø"/>
            </a:pPr>
            <a:r>
              <a:rPr lang="en-US" dirty="0"/>
              <a:t>Healthy ecosystems produce or replace </a:t>
            </a:r>
            <a:r>
              <a:rPr lang="en-US" b="1" u="sng" dirty="0"/>
              <a:t>renewable resources</a:t>
            </a:r>
            <a:r>
              <a:rPr lang="en-US" dirty="0"/>
              <a:t>. </a:t>
            </a:r>
          </a:p>
          <a:p>
            <a:pPr lvl="1"/>
            <a:r>
              <a:rPr lang="en-US" dirty="0" smtClean="0"/>
              <a:t>Humans </a:t>
            </a:r>
            <a:r>
              <a:rPr lang="en-US" dirty="0"/>
              <a:t>must be careful about the use of </a:t>
            </a:r>
            <a:r>
              <a:rPr lang="en-US" b="1" u="sng" dirty="0"/>
              <a:t>nonrenewable resources</a:t>
            </a:r>
            <a:r>
              <a:rPr lang="en-US" dirty="0"/>
              <a:t>, such as fossil fuels, which cannot be replaced</a:t>
            </a:r>
          </a:p>
          <a:p>
            <a:pPr lvl="1"/>
            <a:endParaRPr lang="en-US" dirty="0"/>
          </a:p>
        </p:txBody>
      </p:sp>
    </p:spTree>
    <p:extLst>
      <p:ext uri="{BB962C8B-B14F-4D97-AF65-F5344CB8AC3E}">
        <p14:creationId xmlns:p14="http://schemas.microsoft.com/office/powerpoint/2010/main" val="28964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dirty="0" smtClean="0"/>
              <a:t>Soil</a:t>
            </a:r>
            <a:endParaRPr lang="en-US" dirty="0"/>
          </a:p>
        </p:txBody>
      </p:sp>
      <p:sp>
        <p:nvSpPr>
          <p:cNvPr id="3" name="Content Placeholder 2"/>
          <p:cNvSpPr>
            <a:spLocks noGrp="1"/>
          </p:cNvSpPr>
          <p:nvPr>
            <p:ph idx="1"/>
          </p:nvPr>
        </p:nvSpPr>
        <p:spPr>
          <a:xfrm>
            <a:off x="1043492" y="1524000"/>
            <a:ext cx="6777317" cy="4308629"/>
          </a:xfrm>
        </p:spPr>
        <p:txBody>
          <a:bodyPr>
            <a:normAutofit fontScale="77500" lnSpcReduction="20000"/>
          </a:bodyPr>
          <a:lstStyle/>
          <a:p>
            <a:r>
              <a:rPr lang="en-US" dirty="0" smtClean="0"/>
              <a:t>Can be renewable, but if very damaged, it can take centuries to replace.</a:t>
            </a:r>
          </a:p>
          <a:p>
            <a:r>
              <a:rPr lang="en-US" dirty="0" smtClean="0"/>
              <a:t>What is desertification and what causes it?</a:t>
            </a:r>
          </a:p>
          <a:p>
            <a:pPr lvl="1"/>
            <a:r>
              <a:rPr lang="en-US" dirty="0" smtClean="0"/>
              <a:t>When all of the topsoil erodes away and becomes like a desert</a:t>
            </a:r>
          </a:p>
          <a:p>
            <a:pPr lvl="1"/>
            <a:r>
              <a:rPr lang="en-US" dirty="0" smtClean="0"/>
              <a:t>In </a:t>
            </a:r>
            <a:r>
              <a:rPr lang="en-US" dirty="0"/>
              <a:t>dry climates, farming and overgrazing change farmland into deserts</a:t>
            </a:r>
            <a:endParaRPr lang="en-US" dirty="0" smtClean="0"/>
          </a:p>
          <a:p>
            <a:r>
              <a:rPr lang="en-US" dirty="0" smtClean="0"/>
              <a:t>What is deforestation? What can it cause?</a:t>
            </a:r>
          </a:p>
          <a:p>
            <a:pPr marL="822960" lvl="1" indent="-457200"/>
            <a:r>
              <a:rPr lang="en-US" b="1" u="sng" dirty="0"/>
              <a:t>Deforestation </a:t>
            </a:r>
            <a:r>
              <a:rPr lang="en-US" dirty="0"/>
              <a:t>is the loss of forests.  </a:t>
            </a:r>
          </a:p>
          <a:p>
            <a:pPr marL="822960" lvl="1" indent="-457200">
              <a:buFont typeface="Wingdings" pitchFamily="2" charset="2"/>
              <a:buChar char="Ø"/>
            </a:pPr>
            <a:r>
              <a:rPr lang="en-US" dirty="0"/>
              <a:t>Because healthy forests hold soil in place, deforestation increases </a:t>
            </a:r>
            <a:r>
              <a:rPr lang="en-US" dirty="0" smtClean="0"/>
              <a:t>erosion</a:t>
            </a:r>
          </a:p>
          <a:p>
            <a:pPr marL="525780" indent="-457200">
              <a:buFont typeface="Wingdings" pitchFamily="2" charset="2"/>
              <a:buChar char="Ø"/>
            </a:pPr>
            <a:r>
              <a:rPr lang="en-US" dirty="0" smtClean="0"/>
              <a:t>What are some sustainable practices?</a:t>
            </a:r>
          </a:p>
          <a:p>
            <a:pPr marL="822960" lvl="1" indent="-457200">
              <a:buFont typeface="Wingdings" pitchFamily="2" charset="2"/>
              <a:buChar char="Ø"/>
            </a:pPr>
            <a:r>
              <a:rPr lang="en-US" dirty="0"/>
              <a:t>leaving stems and roots of previous crops in place, crop rotation, contour plowing, terracing, selectively harvesting mature trees, and tree farms</a:t>
            </a:r>
          </a:p>
          <a:p>
            <a:pPr marL="822960" lvl="1" indent="-457200">
              <a:buFont typeface="Wingdings" pitchFamily="2" charset="2"/>
              <a:buChar char="Ø"/>
            </a:pPr>
            <a:endParaRPr lang="en-US" dirty="0"/>
          </a:p>
          <a:p>
            <a:endParaRPr lang="en-US" dirty="0"/>
          </a:p>
        </p:txBody>
      </p:sp>
    </p:spTree>
    <p:extLst>
      <p:ext uri="{BB962C8B-B14F-4D97-AF65-F5344CB8AC3E}">
        <p14:creationId xmlns:p14="http://schemas.microsoft.com/office/powerpoint/2010/main" val="367231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609600"/>
          </a:xfrm>
        </p:spPr>
        <p:txBody>
          <a:bodyPr>
            <a:normAutofit fontScale="90000"/>
          </a:bodyPr>
          <a:lstStyle/>
          <a:p>
            <a:r>
              <a:rPr lang="en-US" dirty="0" smtClean="0"/>
              <a:t>Freshwater Water</a:t>
            </a:r>
            <a:endParaRPr lang="en-US" dirty="0"/>
          </a:p>
        </p:txBody>
      </p:sp>
      <p:sp>
        <p:nvSpPr>
          <p:cNvPr id="3" name="Content Placeholder 2"/>
          <p:cNvSpPr>
            <a:spLocks noGrp="1"/>
          </p:cNvSpPr>
          <p:nvPr>
            <p:ph idx="1"/>
          </p:nvPr>
        </p:nvSpPr>
        <p:spPr>
          <a:xfrm>
            <a:off x="1043492" y="1447800"/>
            <a:ext cx="6777317" cy="4384829"/>
          </a:xfrm>
        </p:spPr>
        <p:txBody>
          <a:bodyPr/>
          <a:lstStyle/>
          <a:p>
            <a:r>
              <a:rPr lang="en-US" dirty="0" smtClean="0"/>
              <a:t>It is a renewable, but limited resource (only 3% of water in world)</a:t>
            </a:r>
          </a:p>
          <a:p>
            <a:r>
              <a:rPr lang="en-US" dirty="0"/>
              <a:t>Water pollutants come from industrial chemicals, residential sewage, and other sources</a:t>
            </a:r>
          </a:p>
          <a:p>
            <a:r>
              <a:rPr lang="en-US" dirty="0" smtClean="0"/>
              <a:t>Point pollution: Comes from ____________</a:t>
            </a:r>
          </a:p>
          <a:p>
            <a:r>
              <a:rPr lang="en-US" dirty="0" smtClean="0"/>
              <a:t>Nonpoint pollution: Comes from __________________________________</a:t>
            </a:r>
          </a:p>
          <a:p>
            <a:endParaRPr lang="en-US" dirty="0"/>
          </a:p>
        </p:txBody>
      </p:sp>
      <p:sp>
        <p:nvSpPr>
          <p:cNvPr id="4" name="TextBox 3"/>
          <p:cNvSpPr txBox="1"/>
          <p:nvPr/>
        </p:nvSpPr>
        <p:spPr>
          <a:xfrm>
            <a:off x="5622636" y="3352800"/>
            <a:ext cx="1981200" cy="381000"/>
          </a:xfrm>
          <a:prstGeom prst="rect">
            <a:avLst/>
          </a:prstGeom>
          <a:noFill/>
        </p:spPr>
        <p:txBody>
          <a:bodyPr wrap="square" rtlCol="0">
            <a:spAutoFit/>
          </a:bodyPr>
          <a:lstStyle/>
          <a:p>
            <a:r>
              <a:rPr lang="en-US" dirty="0" smtClean="0">
                <a:solidFill>
                  <a:srgbClr val="FF0000"/>
                </a:solidFill>
              </a:rPr>
              <a:t>A single source</a:t>
            </a:r>
            <a:endParaRPr lang="en-US" dirty="0">
              <a:solidFill>
                <a:srgbClr val="FF0000"/>
              </a:solidFill>
            </a:endParaRPr>
          </a:p>
        </p:txBody>
      </p:sp>
      <p:sp>
        <p:nvSpPr>
          <p:cNvPr id="5" name="TextBox 4"/>
          <p:cNvSpPr txBox="1"/>
          <p:nvPr/>
        </p:nvSpPr>
        <p:spPr>
          <a:xfrm>
            <a:off x="1295400" y="4191000"/>
            <a:ext cx="5867400" cy="369332"/>
          </a:xfrm>
          <a:prstGeom prst="rect">
            <a:avLst/>
          </a:prstGeom>
          <a:noFill/>
        </p:spPr>
        <p:txBody>
          <a:bodyPr wrap="square" rtlCol="0">
            <a:spAutoFit/>
          </a:bodyPr>
          <a:lstStyle/>
          <a:p>
            <a:r>
              <a:rPr lang="en-US" dirty="0" smtClean="0">
                <a:solidFill>
                  <a:srgbClr val="FF0000"/>
                </a:solidFill>
              </a:rPr>
              <a:t>Many smaller sources (like oil washed off road)</a:t>
            </a:r>
            <a:endParaRPr lang="en-US" dirty="0">
              <a:solidFill>
                <a:srgbClr val="FF0000"/>
              </a:solidFill>
            </a:endParaRPr>
          </a:p>
        </p:txBody>
      </p:sp>
    </p:spTree>
    <p:extLst>
      <p:ext uri="{BB962C8B-B14F-4D97-AF65-F5344CB8AC3E}">
        <p14:creationId xmlns:p14="http://schemas.microsoft.com/office/powerpoint/2010/main" val="262773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Atmosphere</a:t>
            </a:r>
            <a:endParaRPr lang="en-US" dirty="0"/>
          </a:p>
        </p:txBody>
      </p:sp>
      <p:sp>
        <p:nvSpPr>
          <p:cNvPr id="3" name="Content Placeholder 2"/>
          <p:cNvSpPr>
            <a:spLocks noGrp="1"/>
          </p:cNvSpPr>
          <p:nvPr>
            <p:ph idx="1"/>
          </p:nvPr>
        </p:nvSpPr>
        <p:spPr/>
        <p:txBody>
          <a:bodyPr>
            <a:normAutofit fontScale="92500" lnSpcReduction="10000"/>
          </a:bodyPr>
          <a:lstStyle/>
          <a:p>
            <a:pPr marL="525780" indent="-457200"/>
            <a:r>
              <a:rPr lang="en-US" b="1" u="sng" dirty="0"/>
              <a:t>Smog</a:t>
            </a:r>
            <a:r>
              <a:rPr lang="en-US" dirty="0"/>
              <a:t> is a mixture of chemicals formed from emissions from cars and industry</a:t>
            </a:r>
          </a:p>
          <a:p>
            <a:pPr marL="525780" indent="-457200"/>
            <a:r>
              <a:rPr lang="en-US" dirty="0"/>
              <a:t>Burning of fossil fuels releases compounds that join with water in air, forming </a:t>
            </a:r>
            <a:r>
              <a:rPr lang="en-US" b="1" u="sng" dirty="0"/>
              <a:t>acid rain</a:t>
            </a:r>
          </a:p>
          <a:p>
            <a:pPr marL="525780" indent="-457200"/>
            <a:r>
              <a:rPr lang="en-US" dirty="0"/>
              <a:t>Greenhouse gases, such as carbon dioxide and methane, can cause global warming</a:t>
            </a:r>
          </a:p>
          <a:p>
            <a:pPr marL="525780" indent="-457200"/>
            <a:r>
              <a:rPr lang="en-US" dirty="0"/>
              <a:t>Particulates are microscopic particles that cause health problems.</a:t>
            </a:r>
          </a:p>
          <a:p>
            <a:pPr marL="525780" indent="-457200"/>
            <a:r>
              <a:rPr lang="en-US" dirty="0"/>
              <a:t>One way of sustaining air quality is controlling automobile emissions</a:t>
            </a:r>
          </a:p>
          <a:p>
            <a:endParaRPr lang="en-US" dirty="0"/>
          </a:p>
        </p:txBody>
      </p:sp>
    </p:spTree>
    <p:extLst>
      <p:ext uri="{BB962C8B-B14F-4D97-AF65-F5344CB8AC3E}">
        <p14:creationId xmlns:p14="http://schemas.microsoft.com/office/powerpoint/2010/main" val="38720124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dirty="0" smtClean="0"/>
              <a:t>Biological Magnification</a:t>
            </a:r>
            <a:endParaRPr lang="en-US" dirty="0"/>
          </a:p>
        </p:txBody>
      </p:sp>
      <p:sp>
        <p:nvSpPr>
          <p:cNvPr id="3" name="Content Placeholder 2"/>
          <p:cNvSpPr>
            <a:spLocks noGrp="1"/>
          </p:cNvSpPr>
          <p:nvPr>
            <p:ph idx="1"/>
          </p:nvPr>
        </p:nvSpPr>
        <p:spPr>
          <a:xfrm>
            <a:off x="1043493" y="1524000"/>
            <a:ext cx="3376108" cy="4308629"/>
          </a:xfrm>
        </p:spPr>
        <p:txBody>
          <a:bodyPr/>
          <a:lstStyle/>
          <a:p>
            <a:r>
              <a:rPr lang="en-US" dirty="0"/>
              <a:t>Toxic compounds build up in the tissues of </a:t>
            </a:r>
            <a:r>
              <a:rPr lang="en-US" dirty="0" smtClean="0"/>
              <a:t>organisms</a:t>
            </a:r>
            <a:endParaRPr lang="en-US" dirty="0"/>
          </a:p>
          <a:p>
            <a:pPr>
              <a:buFont typeface="Wingdings" pitchFamily="2" charset="2"/>
              <a:buChar char="Ø"/>
            </a:pPr>
            <a:r>
              <a:rPr lang="en-US" dirty="0"/>
              <a:t>These concentrations get larger in living things at higher trophic levels – </a:t>
            </a:r>
            <a:r>
              <a:rPr lang="en-US" b="1" u="sng" dirty="0"/>
              <a:t>biological magnification</a:t>
            </a:r>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4478867" y="1878925"/>
            <a:ext cx="2074333" cy="4267200"/>
          </a:xfrm>
          <a:prstGeom prst="rect">
            <a:avLst/>
          </a:prstGeom>
          <a:noFill/>
          <a:ln w="9525">
            <a:noFill/>
            <a:miter lim="800000"/>
            <a:headEnd/>
            <a:tailEnd/>
          </a:ln>
        </p:spPr>
      </p:pic>
      <p:sp>
        <p:nvSpPr>
          <p:cNvPr id="7" name="Rectangle 6"/>
          <p:cNvSpPr/>
          <p:nvPr/>
        </p:nvSpPr>
        <p:spPr>
          <a:xfrm>
            <a:off x="6553200" y="1981200"/>
            <a:ext cx="1828800" cy="4062651"/>
          </a:xfrm>
          <a:prstGeom prst="rect">
            <a:avLst/>
          </a:prstGeom>
        </p:spPr>
        <p:txBody>
          <a:bodyPr wrap="square">
            <a:spAutoFit/>
          </a:bodyPr>
          <a:lstStyle/>
          <a:p>
            <a:r>
              <a:rPr lang="en-US" sz="1200" b="1" dirty="0"/>
              <a:t>Magnification of</a:t>
            </a:r>
          </a:p>
          <a:p>
            <a:r>
              <a:rPr lang="en-US" sz="1200" b="1" dirty="0"/>
              <a:t>DDT </a:t>
            </a:r>
            <a:r>
              <a:rPr lang="en-US" sz="1200" b="1" dirty="0" smtClean="0"/>
              <a:t>Concentration</a:t>
            </a:r>
          </a:p>
          <a:p>
            <a:r>
              <a:rPr lang="en-US" dirty="0" smtClean="0"/>
              <a:t>10,000,000</a:t>
            </a:r>
          </a:p>
          <a:p>
            <a:endParaRPr lang="en-US" dirty="0"/>
          </a:p>
          <a:p>
            <a:endParaRPr lang="en-US" dirty="0"/>
          </a:p>
          <a:p>
            <a:r>
              <a:rPr lang="en-US" dirty="0" smtClean="0"/>
              <a:t>100,000</a:t>
            </a:r>
          </a:p>
          <a:p>
            <a:endParaRPr lang="en-US" dirty="0"/>
          </a:p>
          <a:p>
            <a:r>
              <a:rPr lang="en-US" dirty="0" smtClean="0"/>
              <a:t>10,000</a:t>
            </a:r>
          </a:p>
          <a:p>
            <a:endParaRPr lang="en-US" dirty="0"/>
          </a:p>
          <a:p>
            <a:endParaRPr lang="en-US" dirty="0"/>
          </a:p>
          <a:p>
            <a:r>
              <a:rPr lang="en-US" dirty="0" smtClean="0"/>
              <a:t>1,000,000</a:t>
            </a:r>
          </a:p>
          <a:p>
            <a:endParaRPr lang="en-US" dirty="0"/>
          </a:p>
          <a:p>
            <a:r>
              <a:rPr lang="en-US" dirty="0" smtClean="0"/>
              <a:t>1</a:t>
            </a:r>
          </a:p>
          <a:p>
            <a:endParaRPr lang="en-US" dirty="0"/>
          </a:p>
          <a:p>
            <a:r>
              <a:rPr lang="en-US" dirty="0"/>
              <a:t>1000</a:t>
            </a:r>
          </a:p>
        </p:txBody>
      </p:sp>
      <p:sp>
        <p:nvSpPr>
          <p:cNvPr id="8" name="Rectangle 7"/>
          <p:cNvSpPr/>
          <p:nvPr/>
        </p:nvSpPr>
        <p:spPr>
          <a:xfrm>
            <a:off x="4657366" y="1516520"/>
            <a:ext cx="1914307" cy="369332"/>
          </a:xfrm>
          <a:prstGeom prst="rect">
            <a:avLst/>
          </a:prstGeom>
        </p:spPr>
        <p:txBody>
          <a:bodyPr wrap="none">
            <a:spAutoFit/>
          </a:bodyPr>
          <a:lstStyle/>
          <a:p>
            <a:r>
              <a:rPr lang="en-US" dirty="0"/>
              <a:t>Fish-Eating Birds</a:t>
            </a:r>
          </a:p>
        </p:txBody>
      </p:sp>
    </p:spTree>
    <p:extLst>
      <p:ext uri="{BB962C8B-B14F-4D97-AF65-F5344CB8AC3E}">
        <p14:creationId xmlns:p14="http://schemas.microsoft.com/office/powerpoint/2010/main" val="2924605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dirty="0" smtClean="0"/>
              <a:t>Invasive Species</a:t>
            </a:r>
            <a:endParaRPr lang="en-US" dirty="0"/>
          </a:p>
        </p:txBody>
      </p:sp>
      <p:sp>
        <p:nvSpPr>
          <p:cNvPr id="3" name="Content Placeholder 2"/>
          <p:cNvSpPr>
            <a:spLocks noGrp="1"/>
          </p:cNvSpPr>
          <p:nvPr>
            <p:ph idx="1"/>
          </p:nvPr>
        </p:nvSpPr>
        <p:spPr>
          <a:xfrm>
            <a:off x="1043492" y="1524000"/>
            <a:ext cx="6777317" cy="4308629"/>
          </a:xfrm>
        </p:spPr>
        <p:txBody>
          <a:bodyPr/>
          <a:lstStyle/>
          <a:p>
            <a:r>
              <a:rPr lang="en-US" dirty="0"/>
              <a:t>Plants and animals brought into an area from other places can become invasive species</a:t>
            </a:r>
          </a:p>
          <a:p>
            <a:pPr>
              <a:buFont typeface="Wingdings" pitchFamily="2" charset="2"/>
              <a:buChar char="Ø"/>
            </a:pPr>
            <a:r>
              <a:rPr lang="en-US" dirty="0"/>
              <a:t>Can multiply quickly if their new habitats lacks predators or parasites to control their numbers</a:t>
            </a:r>
            <a:endParaRPr lang="en-US" dirty="0"/>
          </a:p>
        </p:txBody>
      </p:sp>
      <p:pic>
        <p:nvPicPr>
          <p:cNvPr id="1026" name="Picture 2" descr="C:\Users\lbskorich\AppData\Local\Microsoft\Windows\Temporary Internet Files\Content.IE5\6K6H2H13\MP90044109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581400"/>
            <a:ext cx="17272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6728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fontScale="90000"/>
          </a:bodyPr>
          <a:lstStyle/>
          <a:p>
            <a:r>
              <a:rPr lang="en-US" dirty="0" smtClean="0"/>
              <a:t>EOC REVIEW</a:t>
            </a:r>
            <a:endParaRPr lang="en-US" dirty="0"/>
          </a:p>
        </p:txBody>
      </p:sp>
      <p:sp>
        <p:nvSpPr>
          <p:cNvPr id="3" name="Content Placeholder 2"/>
          <p:cNvSpPr>
            <a:spLocks noGrp="1"/>
          </p:cNvSpPr>
          <p:nvPr>
            <p:ph idx="1"/>
          </p:nvPr>
        </p:nvSpPr>
        <p:spPr>
          <a:xfrm>
            <a:off x="1043492" y="1600200"/>
            <a:ext cx="6777317" cy="4232429"/>
          </a:xfrm>
        </p:spPr>
        <p:txBody>
          <a:bodyPr>
            <a:normAutofit fontScale="77500" lnSpcReduction="20000"/>
          </a:bodyPr>
          <a:lstStyle/>
          <a:p>
            <a:r>
              <a:rPr lang="en-US" dirty="0"/>
              <a:t>The number of pythons found throughout Everglades National Park has increased in recent years. These huge snakes are not native to Florida and are believed to have been released into the wild by pet owners. Wildlife biologists have initiated attempts to capture and remove these pythons. Which statement best explains the biologists' reasons for removing these pythons from the Everglades?</a:t>
            </a:r>
          </a:p>
          <a:p>
            <a:pPr marL="822960" lvl="1" indent="-457200">
              <a:buFont typeface="+mj-lt"/>
              <a:buAutoNum type="alphaUcPeriod"/>
            </a:pPr>
            <a:r>
              <a:rPr lang="en-US" b="1" dirty="0" smtClean="0"/>
              <a:t>The </a:t>
            </a:r>
            <a:r>
              <a:rPr lang="en-US" b="1" dirty="0"/>
              <a:t>pythons could upset the territorial boundaries of native organisms.</a:t>
            </a:r>
            <a:endParaRPr lang="en-US" dirty="0"/>
          </a:p>
          <a:p>
            <a:pPr marL="822960" lvl="1" indent="-457200">
              <a:buFont typeface="+mj-lt"/>
              <a:buAutoNum type="alphaUcPeriod"/>
            </a:pPr>
            <a:r>
              <a:rPr lang="en-US" b="1" dirty="0" smtClean="0"/>
              <a:t>The </a:t>
            </a:r>
            <a:r>
              <a:rPr lang="en-US" b="1" dirty="0"/>
              <a:t>pythons could adapt to overcome diseases common to native snakes.</a:t>
            </a:r>
            <a:endParaRPr lang="en-US" dirty="0"/>
          </a:p>
          <a:p>
            <a:pPr marL="822960" lvl="1" indent="-457200">
              <a:buFont typeface="+mj-lt"/>
              <a:buAutoNum type="alphaUcPeriod"/>
            </a:pPr>
            <a:r>
              <a:rPr lang="en-US" b="1" dirty="0" smtClean="0"/>
              <a:t>The </a:t>
            </a:r>
            <a:r>
              <a:rPr lang="en-US" b="1" dirty="0"/>
              <a:t>pythons could prey on native organisms and cause native population to decline.</a:t>
            </a:r>
            <a:endParaRPr lang="en-US" dirty="0"/>
          </a:p>
          <a:p>
            <a:pPr marL="822960" lvl="1" indent="-457200">
              <a:buFont typeface="+mj-lt"/>
              <a:buAutoNum type="alphaUcPeriod"/>
            </a:pPr>
            <a:r>
              <a:rPr lang="en-US" b="1" dirty="0" smtClean="0"/>
              <a:t>The </a:t>
            </a:r>
            <a:r>
              <a:rPr lang="en-US" b="1" dirty="0"/>
              <a:t>pythons could begin to interbreed with native snakes and produce a more successful species.</a:t>
            </a:r>
            <a:endParaRPr lang="en-US" dirty="0"/>
          </a:p>
          <a:p>
            <a:pPr marL="525780" indent="-457200">
              <a:buFont typeface="+mj-lt"/>
              <a:buAutoNum type="alphaUcPeriod"/>
            </a:pPr>
            <a:endParaRPr lang="en-US" dirty="0"/>
          </a:p>
        </p:txBody>
      </p:sp>
    </p:spTree>
    <p:extLst>
      <p:ext uri="{BB962C8B-B14F-4D97-AF65-F5344CB8AC3E}">
        <p14:creationId xmlns:p14="http://schemas.microsoft.com/office/powerpoint/2010/main" val="107304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a:t>CHAPTER 3 Vocab</a:t>
            </a:r>
          </a:p>
        </p:txBody>
      </p:sp>
      <p:sp>
        <p:nvSpPr>
          <p:cNvPr id="3" name="Content Placeholder 2"/>
          <p:cNvSpPr>
            <a:spLocks noGrp="1"/>
          </p:cNvSpPr>
          <p:nvPr>
            <p:ph idx="1"/>
          </p:nvPr>
        </p:nvSpPr>
        <p:spPr/>
        <p:txBody>
          <a:bodyPr/>
          <a:lstStyle/>
          <a:p>
            <a:r>
              <a:rPr lang="en-US" dirty="0" smtClean="0"/>
              <a:t>What is a biotic factor?</a:t>
            </a:r>
          </a:p>
          <a:p>
            <a:pPr lvl="1"/>
            <a:r>
              <a:rPr lang="en-US" dirty="0" smtClean="0"/>
              <a:t>A living factor in the environment</a:t>
            </a:r>
          </a:p>
          <a:p>
            <a:pPr lvl="1"/>
            <a:r>
              <a:rPr lang="en-US" dirty="0" smtClean="0"/>
              <a:t>Ex: A tree, grass, foxes, wolves, bunnies</a:t>
            </a:r>
          </a:p>
          <a:p>
            <a:r>
              <a:rPr lang="en-US" dirty="0" smtClean="0"/>
              <a:t>What is an abiotic factor?</a:t>
            </a:r>
          </a:p>
          <a:p>
            <a:pPr lvl="1"/>
            <a:r>
              <a:rPr lang="en-US" dirty="0" smtClean="0"/>
              <a:t>A nonliving factor in the environment</a:t>
            </a:r>
          </a:p>
          <a:p>
            <a:pPr lvl="1"/>
            <a:r>
              <a:rPr lang="en-US" dirty="0" smtClean="0"/>
              <a:t>pH in soil, water, nitrogen in soil, rocks</a:t>
            </a:r>
          </a:p>
        </p:txBody>
      </p:sp>
    </p:spTree>
    <p:extLst>
      <p:ext uri="{BB962C8B-B14F-4D97-AF65-F5344CB8AC3E}">
        <p14:creationId xmlns:p14="http://schemas.microsoft.com/office/powerpoint/2010/main" val="336661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EOC REVIEW</a:t>
            </a:r>
            <a:endParaRPr lang="en-US" dirty="0"/>
          </a:p>
        </p:txBody>
      </p:sp>
      <p:sp>
        <p:nvSpPr>
          <p:cNvPr id="3" name="Content Placeholder 2"/>
          <p:cNvSpPr>
            <a:spLocks noGrp="1"/>
          </p:cNvSpPr>
          <p:nvPr>
            <p:ph idx="1"/>
          </p:nvPr>
        </p:nvSpPr>
        <p:spPr>
          <a:xfrm>
            <a:off x="990600" y="1676400"/>
            <a:ext cx="6777317" cy="3508977"/>
          </a:xfrm>
        </p:spPr>
        <p:txBody>
          <a:bodyPr/>
          <a:lstStyle/>
          <a:p>
            <a:r>
              <a:rPr lang="en-US" dirty="0"/>
              <a:t>Which of the following are abiotic factors that shape ecosystems? </a:t>
            </a:r>
          </a:p>
          <a:p>
            <a:pPr marL="822960" lvl="1" indent="-457200">
              <a:buFont typeface="+mj-lt"/>
              <a:buAutoNum type="alphaUcPeriod"/>
            </a:pPr>
            <a:r>
              <a:rPr lang="en-US" b="1" dirty="0" smtClean="0"/>
              <a:t>worms</a:t>
            </a:r>
            <a:r>
              <a:rPr lang="en-US" b="1" dirty="0"/>
              <a:t>, plants and temperature</a:t>
            </a:r>
            <a:endParaRPr lang="en-US" dirty="0"/>
          </a:p>
          <a:p>
            <a:pPr marL="822960" lvl="1" indent="-457200">
              <a:buFont typeface="+mj-lt"/>
              <a:buAutoNum type="alphaUcPeriod"/>
            </a:pPr>
            <a:r>
              <a:rPr lang="en-US" b="1" dirty="0" smtClean="0"/>
              <a:t>wind</a:t>
            </a:r>
            <a:r>
              <a:rPr lang="en-US" b="1" dirty="0"/>
              <a:t>, precipitation, and soil type</a:t>
            </a:r>
            <a:endParaRPr lang="en-US" dirty="0"/>
          </a:p>
          <a:p>
            <a:pPr marL="822960" lvl="1" indent="-457200">
              <a:buFont typeface="+mj-lt"/>
              <a:buAutoNum type="alphaUcPeriod"/>
            </a:pPr>
            <a:r>
              <a:rPr lang="en-US" b="1" dirty="0" smtClean="0"/>
              <a:t>niches</a:t>
            </a:r>
            <a:r>
              <a:rPr lang="en-US" b="1" dirty="0"/>
              <a:t>, trees, and bacteria</a:t>
            </a:r>
            <a:endParaRPr lang="en-US" dirty="0"/>
          </a:p>
          <a:p>
            <a:pPr marL="822960" lvl="1" indent="-457200">
              <a:buFont typeface="+mj-lt"/>
              <a:buAutoNum type="alphaUcPeriod"/>
            </a:pPr>
            <a:r>
              <a:rPr lang="en-US" b="1" dirty="0" smtClean="0"/>
              <a:t>sunlight</a:t>
            </a:r>
            <a:r>
              <a:rPr lang="en-US" b="1" dirty="0"/>
              <a:t>, mushrooms, and wind</a:t>
            </a:r>
            <a:endParaRPr lang="en-US" dirty="0"/>
          </a:p>
          <a:p>
            <a:pPr marL="525780" indent="-457200">
              <a:buFont typeface="+mj-lt"/>
              <a:buAutoNum type="alphaUcPeriod"/>
            </a:pPr>
            <a:endParaRPr lang="en-US" dirty="0"/>
          </a:p>
        </p:txBody>
      </p:sp>
    </p:spTree>
    <p:extLst>
      <p:ext uri="{BB962C8B-B14F-4D97-AF65-F5344CB8AC3E}">
        <p14:creationId xmlns:p14="http://schemas.microsoft.com/office/powerpoint/2010/main" val="102485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a:t>CHAPTER 3 Vocab</a:t>
            </a:r>
          </a:p>
        </p:txBody>
      </p:sp>
      <p:sp>
        <p:nvSpPr>
          <p:cNvPr id="3" name="Content Placeholder 2"/>
          <p:cNvSpPr>
            <a:spLocks noGrp="1"/>
          </p:cNvSpPr>
          <p:nvPr>
            <p:ph idx="1"/>
          </p:nvPr>
        </p:nvSpPr>
        <p:spPr>
          <a:xfrm>
            <a:off x="1043492" y="1828800"/>
            <a:ext cx="6777317" cy="4003829"/>
          </a:xfrm>
        </p:spPr>
        <p:txBody>
          <a:bodyPr/>
          <a:lstStyle/>
          <a:p>
            <a:pPr lvl="1"/>
            <a:r>
              <a:rPr lang="en-US" dirty="0" smtClean="0"/>
              <a:t>What are the two types of processes that autotrophs use to make food?</a:t>
            </a:r>
          </a:p>
          <a:p>
            <a:pPr lvl="2"/>
            <a:r>
              <a:rPr lang="en-US" dirty="0" smtClean="0"/>
              <a:t>Photosynthesis and chemosynthesis</a:t>
            </a:r>
          </a:p>
          <a:p>
            <a:pPr lvl="1"/>
            <a:r>
              <a:rPr lang="en-US" dirty="0" smtClean="0"/>
              <a:t>What is a </a:t>
            </a:r>
            <a:r>
              <a:rPr lang="en-US" u="sng" dirty="0" err="1" smtClean="0"/>
              <a:t>Detritivores</a:t>
            </a:r>
            <a:r>
              <a:rPr lang="en-US" u="sng" dirty="0" smtClean="0"/>
              <a:t>?</a:t>
            </a:r>
          </a:p>
          <a:p>
            <a:pPr lvl="2"/>
            <a:r>
              <a:rPr lang="en-US" dirty="0" smtClean="0"/>
              <a:t>A consumer that feeds </a:t>
            </a:r>
            <a:r>
              <a:rPr lang="en-US" dirty="0"/>
              <a:t>on dead </a:t>
            </a:r>
            <a:r>
              <a:rPr lang="en-US" dirty="0" smtClean="0"/>
              <a:t>matter (earthworm)</a:t>
            </a:r>
          </a:p>
          <a:p>
            <a:pPr lvl="1"/>
            <a:endParaRPr lang="en-US" dirty="0"/>
          </a:p>
          <a:p>
            <a:pPr lvl="2"/>
            <a:endParaRPr lang="en-US" dirty="0"/>
          </a:p>
        </p:txBody>
      </p:sp>
    </p:spTree>
    <p:extLst>
      <p:ext uri="{BB962C8B-B14F-4D97-AF65-F5344CB8AC3E}">
        <p14:creationId xmlns:p14="http://schemas.microsoft.com/office/powerpoint/2010/main" val="264074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Flow of Energy</a:t>
            </a:r>
            <a:endParaRPr lang="en-US" dirty="0"/>
          </a:p>
        </p:txBody>
      </p:sp>
      <p:sp>
        <p:nvSpPr>
          <p:cNvPr id="5" name="Text Placeholder 4"/>
          <p:cNvSpPr>
            <a:spLocks noGrp="1"/>
          </p:cNvSpPr>
          <p:nvPr>
            <p:ph type="body" idx="1"/>
          </p:nvPr>
        </p:nvSpPr>
        <p:spPr/>
        <p:txBody>
          <a:bodyPr/>
          <a:lstStyle/>
          <a:p>
            <a:r>
              <a:rPr lang="en-US" dirty="0" smtClean="0"/>
              <a:t>Food Chain	</a:t>
            </a:r>
            <a:endParaRPr lang="en-US" dirty="0"/>
          </a:p>
        </p:txBody>
      </p:sp>
      <p:sp>
        <p:nvSpPr>
          <p:cNvPr id="6" name="Content Placeholder 5"/>
          <p:cNvSpPr>
            <a:spLocks noGrp="1"/>
          </p:cNvSpPr>
          <p:nvPr>
            <p:ph sz="half" idx="2"/>
          </p:nvPr>
        </p:nvSpPr>
        <p:spPr/>
        <p:txBody>
          <a:bodyPr/>
          <a:lstStyle/>
          <a:p>
            <a:r>
              <a:rPr lang="en-US" dirty="0"/>
              <a:t>A series of steps in which organisms transfer energy by eating and being eaten</a:t>
            </a:r>
          </a:p>
          <a:p>
            <a:endParaRPr lang="en-US" dirty="0"/>
          </a:p>
        </p:txBody>
      </p:sp>
      <p:sp>
        <p:nvSpPr>
          <p:cNvPr id="7" name="Text Placeholder 6"/>
          <p:cNvSpPr>
            <a:spLocks noGrp="1"/>
          </p:cNvSpPr>
          <p:nvPr>
            <p:ph type="body" sz="quarter" idx="3"/>
          </p:nvPr>
        </p:nvSpPr>
        <p:spPr/>
        <p:txBody>
          <a:bodyPr/>
          <a:lstStyle/>
          <a:p>
            <a:r>
              <a:rPr lang="en-US" dirty="0" smtClean="0"/>
              <a:t>Food Wed</a:t>
            </a:r>
            <a:endParaRPr lang="en-US" dirty="0"/>
          </a:p>
        </p:txBody>
      </p:sp>
      <p:sp>
        <p:nvSpPr>
          <p:cNvPr id="8" name="Content Placeholder 7"/>
          <p:cNvSpPr>
            <a:spLocks noGrp="1"/>
          </p:cNvSpPr>
          <p:nvPr>
            <p:ph sz="quarter" idx="4"/>
          </p:nvPr>
        </p:nvSpPr>
        <p:spPr/>
        <p:txBody>
          <a:bodyPr/>
          <a:lstStyle/>
          <a:p>
            <a:r>
              <a:rPr lang="en-US" dirty="0"/>
              <a:t>A network of all the food chains in an ecosystem</a:t>
            </a:r>
          </a:p>
          <a:p>
            <a:endParaRPr lang="en-US" dirty="0"/>
          </a:p>
        </p:txBody>
      </p:sp>
      <p:pic>
        <p:nvPicPr>
          <p:cNvPr id="9" name="Picture 4" descr="http://www.sheppardsoftware.com/content/animals/kidscorner/images/foodchain/fullchain.gif">
            <a:hlinkClick r:id="rId2"/>
          </p:cNvPr>
          <p:cNvPicPr>
            <a:picLocks noChangeAspect="1" noChangeArrowheads="1"/>
          </p:cNvPicPr>
          <p:nvPr/>
        </p:nvPicPr>
        <p:blipFill>
          <a:blip r:embed="rId3" cstate="print"/>
          <a:srcRect/>
          <a:stretch>
            <a:fillRect/>
          </a:stretch>
        </p:blipFill>
        <p:spPr bwMode="auto">
          <a:xfrm>
            <a:off x="685800" y="5029200"/>
            <a:ext cx="3331721" cy="1304925"/>
          </a:xfrm>
          <a:prstGeom prst="rect">
            <a:avLst/>
          </a:prstGeom>
          <a:noFill/>
        </p:spPr>
      </p:pic>
      <p:pic>
        <p:nvPicPr>
          <p:cNvPr id="10" name="Picture 3" descr="E:\LESSON OVRVW batch 3\art\BIO10NAE_02_03_02_005_LRIM_02.png"/>
          <p:cNvPicPr>
            <a:picLocks noChangeAspect="1" noChangeArrowheads="1"/>
          </p:cNvPicPr>
          <p:nvPr/>
        </p:nvPicPr>
        <p:blipFill rotWithShape="1">
          <a:blip r:embed="rId4" cstate="print"/>
          <a:srcRect l="23274" r="11871"/>
          <a:stretch/>
        </p:blipFill>
        <p:spPr bwMode="auto">
          <a:xfrm>
            <a:off x="4267200" y="4643320"/>
            <a:ext cx="4350328" cy="1676950"/>
          </a:xfrm>
          <a:prstGeom prst="rect">
            <a:avLst/>
          </a:prstGeom>
          <a:noFill/>
          <a:ln w="9525">
            <a:noFill/>
            <a:miter lim="800000"/>
            <a:headEnd/>
            <a:tailEnd/>
          </a:ln>
        </p:spPr>
      </p:pic>
    </p:spTree>
    <p:extLst>
      <p:ext uri="{BB962C8B-B14F-4D97-AF65-F5344CB8AC3E}">
        <p14:creationId xmlns:p14="http://schemas.microsoft.com/office/powerpoint/2010/main" val="402512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Flow of Energy	</a:t>
            </a:r>
            <a:endParaRPr lang="en-US" dirty="0"/>
          </a:p>
        </p:txBody>
      </p:sp>
      <p:sp>
        <p:nvSpPr>
          <p:cNvPr id="8" name="Content Placeholder 7"/>
          <p:cNvSpPr>
            <a:spLocks noGrp="1"/>
          </p:cNvSpPr>
          <p:nvPr>
            <p:ph idx="1"/>
          </p:nvPr>
        </p:nvSpPr>
        <p:spPr/>
        <p:txBody>
          <a:bodyPr>
            <a:normAutofit lnSpcReduction="10000"/>
          </a:bodyPr>
          <a:lstStyle/>
          <a:p>
            <a:r>
              <a:rPr lang="en-US" dirty="0" smtClean="0"/>
              <a:t>Each step in a food chain is called a __________.</a:t>
            </a:r>
          </a:p>
          <a:p>
            <a:pPr lvl="1"/>
            <a:r>
              <a:rPr lang="en-US" dirty="0" smtClean="0"/>
              <a:t>Tropic level</a:t>
            </a:r>
          </a:p>
          <a:p>
            <a:r>
              <a:rPr lang="en-US" dirty="0" smtClean="0"/>
              <a:t>Producers will always be at the bottom and consumers will always be at the top</a:t>
            </a:r>
          </a:p>
          <a:p>
            <a:r>
              <a:rPr lang="en-US" dirty="0" smtClean="0"/>
              <a:t>Each consumer depends on the lower levels for food</a:t>
            </a:r>
          </a:p>
          <a:p>
            <a:r>
              <a:rPr lang="en-US" dirty="0" smtClean="0"/>
              <a:t>There is less biomass and energy at the top levels</a:t>
            </a:r>
            <a:endParaRPr lang="en-US" dirty="0"/>
          </a:p>
        </p:txBody>
      </p:sp>
    </p:spTree>
    <p:extLst>
      <p:ext uri="{BB962C8B-B14F-4D97-AF65-F5344CB8AC3E}">
        <p14:creationId xmlns:p14="http://schemas.microsoft.com/office/powerpoint/2010/main" val="57852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024744" cy="533400"/>
          </a:xfrm>
        </p:spPr>
        <p:txBody>
          <a:bodyPr>
            <a:normAutofit fontScale="90000"/>
          </a:bodyPr>
          <a:lstStyle/>
          <a:p>
            <a:r>
              <a:rPr lang="en-US" dirty="0" smtClean="0"/>
              <a:t>EOC REVIEW</a:t>
            </a:r>
            <a:endParaRPr lang="en-US" dirty="0"/>
          </a:p>
        </p:txBody>
      </p:sp>
      <p:sp>
        <p:nvSpPr>
          <p:cNvPr id="5" name="Content Placeholder 4"/>
          <p:cNvSpPr>
            <a:spLocks noGrp="1"/>
          </p:cNvSpPr>
          <p:nvPr>
            <p:ph sz="quarter" idx="14"/>
          </p:nvPr>
        </p:nvSpPr>
        <p:spPr>
          <a:xfrm>
            <a:off x="5105400" y="1563433"/>
            <a:ext cx="3419856" cy="3493008"/>
          </a:xfrm>
        </p:spPr>
        <p:txBody>
          <a:bodyPr>
            <a:normAutofit fontScale="55000" lnSpcReduction="20000"/>
          </a:bodyPr>
          <a:lstStyle/>
          <a:p>
            <a:r>
              <a:rPr lang="en-US" b="1" dirty="0"/>
              <a:t>A. There is less energy available in the producers because their tissues are less dense than those at higher trophic levels.</a:t>
            </a:r>
            <a:endParaRPr lang="en-US" dirty="0"/>
          </a:p>
          <a:p>
            <a:r>
              <a:rPr lang="en-US" b="1" dirty="0"/>
              <a:t>B. There is more energy available in the second trophic level because less energy is needed for hunting compared to the higher trophic levels. </a:t>
            </a:r>
            <a:endParaRPr lang="en-US" dirty="0"/>
          </a:p>
          <a:p>
            <a:r>
              <a:rPr lang="en-US" b="1" dirty="0"/>
              <a:t>C. There is more available energy in the birds of prey because they have greater muscle mass for storing energy than organisms in lower trophic levels have. </a:t>
            </a:r>
            <a:endParaRPr lang="en-US" dirty="0"/>
          </a:p>
          <a:p>
            <a:r>
              <a:rPr lang="en-US" b="1" dirty="0"/>
              <a:t>D. There is less available energy in the fourth trophic level because of the loss of energy through metabolism in each of the lower trophic levels.</a:t>
            </a:r>
            <a:endParaRPr lang="en-US" dirty="0"/>
          </a:p>
          <a:p>
            <a:endParaRPr lang="en-US" dirty="0"/>
          </a:p>
        </p:txBody>
      </p:sp>
      <p:sp>
        <p:nvSpPr>
          <p:cNvPr id="6" name="Content Placeholder 5"/>
          <p:cNvSpPr>
            <a:spLocks noGrp="1"/>
          </p:cNvSpPr>
          <p:nvPr>
            <p:ph sz="quarter" idx="13"/>
          </p:nvPr>
        </p:nvSpPr>
        <p:spPr/>
        <p:txBody>
          <a:bodyPr/>
          <a:lstStyle/>
          <a:p>
            <a:endParaRPr lang="en-US"/>
          </a:p>
        </p:txBody>
      </p:sp>
      <p:pic>
        <p:nvPicPr>
          <p:cNvPr id="7" name="Picture 6"/>
          <p:cNvPicPr/>
          <p:nvPr/>
        </p:nvPicPr>
        <p:blipFill rotWithShape="1">
          <a:blip r:embed="rId2"/>
          <a:srcRect l="27690" t="17554" r="33727" b="41108"/>
          <a:stretch/>
        </p:blipFill>
        <p:spPr bwMode="auto">
          <a:xfrm>
            <a:off x="685800" y="1143000"/>
            <a:ext cx="4800600" cy="43338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27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xEl>
                                              <p:pRg st="3" end="3"/>
                                            </p:txEl>
                                          </p:spTgt>
                                        </p:tgtEl>
                                        <p:attrNameLst>
                                          <p:attrName>style.color</p:attrName>
                                        </p:attrNameLst>
                                      </p:cBhvr>
                                      <p:to>
                                        <p:clrVal>
                                          <a:srgbClr val="FF6700"/>
                                        </p:clrVal>
                                      </p:to>
                                    </p:set>
                                    <p:set>
                                      <p:cBhvr>
                                        <p:cTn id="7" dur="500" fill="hold"/>
                                        <p:tgtEl>
                                          <p:spTgt spid="5">
                                            <p:txEl>
                                              <p:pRg st="3" end="3"/>
                                            </p:txEl>
                                          </p:spTgt>
                                        </p:tgtEl>
                                        <p:attrNameLst>
                                          <p:attrName>fillcolor</p:attrName>
                                        </p:attrNameLst>
                                      </p:cBhvr>
                                      <p:to>
                                        <p:clrVal>
                                          <a:srgbClr val="FF6700"/>
                                        </p:clrVal>
                                      </p:to>
                                    </p:set>
                                    <p:set>
                                      <p:cBhvr>
                                        <p:cTn id="8"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129</TotalTime>
  <Words>1704</Words>
  <Application>Microsoft Office PowerPoint</Application>
  <PresentationFormat>On-screen Show (4:3)</PresentationFormat>
  <Paragraphs>220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Austin</vt:lpstr>
      <vt:lpstr>EOC ECOLOGY REVIEW</vt:lpstr>
      <vt:lpstr>CHAPTER 3 Vocab</vt:lpstr>
      <vt:lpstr>PowerPoint Presentation</vt:lpstr>
      <vt:lpstr>CHAPTER 3 Vocab</vt:lpstr>
      <vt:lpstr>EOC REVIEW</vt:lpstr>
      <vt:lpstr>CHAPTER 3 Vocab</vt:lpstr>
      <vt:lpstr>The Flow of Energy</vt:lpstr>
      <vt:lpstr>The Flow of Energy </vt:lpstr>
      <vt:lpstr>EOC REVIEW</vt:lpstr>
      <vt:lpstr>EOC REVIEW</vt:lpstr>
      <vt:lpstr>Cycles of Matter</vt:lpstr>
      <vt:lpstr>EOC REVIEW</vt:lpstr>
      <vt:lpstr>EOC REVIEW</vt:lpstr>
      <vt:lpstr>EOC REVIEW</vt:lpstr>
      <vt:lpstr>EOC REVIEW</vt:lpstr>
      <vt:lpstr>Chapter 4: Ecosystems and Communities </vt:lpstr>
      <vt:lpstr>What is the difference between a niche and habitat?</vt:lpstr>
      <vt:lpstr>No 2 species can share the same niche = competition exclusion principle. </vt:lpstr>
      <vt:lpstr>Symbiosis</vt:lpstr>
      <vt:lpstr> EOC REVIEW</vt:lpstr>
      <vt:lpstr>Succession</vt:lpstr>
      <vt:lpstr>Chapter 5: Populations</vt:lpstr>
      <vt:lpstr>Population Growth</vt:lpstr>
      <vt:lpstr>Population growth</vt:lpstr>
      <vt:lpstr>EOC REVIEW</vt:lpstr>
      <vt:lpstr>Exponential Growth</vt:lpstr>
      <vt:lpstr>Logistical Growth</vt:lpstr>
      <vt:lpstr>EOC REVIEW</vt:lpstr>
      <vt:lpstr>EOC REVIEW</vt:lpstr>
      <vt:lpstr>Chapter 6: Humans in the biosphere</vt:lpstr>
      <vt:lpstr>Soil</vt:lpstr>
      <vt:lpstr>Freshwater Water</vt:lpstr>
      <vt:lpstr>Atmosphere</vt:lpstr>
      <vt:lpstr>Biological Magnification</vt:lpstr>
      <vt:lpstr>Invasive Species</vt:lpstr>
      <vt:lpstr>EOC REVIEW</vt:lpstr>
    </vt:vector>
  </TitlesOfParts>
  <Company>School District of Clay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22</cp:revision>
  <dcterms:created xsi:type="dcterms:W3CDTF">2014-04-28T18:00:43Z</dcterms:created>
  <dcterms:modified xsi:type="dcterms:W3CDTF">2014-04-28T20:10:04Z</dcterms:modified>
</cp:coreProperties>
</file>