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87C-AC40-4012-8BF1-7D25DD54197E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3BFEAD-8443-470A-A274-EC7A6B725C9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87C-AC40-4012-8BF1-7D25DD54197E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FEAD-8443-470A-A274-EC7A6B725C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87C-AC40-4012-8BF1-7D25DD54197E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FEAD-8443-470A-A274-EC7A6B725C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87C-AC40-4012-8BF1-7D25DD54197E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FEAD-8443-470A-A274-EC7A6B725C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87C-AC40-4012-8BF1-7D25DD54197E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FEAD-8443-470A-A274-EC7A6B725C9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87C-AC40-4012-8BF1-7D25DD54197E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FEAD-8443-470A-A274-EC7A6B725C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87C-AC40-4012-8BF1-7D25DD54197E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FEAD-8443-470A-A274-EC7A6B725C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87C-AC40-4012-8BF1-7D25DD54197E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FEAD-8443-470A-A274-EC7A6B725C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87C-AC40-4012-8BF1-7D25DD54197E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FEAD-8443-470A-A274-EC7A6B725C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87C-AC40-4012-8BF1-7D25DD54197E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FEAD-8443-470A-A274-EC7A6B725C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787C-AC40-4012-8BF1-7D25DD54197E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FEAD-8443-470A-A274-EC7A6B725C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F66787C-AC40-4012-8BF1-7D25DD54197E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93BFEAD-8443-470A-A274-EC7A6B725C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Smoking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bronchitis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Mucus in bronchioles collect dirt, bacteria, and viruses which stimulates ‘smoker’s cough’ in an attempt to move mucus up airways</a:t>
            </a:r>
          </a:p>
          <a:p>
            <a:r>
              <a:rPr lang="en-US" dirty="0" smtClean="0"/>
              <a:t>Over time, damaged epithelium is replaced by scar tissue, and smooth muscle around bronchioles becomes enlarged, causing airways to narrow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bronchitis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Infections (like pneumonia) easily develop in accumulated mucus</a:t>
            </a:r>
          </a:p>
          <a:p>
            <a:r>
              <a:rPr lang="en-US" dirty="0" smtClean="0"/>
              <a:t>Infection inflames lungs, which become further narrowed</a:t>
            </a:r>
          </a:p>
          <a:p>
            <a:r>
              <a:rPr lang="en-US" dirty="0" smtClean="0"/>
              <a:t>This long-term damage and obstruction of the airways is called </a:t>
            </a:r>
            <a:r>
              <a:rPr lang="en-US" b="1" dirty="0" smtClean="0"/>
              <a:t>chronic bronchitis</a:t>
            </a:r>
            <a:endParaRPr lang="en-US" dirty="0" smtClean="0"/>
          </a:p>
          <a:p>
            <a:pPr lvl="1"/>
            <a:r>
              <a:rPr lang="en-US" dirty="0" smtClean="0"/>
              <a:t>Sufferers have severe cough, and produce large amount of phlegm (mucus, bacteria, WBC mix)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5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Emphysema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Inflammation of constantly infected lungs cause phagocytes to leave the blood and line the airways</a:t>
            </a:r>
          </a:p>
          <a:p>
            <a:r>
              <a:rPr lang="en-US" dirty="0" smtClean="0"/>
              <a:t>To reach lining of lungs, phagocytes must release </a:t>
            </a:r>
            <a:r>
              <a:rPr lang="en-US" b="1" dirty="0" err="1" smtClean="0"/>
              <a:t>elastase</a:t>
            </a:r>
            <a:r>
              <a:rPr lang="en-US" dirty="0" smtClean="0"/>
              <a:t>, an enzyme that destroys elastin in the walls of the alveoli to make a pathway for phagocytes to remove bacteria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emphysema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Elastin is responsible for recoil of alveoli when we exhale</a:t>
            </a:r>
          </a:p>
          <a:p>
            <a:r>
              <a:rPr lang="en-US" dirty="0" smtClean="0"/>
              <a:t>Without elastin, alveoli walls do not stretch and recoil. As a result, the bronchioles collapse during exhalation, trapping air in the alveoli, which often burst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123" y="38100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1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emphysema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space appear where alveoli burst, which reduces surface for gas exchange</a:t>
            </a:r>
          </a:p>
          <a:p>
            <a:r>
              <a:rPr lang="en-US" dirty="0" smtClean="0"/>
              <a:t>Capillaries also decrease in #, so less oxygen gets to blood</a:t>
            </a:r>
          </a:p>
          <a:p>
            <a:r>
              <a:rPr lang="en-US" dirty="0" smtClean="0"/>
              <a:t>This condition is called </a:t>
            </a:r>
            <a:r>
              <a:rPr lang="en-US" b="1" dirty="0" smtClean="0"/>
              <a:t>emphysema</a:t>
            </a:r>
            <a:endParaRPr lang="en-US" dirty="0"/>
          </a:p>
        </p:txBody>
      </p:sp>
      <p:pic>
        <p:nvPicPr>
          <p:cNvPr id="8194" name="Picture 2" descr="http://dxline.info/img/new_ail/emphysem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14800"/>
            <a:ext cx="360045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9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emphysema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Loss of elastin makes if difficult to move air out of lungs</a:t>
            </a:r>
          </a:p>
          <a:p>
            <a:r>
              <a:rPr lang="en-US" dirty="0" smtClean="0"/>
              <a:t>‘dead’ air remains in lungs permanently</a:t>
            </a:r>
          </a:p>
          <a:p>
            <a:r>
              <a:rPr lang="en-US" dirty="0" smtClean="0"/>
              <a:t>People with emphysema do not oxygenate their blood well and have a rapid breathing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1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emphysema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disease progresses, blood vessels in lungs become more resistant to blood flow</a:t>
            </a:r>
          </a:p>
          <a:p>
            <a:r>
              <a:rPr lang="en-US" dirty="0" smtClean="0"/>
              <a:t>This causes the right side of the heart to enlarge due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68320"/>
            <a:ext cx="4533900" cy="35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0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emphysema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lung function deteriorates, wheezing and breathlessness become worse</a:t>
            </a:r>
          </a:p>
          <a:p>
            <a:pPr lvl="1"/>
            <a:r>
              <a:rPr lang="en-US" dirty="0" smtClean="0"/>
              <a:t>Can cause permanent bed rest</a:t>
            </a:r>
          </a:p>
          <a:p>
            <a:r>
              <a:rPr lang="en-US" dirty="0" smtClean="0"/>
              <a:t>Many people with chronic emphysema need a continuous supply of oxygen to stay alive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83" y="3772000"/>
            <a:ext cx="5751717" cy="32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copd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Chronic bronchitis and emphysema often occur together in chronic smokers</a:t>
            </a:r>
          </a:p>
          <a:p>
            <a:r>
              <a:rPr lang="en-US" dirty="0" smtClean="0"/>
              <a:t>Chronic bronchitis can be reversible, but emphysema is not</a:t>
            </a:r>
          </a:p>
          <a:p>
            <a:r>
              <a:rPr lang="en-US" dirty="0" smtClean="0"/>
              <a:t>Over 60 million people worldwide affected by COPD</a:t>
            </a:r>
          </a:p>
          <a:p>
            <a:r>
              <a:rPr lang="en-US" dirty="0" smtClean="0"/>
              <a:t>WHO predicts COPD to be third leading cause of death worldwide by 2030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4/21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QUIETUDE </a:t>
            </a:r>
            <a:r>
              <a:rPr lang="en-US" sz="3200" dirty="0" smtClean="0"/>
              <a:t>(</a:t>
            </a:r>
            <a:r>
              <a:rPr lang="en-US" sz="3200" dirty="0"/>
              <a:t>KWIE </a:t>
            </a:r>
            <a:r>
              <a:rPr lang="en-US" sz="3200" dirty="0" err="1"/>
              <a:t>ih</a:t>
            </a:r>
            <a:r>
              <a:rPr lang="en-US" sz="3200" dirty="0"/>
              <a:t> </a:t>
            </a:r>
            <a:r>
              <a:rPr lang="en-US" sz="3200" dirty="0" err="1"/>
              <a:t>tude</a:t>
            </a:r>
            <a:r>
              <a:rPr lang="en-US" sz="3200" dirty="0"/>
              <a:t>) n. </a:t>
            </a:r>
          </a:p>
          <a:p>
            <a:pPr lvl="1"/>
            <a:r>
              <a:rPr lang="en-US" sz="2800" dirty="0"/>
              <a:t>calm; tranquility; peacefulness </a:t>
            </a:r>
            <a:endParaRPr lang="en-US" sz="2800" dirty="0" smtClean="0"/>
          </a:p>
          <a:p>
            <a:pPr lvl="2"/>
            <a:r>
              <a:rPr lang="en-US" sz="2400" dirty="0"/>
              <a:t>Gene and Chris chose their property for the air </a:t>
            </a:r>
            <a:r>
              <a:rPr lang="en-US" sz="2400" dirty="0" smtClean="0"/>
              <a:t>of </a:t>
            </a:r>
            <a:r>
              <a:rPr lang="en-US" sz="2400" b="1" dirty="0" smtClean="0"/>
              <a:t>QUIETUDE </a:t>
            </a:r>
            <a:r>
              <a:rPr lang="en-US" sz="2400" dirty="0"/>
              <a:t>and peace that pervaded the area. </a:t>
            </a:r>
          </a:p>
          <a:p>
            <a:pPr lvl="2"/>
            <a:r>
              <a:rPr lang="en-US" sz="2400" dirty="0" smtClean="0"/>
              <a:t>After </a:t>
            </a:r>
            <a:r>
              <a:rPr lang="en-US" sz="2400" dirty="0"/>
              <a:t>the long illness, he had finally found </a:t>
            </a:r>
            <a:r>
              <a:rPr lang="en-US" sz="2400" b="1" dirty="0" smtClean="0"/>
              <a:t>QUIETUDE </a:t>
            </a:r>
            <a:r>
              <a:rPr lang="en-US" sz="2400" dirty="0" smtClean="0"/>
              <a:t>in </a:t>
            </a:r>
            <a:r>
              <a:rPr lang="en-US" sz="2400" dirty="0"/>
              <a:t>death. </a:t>
            </a:r>
          </a:p>
          <a:p>
            <a:pPr lvl="2"/>
            <a:r>
              <a:rPr lang="en-US" sz="2400" dirty="0" smtClean="0"/>
              <a:t>The </a:t>
            </a:r>
            <a:r>
              <a:rPr lang="en-US" sz="2400" b="1" dirty="0"/>
              <a:t>QUIETUDE </a:t>
            </a:r>
            <a:r>
              <a:rPr lang="en-US" sz="2400" dirty="0"/>
              <a:t>of the substitute teacher took the whole class by surprise. </a:t>
            </a:r>
          </a:p>
        </p:txBody>
      </p:sp>
    </p:spTree>
    <p:extLst>
      <p:ext uri="{BB962C8B-B14F-4D97-AF65-F5344CB8AC3E}">
        <p14:creationId xmlns:p14="http://schemas.microsoft.com/office/powerpoint/2010/main" val="42546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Considered disease by Word Health Organization</a:t>
            </a:r>
          </a:p>
          <a:p>
            <a:r>
              <a:rPr lang="en-US" dirty="0" smtClean="0"/>
              <a:t>Cigarettes popularized WWI</a:t>
            </a:r>
          </a:p>
          <a:p>
            <a:pPr lvl="1"/>
            <a:r>
              <a:rPr lang="en-US" dirty="0" smtClean="0"/>
              <a:t>Widespread by both men and women (including children)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7" y="383811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" y="3490451"/>
            <a:ext cx="389466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data:image/jpeg;base64,/9j/4AAQSkZJRgABAQAAAQABAAD/2wCEAAkGBhQSERUUEhQWFRUWGRcaGBgWGRocGBwdHBwXHB0cFxwYHSYfHBklHxgfHy8gIycpLCwtFx4xNTAqNSYrLCkBCQoKDgwOGg8PGiwkHyQsLCwsLCwpLCwsLCwsLCwsLCwsLCwtLCwpLCwsLCwsLCwsKSwsLCwsLCwsLCwsLCwsLP/AABEIARAAuQMBIgACEQEDEQH/xAAbAAACAwEBAQAAAAAAAAAAAAAEBQIDBgEAB//EAEcQAAIBAgQDBQQHBQYFAwUAAAECEQADBBIhMQVBUQYTImFxMoGRoRRCUrHB0fAHI2Jy4RUWM4LS8TRDkrLCU3OzJCWD0+L/xAAaAQACAwEBAAAAAAAAAAAAAAABAgADBAUG/8QAMhEAAgIBAwICCAUFAQAAAAAAAAECEQMSITEEQSJRBTJhcYGR0fATUqGx8RQjQsHhM//aAAwDAQACEQMRAD8AOa/iExWGw732PeJNwhbcyA8hTk2leYp/w7iS2gLV++j3QxUkae0SUVtAA8DbypZxPhmIbHWsQltCloEAG4AWHi1Ph09rbXahL3Y+8Uu2QUKXb4u94TqB4pBWJLa8tN6xeGSVlZs7tslSFOVjs0TB6wd6zXZjtKGtA4m4Tca44WEJkLl2CLECfnWnEqvhGYgaAmJjqYMT1isTwvsji8O3e22ti4CZUuxR0JnKfD4SCN+c8o1SKTTTCarE9obFtyrPBUqrEAlVLeyGYCFJjmeVexnaOxaZld9VjOQGITN7OcgQs+dI7XZZhdul7Vm9bvPn8bsChJJIICkMNdPTlUv7qMuIut3dm9aukNFwsChHkAQw8vIbUNMPMgyu9rsMruhZ5twW8DkDWOm3nt505w95biK6EMrCVI2INYh7JbH4uzaNr95YS34mIA8Kr4QAZI+z5b1ruD8MGHsW7QObIInqdyfiaWcYpKggWF7U4e7cW2jMS5cI2U5WKe0AfLzij8ZiktI1y4wVFEknkPdWdXs3ifpFu+9y05tvcIBzqMjiAAAIEamANZ1Jp7xjAm9YuW1yywIGcEry9oDX4be6o1FNUAQdo+L58HeuWHu22tZD9kkPlIPOQVM6EedG2OOJbs2A5drj2VfKozOQEBZjrtodSdfOgF7HXVw16wtxct1lyqzOy21GsKYBJJjkB6mu3OyVwtYuTYd7VsWmV1Y23QbHYkPr06e+zwVRA09rrE2QouP385CqEgxMjX6wIggbTU7farDmwb+YhA2Qgqcwb7OXmaoxnZq4buHuW+5tixJyqjAEtGbQHQaUCvYlzYuWmuqM13vkZVMq3QgnVY99CoAK+B4zJjMWXa4ttEtmLzlioIDGfEY/QppZ7W2XJCrcnJ3irlGZ06qAfKYMGNaBXspde7iDee3lxCKrFA2aQBqoJgeITqTMcp0L4ZwG7at5G7gkKUVltEMeUuZ3jpv1oy0vf3ELOD9okxJGS3dAZSwZk8OjZYzAkT5UD2tx7IbFpc4W5cUOU3I+ypn2v6Uz7NcHbDWRaZlYLOUqCNySZknmeVU8f4K997LK6KLTZwGUmT0MMNNPvoJxU/YAB4fie6xHcG9dZUs5ouqORkubkydDERGnlXv71i41pbKMBdY5XeIIQ+LKoJJJ2AMamr7vBW+knEM9vL3eRlKmMm7a5tD8orN8KuCw1u7cw93ulY9ywYMiC4dDEBjM6EnntTJRluFGiHa+0QCEu+K73QlR7Xh31039dDU8V2oS3de13V5mQSQqTIkCRrMa70A3ZB5hLyhRf74BkJIPSQ0EbdKYWuDXBiziDcU5lCFchByiNjmgGR0jypPANSKLnbKwGI8WUMELaQGPkTmIEQSBApz3/l86S4Hsy1l3yOhtuxaGty6zuFaYj1Bp7k/U1Ho7EqIQKsSqFNWpSFZetK+L4MnNce/ct2kScttssRJYltS0iAB5edG4qyzIyo2RipCt9kkaH3GluF4bfcW1xLIUt5S2Ukm6yxBclQAs+LLrJAk6aleYwp7N8buWxiLeJLtcs+MBjLFWAhQTuZIHq9E4bjH0d7pxF65ddVVrqoo7mwCRoJIkyY0kmNqJ4x2dZsZZxNqNCBdUkjMAZBGhkg6wfsrVF3scWNxGuDurt43bkA94/NUJ2CgzrrM7CnuL3GNCbNpAbpW2oALF8qiBqS0x01ml2C7UWbrKFDgOHa2WWM4SMxUSW56SBMGNqM43w0X8O9kHJnWAekEEadNKUf3WaXcXAt02xatEKcllNvCJktE+Ixqdqrjpa3IWW+2VlsuVbnju9yPCPa6yGiPTXyr1ztXZ7wIuZwbgtZwBlznksmWjmVBAmq8L2RCXbbK8W7VvIi5fECZzPMxmbmYnkOtd4D2X+jBATbYoGhltw5mdXYknnssbDenejsAY8V4nbw6d5cJiQAAJZidlUcyaA/vSqyHs3VfOLaW4Ba40A+CDBAnUzA61PjHC+/uWGS4oaw5fKwzA6AagMCIjSlvHMMlu4MRexJUi26CEkyx3QA+EahesfWkzUiovkAYe2KC3euG0+WycpIKkMw9oKZiFkAmdyAJmiOHdoBeu90Lbq3dLcJbLADRAMGQddJAnes5gbeH7nD2rly4tpHDeJALd1txLKzBRJJIJ1PSABpeCcHNg3Ga4bj3XLMxXL6czMDQch0ozUUg0c4jxxbdxbQBe6wLZVIAVRuzsdFX9RWZ4fxZO+bFupzXibeHtJEsq6NcMwNT9Y7CaccS7Km4991vFDfVFbwgwFgEAyDBHLTX4VG52VHeW3Vx+7tm2FdAyxMyokAHlrIqRcEgHLnbFO6W4LbnNd7pcpBDEECUb6wPkORrtztYuS+/dtlstlmV8R5wQYEaDnqQN9KIv9n8zq/eMO7Rlt6A5Gbe55t02A5UjxOCsW7Ati85+j3RKhBNy5EhQCDJkz9beTsIKUGAcYfjAvXO57s/4Ya7MQmYaI3Vtdqsw3BrNuMqeyZUFmZVPVVYkA+YFU9nuFtZtE3P8W4c9zyJ2WTvA09Zq/wCiP3eU3mzZpzhVmM05YiIjwzSOrpADwak1CC2e8LZzlKgBIEAyZad5O3uohqrYWcmuZ67FeioAmtXIKotk1elMBFgNWg1WRXINAYtBqRGlVo1WKdKRjI9Xor1BcYxvc2HuDUgaTtJIAnyk1Fu6CE3rwUFmMKBJJ2A86+edoP2is027ClVO7/XjyH1Z+PpWR4nxS7duM1xySfhVV9wCSs6xvvsNdPMGt+PAo87jURv4uXJExrHJvfHP0r2HxEHxaj5freqoPMb1Vm6VpIF4i7JlQF3IEyffR/DuNXLOW7bZsymGBJylehHTlvQJwzKwMSpEzyjzrl6+RKjbT9fhQdPYNH0rs524XESL2S0wEg5oUjn7R0I+daDDY23cnu7ivG+VgfjBr4aHI6iNR69aYcL4vdXEJdLszAgEsxMjmCTyis0+nT3Quk+1GhzYXNmyrm+1An4717C8QS6oZHDA7QR8+YNTasfBWyB1qp1mrT5VDLRFIBdqtLVBU1rxHSoE7Nemo16KhCy0KJQ0Paq9VogRcBXo1ryiusBSD0eWrKgKkKAyPBhXy/tX21bEFrNrw2gdTzaDInoJ5Ct/x7GC1h3ZjlBGUtBOXMcuaBqYmYFfFyoY+EwTHhOmvkdq1dPBPxMZIpvXydD15UZw3gty9mNvUoRpMTvt8KEwtkvdC7SdfIDfStthHNu3ltnu/JQCf8xYGW9351qnKuDRhxat3wD4Tssbl1Wa0bSLqVLeJj5QdBTDGdibLIFQFSNc25P82bceVUYLiFxbkvfZ1P1WC/KAIp3xDiq2kzH3RzrNKUr5NsMcadozqdhQFg3WOvSB8JNL+LcDW2CGVssAo41AImQ3SZBny8qPuY+/dfMt7Kv2QAfjNMLOJcKczhyOgyn03j7qbVJbth/Cg1VV9/M+eXHPOff99eymJgx1pnx2+C4YCZUwSNd/vH40rViK0xdqzmTjplQ67H4hxireTmdfT60+WWa+sq9fGeFcUawzFToykERM8x8wK+vYJibSFtGKqSOhIEzWXqFumUyCTUGr0moc6yiEhXChOteFSJoohVFe1qVejzqELUHOiEoe161ao1oERfXiaqB516daAxcproqJE11TSsJl+1mJK5kvoblhsphTlPh1ifXfSvl+NUZyVkKTpJBMecRJr6v20xLLYyJvdldN9iY99fIWuEjXXpXQ6f1Rw7ginvWYCcqmBzpkExLE5QqA7knWg+zTw59BWst2p5UZupHY6fCpYU2xNhOHPPibMo30I+BnU0Z2gth3trMGD+FE8XDC2BbGs6f1rO4lLufMfnvI29aRb7knUdlwMl4ffQDusjb6EGT5nXf5VVnvrBe2y+Y1H51pOHLNtXIgkbGh8Tiomg5GrHhUnaZlON4FtWA0EmfXUiklafjWKm2RvO33/DSszbuEbVoxO0czr8ax5KROw5VgymCDI91fX+zuON/DW7jDxEEH1BIn5V8gtOAddudfYez1+09he4nIoy+IQfOfPXlpVXU8I5zDwagxrrrUNaxorJRXRUM1TVqBCMVKRXmNcioQkm1WWzVCHSp2zRoASWiuVEGpE0BiQbSuhzVc1ZNIMJu12Ed7Ga0Cbltg6wJOnMDnGhjpNfJOIXFLFlTIT7ShpUHnlBEqPIkxX3Pasn264Qr2xdFsMUJzQPEVIiTGpgwa04MleFhTPn3AW/fDz0reYW1C1iuAhQCxY5lZQBy13J+Ee+txbeV051fk9Y7PTN/g0LOI8Xy6LEjc9KFwfHiW8QEHmBt50zxvBWuLKKM3noD5Gg8N2fYGbsacgZHvNVWaFKFUO3ufClGOFMcwA6eX5Uq4jd0NQfHLTuZ/inskzqNR9340jU0+x1hmttAkDc+e9I61Y+Dl9a7nZYgmdYgTr9wr6t2Jwr28KveDKTJAO8HaelfO+zfD3v3hbtgEmCSeQBknWvsK2gNOQHOqeol/ic6RW9VmavNVuayCFOTX9RVoGmtejpUiOVQhCK9768VIqNQhNFqyart3KnNRAJo1XCqVirM1BjIlXiKpuY5F0J16DWq/7WTo3w/rSUy+OGclaQUTUFFC3OMWRqzx6gj8K9Y4qjibZzDrsPnRp+RPwZ3VGd7V9iO+/eWAO8kkqWyqZA1XkDIBjY+VRw2Hu2kUX1ytAmDI+NaR8W52AHzqm6mdSH1n5VapyqmbunhPG9+BcMaoHtD40HiuKIBownpSrjXAriktbMj7J/A1njiSDDLB6Gfxq5R1cGvXFD+72gB6k+QoS/fLanToKBt3p8qk7zFPpoa7BkTEXI7tGKuTlgHXznb30yPYPEaDux/NmkH3cqv4f21v2lVAtsooAAiNB6GtBgf2g2m/xUZPTxD8/lRc5rhHJyQyPd7h3ZLsyMIjEwbjCCeg3gfrkKdnegbPH7DCVuDXyb8q6nGbRPt/EMPvFZZW3bMzxZHvpfyDClVFYqS3wwkEEeVQY0pW9jqmpiqxUqIDjGuRUTUslNpCkVLVq1Sorz4wLt4j5Ug0McpuooJYgCTpFLMViy2ikhfn/tUbtwuZNSyU6VHUxdNGG8t2V2AOnrRVyCNoqgiKnmmo2aGwXEWQRETQnZ3wXLlrkPEvp+iKYunSg8PpjLfUgj5OfwoxdpoL4H8T5VFl3qy5a6VKPKqytC68kg1nuM8KRiCRr5Vq71ry3pVjsLJ0p4umPGr3MJicCbZ6jy3rltad47BmdaUhfFWi7RbpS4BFsxR/AeDd9dIPspv69P10q/BYJmkqJIBj15VpOyvDu7tsNzmMk9YFFyqLZVKO6GeG4cqroAKuuYdI2ohUrhSs1iNih8NlMoSPTSi7GLnRtD15f0q111oa7ZqFWXGsi3DQKlQdi+Rodv1tRi3J2pTmzxOHJzJVuSoA1ZNWIRCa5ii2g0H63rqp1oe3fB2NXd5S8HoFCMFUVRZXnuQKouYkL7qT47i+popNkpsZ3caAd6nYxM7GskeIl3Ap/gkIUUZQojSSGyvOnOoYVB9LH8Ib/tA/8qswCEsCeVD8Ieb1xuWse9vyFSKqMmVvk0WaoZtagLk1B74UamqhaJXvZoG+0CavfFzsD8DSTijXjoiMR1plEeKsV8WxcmlWDwxuXAq8/kKuuWndssQZ51qOBcFFkS3tHc1c2ootfhRfw/hPdgxV3D93H8QOnmB+VGhfhSnB3/3zD7Q+a/r5VXHdMpcrG3emqjfqN2/QNu4124LVqC0FjJgQI5wetKlfBGtrYeXmvUMbdxfbtlI5yrKfQg/hUUxNGqFq90X3Erg0iofSAfKqHxIB3qcgcb5D7WK11+NFd+vUUlt408lPvqX03yFOkZ5dMmwdsMKmts7VS2K6Cp2755nTSlSNbmyjE4PNMNB86S3OAXGaCwy8yNT8K0o151GBTp0TW2qMlf4Pct3PCjMvWJ+NaPAhoEiIowFd64MvU/Go3Yb2oKFwJbJ5xQvBgFDFjvAH699WW1XqamirIjrS34XER1ySvcSJMINtyRAHxqq2QxmS7deQ95/AUNe4dcJ0gid2bT4AT8apv8Mvn/noDyVQxHyj7qVUbIvGlSf39+4bohPKfRh/Sp2mI5EHodqzFrB4xTrAHWR91O8G5HtOvnqPwFFqiuVdjmIseLNpI5/n1oizip9oQfl7q5eYToZHUV1bQI1pSthIv0jxKMt7MASA4OnQ7/ImmyWBVrW0Uaxy38zA+dNCWm/aVtruA8QxQVSRrHPkPXoKJ4Z2eu2gt+3cUXLiAMrrIEwYVlMjlyNE4W69sklFdGBAuWnBEbkkNB2HKaJPESxUBjqDIyxGhjLpyPWZq+EK55M2TM2qjwKeJ8Qzi2mcBiWMdeQg6A86o+itTbE3VVSv2YEEdZ198HWgGviarmqZZhn4dkQTAaakmvfQwKkcVpURiaTcttsvsYap9xQ1vFUR3/kKKBuA2ez4GpuN7hV68AH22+VMUq1aTUzlLNk8xcOCD7R+Ve/sYfaPyoninFbWHTPdYAchuSeijmaTYnGYi8ECIUDhTlLFcqvGQOywzXGBByIVChhLGdGVvcshPLLZM7xA2LP+LfCn7P1v+ka0hv8AaOzMWhec+SqPvk/KmmG7OYVnur3a99aV3YAuUbIYZWDs2p5MG9R1EHaRlEWUS2vkPygUW64V/odDD02bJdyr/oKnE751XDYj9elqrG49cX28NiFHX/e3Uj2gvn/mfIflU7XaW+v159QKTW/yr5s1v0fN/wCZZgu1GFYw9y7bP8agj4pPzFaTCYK3dXNav5l6oUP3DT0NZu5x1LojEWLdwdY19x/qKrfsmP3d/B3TYNwsFBdp8I15SBPhiWGtRNPzX6r6mPN02fF3s017swG9q9d+K/6aoHYm1Ot28f8AMP8ATSzBds7thxZ4gmU8rqjQ+Zy6Eea7cxWxs3gyhlIKkSCDII8iN6WWqJifUZVs2LU4KqiM7n1y/gKsThgH1m+X5UaRXCKCZW82R9wN8ADszD4flSLtJi0wwSWYlidwCIA6CDuw1rThda+b9v8AGZsTk5W1A958R+8fCrccdcqIs807sNwfHBGVWEdAfwMGnWCxX7t7hkRCjKACCdzqvQztXzF2A30p5wXjeLtrlsW3dJmO7JX4x+NaVi0O7LJ53kjSjv7B5iMELgk3XB0b98CRz2KSBz5DnUcPhbirKkv/AO22YAfyjX4ivDtVH/FYO4kQcyAgSNjDACiMLjsHdINvEBSAAFuDLETGunXzqzVZWpOPOxG1iiDBBbXWZB+VM7Ny2fqOI3I1A9Yqd9iqHO+dWgKQcx5kwd9hy+1ULPFFkKCuh29k/DT7qzZJwui+KyTjqj+4bZwls7GffV30BOhpVjuMd2BCnxaASAPXbb0FA/3gPUfFv9VRJPhkjDO+G/maUPQPG+PJhrWdtSdFXmx/ADmeVFXLqojOxhVBJJ5ADWsbw219MvPi74ixa0RTtprHn1PUmOVVKktT4M2LG8ktKOWeFtenF45tCPBb8jtpyHMDnufPQ8M4mt/GWnUsqKveXEI0U2rYGhB8SyqkdKzvFOJtefMdAPZHQfnV3COIpaS9IfPcttbUrlhQ251YEkwPnTRbe8v4PQvpFixVBPVx8+Q27e7nDG4hLvjO8DXIgIobxoBvmYnUnkNKC4fwUuiOQx7x8iqpA0WC7sxBCooPTrtGscHxNRYaxdRmQsHQowDI8QYkEFSN6s/tJHwyWLouDu2YqbeWCGMkOGjnsRPpTbB0ZIJpJ3fPs7fIpt8PXLeuFybNt8ike1cYk5QsyB4RmJgwORqd/g5jDKmY3cQJCGIALZUMx9aC06QKnb4ii4U2HtEnvDdQloXVcoziJYAdInTbnfe7Sf8A1dnEhGJtqisrMNYUqcsDw+0T6nlR8IP797X3/bb9QDGJZQXEVrjXEICtAyPBIfTdR9nUz5TA0PFMCneWsKzMDYwzMSkZUYKbjs8iTJA0ERI11gZ5b1lb6OiOUW4HKuVkgEHKIBHvJ16DmRh+MgNiXvIXfELEhssS2ZgdCcphRprCxpMiJoE8eWSTV7fu9vqyzB8ZW6nc4tQ9s8z7SnrO/vGvrXLV67wq4NTewdw6EalSfTZvTRvI0l2p5wPiCspw9/xWn01+qT58hOvkdaz+pxx3X09o3V9IssbjybizfW4odCGVgCCNiDzFerGdnMU2BxRwV4zbfWyx89vjtHJh51tTQktPHHY83JU6Z4Rz0r41xC4+IxTd2Mz3XYqPIknXoAPur6h2mx3dYW60wcpUereH8Z91Yzsthu5w7Yk/4l4lU8lB5e8H4LVuOX4cXP4I0dNgefIoIswnBrOF9oC9e5swlVPRQfvOvpRF3il1t2I8hpSRr033Yn/DTruTqaGtcUZAmYzKlm66mFA6UHjlLd7s9Pil0/TrTp89/c0r++yNGnEbg2c+/X76ExnCrOJ5CzdOzqIUn+NfxGtCf2iVjvUyyQBBBHv6Rz9avs41GiDvMaRMdJ5UqjKG6Lsken6haJVfyf1EF229p2tXJV1O3L1H3z51anEXH1iY5NqPnTvtFh++wwvf8ywQCftITAn0J+ZrO21mI51txyWSNs8j1OGXTZXEZNirt0gLlEZQIB3YgCBqAdq2390rf2m+J/Os12Xw4e9b/ma4fRBC/OK38etK9uAZMk1SvsZHtpjGfusJb9q6QT6TCg+UyT/JUeO3RaRMLb0W2Bm8z5+f1j5mqODXO+4jiL59myCF90oPkGPvrvD+DX8a9xrQBIILSwHtTG/oazNXJRXbf4v/AIdT0dCOOH4sxYtSqBMGmvC+zt7EW2uWwpVSQZYAyAGMD0NGm+Dsyyxgrk6QtmieHW1N1Q48AOZ/5VBZviFIr3CsA2IuLbtxmYEiTA0BJ+QqXEsHcw9xrNwwdCwDSpkAj15fDyopVuLkmpf2092SZrbkO7HM7KX12zO5floFEa8yxjyGQKW5qsEgEiTAJAJgASQBtpPOnXDexmJvIHCqinbOYJHWACY9YoDjPCLmFcLdA1BIgyCB0/rFFp80UQlitwjk3/YFxNpQ5CHMoiCNjoJI8pnQ6jY61Uwprxvs9dwoU3ckOSBladRrrIFdudmbww30lyiW4zAMTmM+zAA3bSBPMbUumV8Fqz4lBeK+3vErVJab8N7LXr9g3reRgM0rmOeV5RliSII15iheEcLfE3BbtgTBJJ0AA5kwfIepFHS/Iiy493fHIVxNDisFm/52G8QPMqN/kJ9UrVdneK/ScMlzmRDR9pdD8d/fSLA4Q4XF9zcZGLABgpJAnUAyBr+DCo9h27m/isKdkbMvpMfNSlVpbOHluvjycP0hjjqWSHDOftOxeXDok6uxPuUf/wBfKhOKTbwtgIPZsggeeUUF+0bFC5iMn/poB7z4j94+FFXV+kYDDOrFSoyMV3BXTX4fMU841CDfmH0XKsrS5p18jO994FuMiXM5IkDK2oiNNzuJ9KjktQU8aP4dW8QU7gEjlRy8LANtQfChLNO5J2PTlQZwbZ5uZgrsxYDaF1WY0q1ST7nRniyRq4323V8pJu+eXXPZk8Xg3uaMysVDezA8XIR7qlikLdwuqsQQeRAgA0A91sqsPal7p8pMA+6PnTC/fKG2iXCJBYsRmmdpHT86LTVfESMoS1N3vpvfndVzXxd7Dzh+FHd3rQEKbNwR6CQfjWRwJ8M9AfyH31r0ud3hsRcbcWyg82fTT41muG4fwp5mT6CT+IpcD2kzJ6WUXmjGPkjYdjMJDXG+yEQf9x+8VrctJey9iMOp5uS//UdPlFPMtFvc5E3cmfPeyQjBYq5zZo+Q/wBda39l/tX/AP8AF992sn2Yb/7bfHS5+FutX+zA+K/6WvvuUuP/ANpe/wD0dyl/Q/L/AEYq8vjb+ZvvNb3sD/wV/wDnuf8AxpQuI/Zs8s3fLqWaMh8zHtVZ+znGo1q7ZJAZmzAcyCqqY6xHzFPBNSpjdTlhmweB3VWIuwP/ABlr+V//AI2o7tDhhc4sqN7LNYB9IWR8Kednuw5wt4XWuhggYKApG4iWk9CdKy3aDjC/2ib1s5ltvagjY5AswfUEVKqKvzAprNnbx/l/UeftD43dtvbtW3ZAVLsVME6kASNQPCTp1rFY/iF26F71y+QEKW1IB1Op1I0519D7R9nRxBbV6xcXRSATOVlJkagEggzpHM7RWO7TdnThBbVnDu6uSAIAjKBE6nc6n4aVMild9g9JPFpUP8t+3v8A9H0TjvARimsZ47u27M4+1povoTv5etZb9p165nsptagsAObAwZ9ARH8xp92140+Gww7uVe4cgb7OhJI84ED1nlS/jo+m8MS+BLoA5jqvhuD7z/lFWzpppcmLp7jKE5erdCHsHxzuMR3bHwXoX0f6p9/s+8dK2d+xZ4fbxGIUauZjqT7KL0XMSfeeQFfJidD11r6J+0k//T2f/c/8GquEvC/YbOqwp5or82z+BiLWKZrouMZYvmJ6mZNOJ7vjQ5C5ak/9J/8A10gU6ijO1OKK49CPa7kr72F1f/Ks8bc/emWek4pYo12M/wAWxRu37jn6zE/E/r4Uf2U4wtlmsXjFm7sfstyPkNvgPOoY1VNy4gAVLIuaqozMV8Ms25zORpyB0igcbgGSBcAEiYzKWGkjMAZUwZ161rajOOlnCxylilrj2NRxPhRRgH1A9k8jt89BQD2XEZG2EQ3lz9aD4T2qu2F7t1F6zyVtwP4T08tfdTReP4J+dy0ehEj3RNZHjyQ2q0elw+ksGVePaXmBtJ9u2DmESOh5Ej8+VW4HgTPcUoWUgAETK5RyJ6Va/G8GuxuXD0Cx98Ut4j2iu3VKW1Fm0dwPab1P4D500Y5JbJV7yrP12CO68T7fyiztNxRbhXD2jNq0Zdhs7+XUD8T0FU4KySSBuQEHq5/qKBsW4gCtH2VtZ79v1a4fRfCvzI+FaNKhHSjhfivJOWSRubNgKqqNlAA9BpREioip5apRlR8/7JW4bGYU7yYHpmX/AE0IARzIPlI+6mHEW+i8St3jol4Qx89FP/i3vr3HsJ3d4xs3iHv3+f3iqp7TvzV/U9N6MyKWPQxcWP2j8TXrdkswCgliYUDeeURzrlWYe8UZXEEqQRO0jbYims6MlSelF121cKgt3hQ7ZsxB1y6AkjfT1qpcKxDGNiqxuZaQAANz4T8K79KbIE0gBQNDPhLtyPMuSfQbRVq8QcHN4Zzhzod8uXXXzJk6ySZ1ptjN/dWySI4V7qT3bOvM5GZeRaTlOvhBPoJqu7YYqXeZJA8UljILTJ1gCN/tipLjmyldDOcSZzeIIDBnogHpI2MV3E403IzRoWbTmWiZ1/h+AjlQdDRU9VtJebOWsGzFRHtEAE6DWdT5eEmf4T0qhLWbRAT7usDUa8yB7xRS445SD9kAQP4RbBPomYDzYmpYV7lpFugLla4AuYSS1vxSACNBnGvWI1EiUBykruvJL2gRSCRHrUY/UVOetRMUpfwFcNsZ7yDqw+WtC9oi1zG3mQT3YVPfA26mZ0pz2ehFuYh/ZtqY9Ykx93vqzsfwt7uHuXWib1xm15x+E5vhQjLS3Jdtvmcrr5wk4wk9jMXsf4nLWsrXCpYS3JizaNtmOXnAy0Reew183M8gl7jd4GGZixKpCgmBpmI5TFa3E8BMQUMeUFfgZHypPieyyNqNP5TB9+4+Qp1mg+bRi/pm94STF68OS5dxDMRlztlKkAR43ZgIOYBQPCNdeVLcRw7IltmMG4JgqYAk89Z0AMR9Yb0yu9lXWSjddwR5ESk/OKHuYG9IZkD5cuqhW0WAAxTWIEa1dGa7SM+TDJLxR+PP7FA4YQ5tgpmAJMNAESTJIGoAPwqL4QhM5KgEmBPiaCASoHLXeu275XOTqzgiekkFiRvqAR/mq/FXc62kUqVAAjQNmMlpLAaSxG8bVZciiotOinFYbu9Cylo1AnwkwIMiJ15E7HpWu7EYX/EeNAEtj3DMf+4fCslxV4uAsdSELRr4gokaaTME+c19C7J4fJhLcjVwXP8AmM/dAqqb8KY0koxaXn+w5UVdlqpTVuX9TVaKTL9qOCfSMOVUeNfEnqOXvGnwpRwzE/TcLlP+PZ013P8AvEeorYCsh2i4W+GvfTcONJ/eqNtdz/KefQ60ta46e/b79pq6TO8M77CmK9FPMTh0xVv6Rh9T9dOYPp1+/ekhpYys9XjyKatDLgygpiADFwWxcQjf902Z1nzGv+Srlt3Dh0VSS+JuMoHLKjAnQaSbjyT0t9JpcMY+XLm0y5NhOWZyzE5ZO08420qa8Sui13QuMLYOYKNNZnfffWJidasTRlngnKWrbm/0/jYY43Fhb2Jygd3atNhkHmCFH+YlXuE+Rr3Gb64fvsOksQgt9FEZHuOftXGYQDACrEE6AK8bjbl4zdcudd4G+5gACTGp3MVLFcTu3Bld8w0BkLJjbOQJaP4iaOtFa6WW1/H779/LkZcbuLYzYZJOVLatpCj2Llxz9p2aBOyqIHkLxq8VWxYzGLdpGYSYzXP3hkTGgdVHSKHxPEbtxcruzLAGsSQNgxAlgOUk1XicW9wg3GLEACT0AA+4fKg5J2WYunlHS5Vtbfv8wZhUsPh2dwiiSdv10rqWSxAUEk7AU5v3l4dalofEuPAu8f0HzOgqtvsuWWZskca1SKePgnueH4fViQbh+ev/AHn0Wt3gsItq2ttBCoAo934msz2Z4X9EtXMVijF1wWcndVmYP8ROp9w5U+Xjlg5j3qAKxQlmA8QAJGp10IouNLSv5Z5bNleWbkw6qruDVvaUHz51baYMAVIKnUEag+ld9KrorTa4ATwsT4SR66j86FxXCyd0VvPn8/zpuWjWoFqGhMuj1WWPczOK4ch9tT/nGYfFwfkaW3uzNptgB/KxHyOYfdWzY1A4JG3UfcflRSlHhl39XGfrxT+/vufOl7Ng3sntRAE+fpp/tX0hECgAaACB6CqsNhEQnIBM+I850OpOu0aGr9qdyb5KM2SM6UFSR5Vq3LSy9x22rOoDs1vIWVUMgOYBExI56cqM+nn/ANK7/wBH9asSZSVTVgSQQRM/CPOuKonce+rQOhFV0IYvifZu7hLn0jAzl+va308h9ZfLccvLlnG4fG9LN/odmPl9r763IGm9IuO9jrGJlv8ADufbWNT/ABDY/I+dM0petz5/XzNvT9VPDxwZfGcKuWvaXT7Q1H69aDmm30LiOF9iMTbHL2jHp7Y9xIoK52kskxfwzW255dPkcpoaJ+V+47mL0jjl62wNXDRlviOBMS9weqn8Aam/FsAvO43oG/GKHi/K/kXvqsP5l80ALTPA9nrt3llX7TafAbmoYbtUsxg8GztyJE/9sn5ijbvAsfjGIxN0WbU+wm5E8wp1/wAze6hpn329/wBDJl9JRiqhuU4jjNnC/usIPpGJbw5gMwB92/8AKvvNMezfZRlf6Tiz3l9tQDqE+GmYeWg5daccF7N2cKv7pPFzdtWPv5DyECmijyopqKqPxfc4mbPPK7kQKiI0I86z3blQMG+wl7XxzrqfOK0uSh8Vw23dA7xFcDYOoaPSdqkXTTM4iwoP9o4ibz5VWyQhKwQ2bwwRooJ5QddSaWYjHNhLrIhcYeybYAtNbOUMQWF1HGckltII0Iindu1bN5VOHtyhy22AWVAJjTcRvHLWNxMGxylg1yzbZwdHGWRHmZI93+9qe4Tnbq3ODeSwhk2MD21BzdRB2PlS3E8QPe30bFMi2rYa2wdJckElmMQ8GFyjTyp7/aYuo82xACyGKkEEgGY0jWhDi7ahQMPbhR4VGTQ6mBpAqR2VMBmcf2jum0rG46XRatPlBVFkv7RBM3MywcoECjsdxp1xDMLme3ntBRaugMsxI7oiLoadxOmxEaObvEpJJsqx2BJXbTSYJjf+utEYi8VZSLSnQRtmG+xGwgAR5jfk2peQTJXb5s28T3dx1ufSXVodiy25WXy5pJ0Hi3g7iir+PKWv3eJa7aN233joH/doc2YK7MzchOsrPKa0XfMr5u5EsqTAGbUa5nGuh0iPPyri4+5mA7kqvPQ7GZiBHu5/cNV9givs5ftfT74tPmVrdrKSzPMTMFiSQPWthNDWhtpFEa9KDdko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14251"/>
            <a:ext cx="17621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85" y="3295189"/>
            <a:ext cx="19526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9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 in tobacco smoke contains several carcinogens</a:t>
            </a:r>
          </a:p>
          <a:p>
            <a:pPr lvl="1"/>
            <a:r>
              <a:rPr lang="en-US" dirty="0" smtClean="0"/>
              <a:t>React with DNA in epithelial cells to produce mutations</a:t>
            </a:r>
          </a:p>
          <a:p>
            <a:pPr lvl="1"/>
            <a:r>
              <a:rPr lang="en-US" dirty="0" smtClean="0"/>
              <a:t>Mutations lead to overproductions of cells (tumor)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43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Cancer spread through bronchial epithelium and enters lymphatic tissues</a:t>
            </a:r>
          </a:p>
          <a:p>
            <a:r>
              <a:rPr lang="en-US" dirty="0" smtClean="0"/>
              <a:t>Cells may breakaway (metastasis) and form secondary tumors</a:t>
            </a:r>
          </a:p>
          <a:p>
            <a:r>
              <a:rPr lang="en-US" dirty="0" smtClean="0"/>
              <a:t>Takes 20-30 </a:t>
            </a:r>
            <a:r>
              <a:rPr lang="en-US" dirty="0" err="1" smtClean="0"/>
              <a:t>yrs</a:t>
            </a:r>
            <a:r>
              <a:rPr lang="en-US" dirty="0" smtClean="0"/>
              <a:t> to develop. Most tumor growth occurs before any symptoms are present</a:t>
            </a:r>
          </a:p>
          <a:p>
            <a:pPr lvl="1"/>
            <a:r>
              <a:rPr lang="en-US" dirty="0" smtClean="0"/>
              <a:t>Most common symptom coughing up blood as result of tissue damage</a:t>
            </a:r>
          </a:p>
        </p:txBody>
      </p:sp>
    </p:spTree>
    <p:extLst>
      <p:ext uri="{BB962C8B-B14F-4D97-AF65-F5344CB8AC3E}">
        <p14:creationId xmlns:p14="http://schemas.microsoft.com/office/powerpoint/2010/main" val="775305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Tumors located by:</a:t>
            </a:r>
          </a:p>
          <a:p>
            <a:pPr lvl="1"/>
            <a:r>
              <a:rPr lang="en-US" dirty="0" smtClean="0"/>
              <a:t>Bronchoscopy- endoscope view of bronchi</a:t>
            </a:r>
          </a:p>
          <a:p>
            <a:pPr lvl="1"/>
            <a:r>
              <a:rPr lang="en-US" dirty="0" smtClean="0"/>
              <a:t>Chest x-ray</a:t>
            </a:r>
          </a:p>
          <a:p>
            <a:pPr lvl="1"/>
            <a:r>
              <a:rPr lang="en-US" dirty="0" smtClean="0"/>
              <a:t>CT scan</a:t>
            </a:r>
          </a:p>
          <a:p>
            <a:r>
              <a:rPr lang="en-US" dirty="0" smtClean="0"/>
              <a:t>By the time most lung cancers are discovered, they are well advanced (stage III-IV) and treatment involves surgery, radiotherapy, and chemotherapy</a:t>
            </a:r>
          </a:p>
          <a:p>
            <a:pPr lvl="1"/>
            <a:r>
              <a:rPr lang="en-US" dirty="0" smtClean="0"/>
              <a:t>Stage IIIA survival rate: 14%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tage IIIB  survival rate: 5%</a:t>
            </a:r>
          </a:p>
          <a:p>
            <a:pPr lvl="1"/>
            <a:r>
              <a:rPr lang="en-US" dirty="0" smtClean="0"/>
              <a:t>Stage IV survival rate: less than 1%</a:t>
            </a:r>
          </a:p>
        </p:txBody>
      </p:sp>
    </p:spTree>
    <p:extLst>
      <p:ext uri="{BB962C8B-B14F-4D97-AF65-F5344CB8AC3E}">
        <p14:creationId xmlns:p14="http://schemas.microsoft.com/office/powerpoint/2010/main" val="1717479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Diseases of heart and circulatory system</a:t>
            </a:r>
          </a:p>
          <a:p>
            <a:r>
              <a:rPr lang="en-US" dirty="0" smtClean="0"/>
              <a:t>20% deaths worldwide, 50% deaths in developed countries</a:t>
            </a:r>
          </a:p>
          <a:p>
            <a:r>
              <a:rPr lang="en-US" b="1" dirty="0" smtClean="0"/>
              <a:t>Multifactorial</a:t>
            </a:r>
            <a:r>
              <a:rPr lang="en-US" dirty="0" smtClean="0"/>
              <a:t>- many factors contribute tot heir development</a:t>
            </a:r>
          </a:p>
          <a:p>
            <a:pPr lvl="1"/>
            <a:r>
              <a:rPr lang="en-US" dirty="0" smtClean="0"/>
              <a:t>Smoking is one of several </a:t>
            </a:r>
            <a:r>
              <a:rPr lang="en-US" b="1" dirty="0" smtClean="0"/>
              <a:t>risk factors </a:t>
            </a:r>
            <a:r>
              <a:rPr lang="en-US" dirty="0" smtClean="0"/>
              <a:t>that increase chances of developed cardiovascular 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41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nicotine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Drug in tobacco- absorbed readily into blood and reaches brain in seconds</a:t>
            </a:r>
          </a:p>
          <a:p>
            <a:pPr lvl="1"/>
            <a:r>
              <a:rPr lang="en-US" dirty="0" smtClean="0"/>
              <a:t>Stimulates nervous system to narrow diameter of arterioles </a:t>
            </a:r>
          </a:p>
          <a:p>
            <a:pPr lvl="1"/>
            <a:r>
              <a:rPr lang="en-US" dirty="0" smtClean="0"/>
              <a:t>Releases adrenaline from adrenal glands</a:t>
            </a:r>
          </a:p>
          <a:p>
            <a:pPr lvl="1"/>
            <a:r>
              <a:rPr lang="en-US" dirty="0" smtClean="0"/>
              <a:t>Increases heart rate and blood pressure</a:t>
            </a:r>
          </a:p>
          <a:p>
            <a:pPr lvl="1"/>
            <a:r>
              <a:rPr lang="en-US" dirty="0" smtClean="0"/>
              <a:t>Increases risk of blood clotting</a:t>
            </a:r>
          </a:p>
          <a:p>
            <a:r>
              <a:rPr lang="en-US" dirty="0" smtClean="0"/>
              <a:t>Highly addictive (stimulates dopamine release)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47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monoxide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Diffuses into RBCs where is combines with hemoglobin to form very stable </a:t>
            </a:r>
            <a:r>
              <a:rPr lang="en-US" dirty="0" err="1" smtClean="0"/>
              <a:t>carboxyhemoglobin</a:t>
            </a:r>
            <a:r>
              <a:rPr lang="en-US" dirty="0" smtClean="0"/>
              <a:t>, causing </a:t>
            </a:r>
            <a:r>
              <a:rPr lang="en-US" dirty="0" err="1" smtClean="0"/>
              <a:t>Hb</a:t>
            </a:r>
            <a:r>
              <a:rPr lang="en-US" dirty="0" smtClean="0"/>
              <a:t> to not be fully oxygenated (~5-10% less in a smoker)</a:t>
            </a:r>
          </a:p>
          <a:p>
            <a:r>
              <a:rPr lang="en-US" dirty="0" smtClean="0"/>
              <a:t>Increases heart rate and damages lining of arteries</a:t>
            </a:r>
          </a:p>
        </p:txBody>
      </p:sp>
    </p:spTree>
    <p:extLst>
      <p:ext uri="{BB962C8B-B14F-4D97-AF65-F5344CB8AC3E}">
        <p14:creationId xmlns:p14="http://schemas.microsoft.com/office/powerpoint/2010/main" val="2351126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atherosclerosis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Accumulation of fatty material (</a:t>
            </a:r>
            <a:r>
              <a:rPr lang="en-US" b="1" dirty="0" smtClean="0"/>
              <a:t>atheroma</a:t>
            </a:r>
            <a:r>
              <a:rPr lang="en-US" dirty="0" smtClean="0"/>
              <a:t>) in arterial walls</a:t>
            </a:r>
          </a:p>
          <a:p>
            <a:r>
              <a:rPr lang="en-US" dirty="0" smtClean="0"/>
              <a:t>Reduces blood flow</a:t>
            </a:r>
          </a:p>
          <a:p>
            <a:r>
              <a:rPr lang="en-US" dirty="0" smtClean="0"/>
              <a:t>Increases risk of blood clots</a:t>
            </a:r>
          </a:p>
          <a:p>
            <a:r>
              <a:rPr lang="en-US" smtClean="0"/>
              <a:t>Caused </a:t>
            </a:r>
            <a:r>
              <a:rPr lang="en-US" dirty="0" smtClean="0"/>
              <a:t>by poor diet, high blood pressure, and several chemical in tobacco smoke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3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cholesterol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Tobacco damages arteries, so body produces phagocytes to repair damage</a:t>
            </a:r>
          </a:p>
          <a:p>
            <a:r>
              <a:rPr lang="en-US" dirty="0" smtClean="0"/>
              <a:t>Phagocytes stimulate growth of smooth muscle and accumulation of cholesterol, a necessary lipid, but in high amount dangerous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931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cholesterol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Transported in blood plasma w/ proteins: </a:t>
            </a:r>
            <a:r>
              <a:rPr lang="en-US" b="1" dirty="0" smtClean="0"/>
              <a:t>lipoproteins</a:t>
            </a:r>
          </a:p>
          <a:p>
            <a:pPr lvl="1"/>
            <a:r>
              <a:rPr lang="en-US" b="1" dirty="0" smtClean="0"/>
              <a:t>Low density lipoproteins (LDL):</a:t>
            </a:r>
            <a:r>
              <a:rPr lang="en-US" dirty="0" smtClean="0"/>
              <a:t> transport cholesterol from liver to tissues (“bad” cholesterol)</a:t>
            </a:r>
          </a:p>
          <a:p>
            <a:pPr lvl="1"/>
            <a:r>
              <a:rPr lang="en-US" b="1" dirty="0" smtClean="0"/>
              <a:t>High density lipoproteins (HDL):</a:t>
            </a:r>
            <a:r>
              <a:rPr lang="en-US" dirty="0" smtClean="0"/>
              <a:t> transport cholesterol from tissues to liver (“good” cholesterol) protect arteries from atherosclerosis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6049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atherosclerosis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Cholesterol rich atheroma forms rough patches called </a:t>
            </a:r>
            <a:r>
              <a:rPr lang="en-US" b="1" dirty="0" smtClean="0"/>
              <a:t>plaques</a:t>
            </a:r>
            <a:r>
              <a:rPr lang="en-US" dirty="0" smtClean="0"/>
              <a:t> in arteries blocking blood flow</a:t>
            </a:r>
          </a:p>
          <a:p>
            <a:r>
              <a:rPr lang="en-US" dirty="0" smtClean="0"/>
              <a:t>Blood cannot flow and forms clot called </a:t>
            </a:r>
            <a:r>
              <a:rPr lang="en-US" b="1" dirty="0" smtClean="0"/>
              <a:t>thrombus</a:t>
            </a:r>
          </a:p>
          <a:p>
            <a:pPr lvl="1"/>
            <a:r>
              <a:rPr lang="en-US" dirty="0" smtClean="0"/>
              <a:t>Coronary thrombosis: heart attack</a:t>
            </a:r>
            <a:endParaRPr lang="en-US" dirty="0"/>
          </a:p>
          <a:p>
            <a:pPr lvl="1"/>
            <a:r>
              <a:rPr lang="en-US" dirty="0" smtClean="0"/>
              <a:t>Cerebral thrombosis: stroke</a:t>
            </a:r>
          </a:p>
        </p:txBody>
      </p:sp>
    </p:spTree>
    <p:extLst>
      <p:ext uri="{BB962C8B-B14F-4D97-AF65-F5344CB8AC3E}">
        <p14:creationId xmlns:p14="http://schemas.microsoft.com/office/powerpoint/2010/main" val="9306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Tobacco smoke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876800" cy="4373563"/>
          </a:xfrm>
        </p:spPr>
        <p:txBody>
          <a:bodyPr/>
          <a:lstStyle/>
          <a:p>
            <a:r>
              <a:rPr lang="en-US" dirty="0" smtClean="0"/>
              <a:t>~4000 chemicals in cigarette smoke, many toxic</a:t>
            </a:r>
          </a:p>
          <a:p>
            <a:r>
              <a:rPr lang="en-US" dirty="0" smtClean="0"/>
              <a:t>Smoke composed of 2 parts:</a:t>
            </a:r>
          </a:p>
          <a:p>
            <a:pPr lvl="1"/>
            <a:r>
              <a:rPr lang="en-US" dirty="0" smtClean="0"/>
              <a:t>Mainstream smoke: from filter/mouth end</a:t>
            </a:r>
          </a:p>
          <a:p>
            <a:pPr lvl="1"/>
            <a:r>
              <a:rPr lang="en-US" dirty="0" err="1" smtClean="0"/>
              <a:t>Sidestream</a:t>
            </a:r>
            <a:r>
              <a:rPr lang="en-US" dirty="0" smtClean="0"/>
              <a:t> smoke: from burning tip</a:t>
            </a:r>
          </a:p>
          <a:p>
            <a:pPr lvl="2"/>
            <a:r>
              <a:rPr lang="en-US" dirty="0" smtClean="0"/>
              <a:t>~85% released smoke/cigarette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81200"/>
            <a:ext cx="3138487" cy="364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Coronary heart disease (CHD)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Disease to arteries that supply blood to heart.</a:t>
            </a:r>
          </a:p>
          <a:p>
            <a:r>
              <a:rPr lang="en-US" dirty="0" smtClean="0"/>
              <a:t>3 forms: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Angina pectoris:  shortage of blood to heart muscle, but no tissues death. Main symptom is severe chest pain during physical exertion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Heart attack (myocardial infarction): heart muscle loses blood supply and tissue dies. Main symptom: sudden and severe chest pain. May be fatal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Heart failure: blockage of main coronary artery. Gradual weakening of heart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32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when artery in the brain becomes blocked and bursts</a:t>
            </a:r>
          </a:p>
          <a:p>
            <a:r>
              <a:rPr lang="en-US" dirty="0" smtClean="0"/>
              <a:t>Surrounding brain tissue is deprived of oxygen and dies</a:t>
            </a:r>
          </a:p>
          <a:p>
            <a:r>
              <a:rPr lang="en-US" dirty="0" smtClean="0"/>
              <a:t>May be fatal or cause mild to severe disability</a:t>
            </a:r>
          </a:p>
          <a:p>
            <a:pPr lvl="1"/>
            <a:r>
              <a:rPr lang="en-US" dirty="0" smtClean="0"/>
              <a:t>Severity depends on location and amount of brain tissue death, and time to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21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a stroke</a:t>
            </a:r>
            <a:endParaRPr lang="en-US" dirty="0"/>
          </a:p>
        </p:txBody>
      </p:sp>
      <p:pic>
        <p:nvPicPr>
          <p:cNvPr id="1029" name="Picture 5" descr="https://www.lourdes.com/media/2507/strok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41987"/>
            <a:ext cx="8455025" cy="441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505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between smoking and lung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General</a:t>
            </a:r>
          </a:p>
          <a:p>
            <a:pPr lvl="1"/>
            <a:r>
              <a:rPr lang="en-US" dirty="0" smtClean="0"/>
              <a:t>~50% smokers may die of smoking related disease</a:t>
            </a:r>
          </a:p>
          <a:p>
            <a:pPr lvl="1"/>
            <a:r>
              <a:rPr lang="en-US" dirty="0" smtClean="0"/>
              <a:t>Smoker 3x more likely to die in middle age than nonsmokers</a:t>
            </a:r>
          </a:p>
          <a:p>
            <a:r>
              <a:rPr lang="en-US" dirty="0" smtClean="0"/>
              <a:t>COPD</a:t>
            </a:r>
          </a:p>
          <a:p>
            <a:pPr lvl="1"/>
            <a:r>
              <a:rPr lang="en-US" dirty="0" smtClean="0"/>
              <a:t>Very rare in nonsmokers</a:t>
            </a:r>
          </a:p>
          <a:p>
            <a:pPr lvl="1"/>
            <a:r>
              <a:rPr lang="en-US" dirty="0" smtClean="0"/>
              <a:t>90% COPD deaths attributed to smoking</a:t>
            </a:r>
          </a:p>
          <a:p>
            <a:pPr lvl="1"/>
            <a:r>
              <a:rPr lang="en-US" dirty="0" smtClean="0"/>
              <a:t>98% people w/ emphysema are smokers</a:t>
            </a:r>
          </a:p>
          <a:p>
            <a:pPr lvl="1"/>
            <a:r>
              <a:rPr lang="en-US" dirty="0" smtClean="0"/>
              <a:t>Death from influenza &amp; pneumonia 2x more likely in smokers</a:t>
            </a:r>
          </a:p>
          <a:p>
            <a:r>
              <a:rPr lang="en-US" dirty="0" smtClean="0"/>
              <a:t>Lung cancer</a:t>
            </a:r>
          </a:p>
          <a:p>
            <a:pPr lvl="1"/>
            <a:r>
              <a:rPr lang="en-US" dirty="0" smtClean="0"/>
              <a:t>Smokers 18X more likely to develop lung cancer</a:t>
            </a:r>
          </a:p>
          <a:p>
            <a:pPr lvl="1"/>
            <a:r>
              <a:rPr lang="en-US" dirty="0" smtClean="0"/>
              <a:t>20% smokers die from lung cancer</a:t>
            </a:r>
          </a:p>
          <a:p>
            <a:pPr lvl="1"/>
            <a:r>
              <a:rPr lang="en-US" dirty="0" smtClean="0"/>
              <a:t>Risk increases exponentially with years and amount of use (smoking 1 pack/40 years 8x more deadly than 2 packs/day for 20 years)</a:t>
            </a:r>
          </a:p>
          <a:p>
            <a:pPr lvl="1"/>
            <a:r>
              <a:rPr lang="en-US" dirty="0" smtClean="0"/>
              <a:t>Risk starts decreasing immediately upon quitting </a:t>
            </a:r>
          </a:p>
        </p:txBody>
      </p:sp>
    </p:spTree>
    <p:extLst>
      <p:ext uri="{BB962C8B-B14F-4D97-AF65-F5344CB8AC3E}">
        <p14:creationId xmlns:p14="http://schemas.microsoft.com/office/powerpoint/2010/main" val="360806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and 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Obvious prevention: don’t start smoking!</a:t>
            </a:r>
          </a:p>
          <a:p>
            <a:r>
              <a:rPr lang="en-US" dirty="0" smtClean="0"/>
              <a:t>Stop smoking asap</a:t>
            </a:r>
          </a:p>
          <a:p>
            <a:r>
              <a:rPr lang="en-US" dirty="0" smtClean="0"/>
              <a:t>Alter diet</a:t>
            </a:r>
          </a:p>
          <a:p>
            <a:r>
              <a:rPr lang="en-US" dirty="0" smtClean="0"/>
              <a:t>Add exercise to daily regiment</a:t>
            </a:r>
          </a:p>
          <a:p>
            <a:r>
              <a:rPr lang="en-US" dirty="0" smtClean="0"/>
              <a:t>Drugs to lower blood pressure</a:t>
            </a:r>
          </a:p>
          <a:p>
            <a:r>
              <a:rPr lang="en-US" dirty="0" smtClean="0"/>
              <a:t>Drugs to curb LDL formation</a:t>
            </a:r>
          </a:p>
          <a:p>
            <a:r>
              <a:rPr lang="en-US" dirty="0" smtClean="0"/>
              <a:t>Heart surgery (by-pass, implant)</a:t>
            </a:r>
          </a:p>
          <a:p>
            <a:r>
              <a:rPr lang="en-US" dirty="0" smtClean="0"/>
              <a:t>Lung surgery</a:t>
            </a:r>
          </a:p>
        </p:txBody>
      </p:sp>
    </p:spTree>
    <p:extLst>
      <p:ext uri="{BB962C8B-B14F-4D97-AF65-F5344CB8AC3E}">
        <p14:creationId xmlns:p14="http://schemas.microsoft.com/office/powerpoint/2010/main" val="3953825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and cure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screening is important! </a:t>
            </a:r>
          </a:p>
          <a:p>
            <a:r>
              <a:rPr lang="en-US" dirty="0" smtClean="0"/>
              <a:t>Risk factors decrease with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5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Sidestream</a:t>
            </a:r>
            <a:r>
              <a:rPr lang="en-US" dirty="0" smtClean="0"/>
              <a:t> smoke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toxic ingredients are in a higher concentration than in mainstream</a:t>
            </a:r>
          </a:p>
          <a:p>
            <a:pPr lvl="1"/>
            <a:r>
              <a:rPr lang="en-US" dirty="0" smtClean="0"/>
              <a:t>Tar(carcinogenic), carbon monoxide, nicotine</a:t>
            </a:r>
          </a:p>
          <a:p>
            <a:r>
              <a:rPr lang="en-US" dirty="0" smtClean="0"/>
              <a:t>People in the vicinity of </a:t>
            </a:r>
            <a:r>
              <a:rPr lang="en-US" dirty="0" err="1" smtClean="0"/>
              <a:t>sidestream</a:t>
            </a:r>
            <a:r>
              <a:rPr lang="en-US" dirty="0" smtClean="0"/>
              <a:t> smoke are exposed to toxins, breathing in these toxins is called </a:t>
            </a:r>
            <a:r>
              <a:rPr lang="en-US" b="1" dirty="0" smtClean="0"/>
              <a:t>passive smoking</a:t>
            </a:r>
            <a:r>
              <a:rPr lang="en-US" dirty="0" smtClean="0"/>
              <a:t> (secondhand smoke)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4176252"/>
            <a:ext cx="4429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1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410200" cy="2188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Mixture of compounds that settles on the linings of airways in the lungs and stimulates a series of changes </a:t>
            </a:r>
            <a:r>
              <a:rPr lang="en-US" dirty="0"/>
              <a:t>t</a:t>
            </a:r>
            <a:r>
              <a:rPr lang="en-US" dirty="0" smtClean="0"/>
              <a:t>hat may lead to obstructive lung disease and cancer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4049"/>
            <a:ext cx="3076575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41199"/>
            <a:ext cx="4448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1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cause of death and illness worldwide</a:t>
            </a:r>
          </a:p>
          <a:p>
            <a:pPr lvl="1"/>
            <a:r>
              <a:rPr lang="en-US" dirty="0" smtClean="0"/>
              <a:t>Air pollution, smoking, allergic reactions</a:t>
            </a:r>
          </a:p>
          <a:p>
            <a:r>
              <a:rPr lang="en-US" dirty="0" smtClean="0"/>
              <a:t>Small particle not filtered out by mucus/macrophages settle in lungs and make lungs susceptible to airborne infections, as well as asthma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Lung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lung disease characterized by:</a:t>
            </a:r>
          </a:p>
          <a:p>
            <a:pPr lvl="1"/>
            <a:r>
              <a:rPr lang="en-US" dirty="0" smtClean="0"/>
              <a:t>Signs: visible manifestation of a disease that are detected upon examination (ex: high temp)</a:t>
            </a:r>
          </a:p>
          <a:p>
            <a:pPr lvl="1"/>
            <a:r>
              <a:rPr lang="en-US" dirty="0" smtClean="0"/>
              <a:t>Symptoms: senses expression of disease (ex: nausea, headache)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Chronic Obstructive Pulmonary Diseases (COPD)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Umbrella term for long term (chronic) lung disorders</a:t>
            </a:r>
          </a:p>
          <a:p>
            <a:pPr lvl="1"/>
            <a:r>
              <a:rPr lang="en-US" dirty="0" smtClean="0"/>
              <a:t>Asthma, chronic bronchitis, emphysema</a:t>
            </a:r>
          </a:p>
          <a:p>
            <a:pPr lvl="1"/>
            <a:r>
              <a:rPr lang="en-US" dirty="0" smtClean="0"/>
              <a:t>Linked to smoking and air pollution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03448"/>
            <a:ext cx="4594578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4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bronchitis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 in cigarette smoke stimulates goblet cells and mucous glands to enlarge and secrete more mucus causing it to accumulate in bronchioles</a:t>
            </a:r>
          </a:p>
          <a:p>
            <a:r>
              <a:rPr lang="en-US" dirty="0" smtClean="0"/>
              <a:t>Also inhibits cleaning action of ciliated epithelium lining airways by destroying them or inhibiting their function</a:t>
            </a:r>
          </a:p>
        </p:txBody>
      </p:sp>
      <p:pic>
        <p:nvPicPr>
          <p:cNvPr id="6146" name="Picture 2" descr="http://images.medicinenet.com/images/Lung_6_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0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1002</TotalTime>
  <Words>1381</Words>
  <Application>Microsoft Office PowerPoint</Application>
  <PresentationFormat>On-screen Show (4:3)</PresentationFormat>
  <Paragraphs>161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Book Antiqua</vt:lpstr>
      <vt:lpstr>Century Gothic</vt:lpstr>
      <vt:lpstr>Apothecary</vt:lpstr>
      <vt:lpstr>Chapter 9</vt:lpstr>
      <vt:lpstr>Smoking </vt:lpstr>
      <vt:lpstr>Tobacco smoke</vt:lpstr>
      <vt:lpstr>Sidestream smoke</vt:lpstr>
      <vt:lpstr>Tar </vt:lpstr>
      <vt:lpstr>Lung diseases</vt:lpstr>
      <vt:lpstr>Lung disease</vt:lpstr>
      <vt:lpstr>Chronic Obstructive Pulmonary Diseases (COPD)</vt:lpstr>
      <vt:lpstr>Chronic bronchitis</vt:lpstr>
      <vt:lpstr>Chronic bronchitis</vt:lpstr>
      <vt:lpstr>Chronic bronchitis</vt:lpstr>
      <vt:lpstr>Emphysema </vt:lpstr>
      <vt:lpstr>emphysema</vt:lpstr>
      <vt:lpstr>emphysema</vt:lpstr>
      <vt:lpstr>emphysema</vt:lpstr>
      <vt:lpstr>emphysema</vt:lpstr>
      <vt:lpstr>emphysema</vt:lpstr>
      <vt:lpstr>copd</vt:lpstr>
      <vt:lpstr>Do Now 4/21</vt:lpstr>
      <vt:lpstr>Lung cancer</vt:lpstr>
      <vt:lpstr>Lung cancer</vt:lpstr>
      <vt:lpstr>Lung cancer</vt:lpstr>
      <vt:lpstr>Cardiovascular disease</vt:lpstr>
      <vt:lpstr>nicotine</vt:lpstr>
      <vt:lpstr>Carbon monoxide</vt:lpstr>
      <vt:lpstr>atherosclerosis</vt:lpstr>
      <vt:lpstr>cholesterol</vt:lpstr>
      <vt:lpstr>cholesterol</vt:lpstr>
      <vt:lpstr>atherosclerosis</vt:lpstr>
      <vt:lpstr>Coronary heart disease (CHD)</vt:lpstr>
      <vt:lpstr>stroke</vt:lpstr>
      <vt:lpstr>Recognizing a stroke</vt:lpstr>
      <vt:lpstr>Link between smoking and lung disease</vt:lpstr>
      <vt:lpstr>Prevention and cure</vt:lpstr>
      <vt:lpstr>Prevention and cure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Hoke, Jordan</dc:creator>
  <cp:lastModifiedBy>Rebecca Carlson</cp:lastModifiedBy>
  <cp:revision>18</cp:revision>
  <dcterms:created xsi:type="dcterms:W3CDTF">2014-04-15T22:16:04Z</dcterms:created>
  <dcterms:modified xsi:type="dcterms:W3CDTF">2015-03-01T03:52:57Z</dcterms:modified>
</cp:coreProperties>
</file>