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2BF5B5-BE75-4C3E-A177-6A97B0E88C66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F6B33A-DE2C-4A44-8510-9EA387B346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</a:t>
            </a:r>
            <a:r>
              <a:rPr lang="en-US" smtClean="0"/>
              <a:t>9: </a:t>
            </a:r>
            <a:r>
              <a:rPr lang="en-US" dirty="0" smtClean="0"/>
              <a:t>Gas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made by mucous glands beneath the epithelium</a:t>
            </a:r>
          </a:p>
          <a:p>
            <a:r>
              <a:rPr lang="en-US" dirty="0" smtClean="0"/>
              <a:t>Some chemical pollutants, like sulfur dioxide and nitrogen dioxide, can dissolve into mucus and irritate the airways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967162" cy="30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3581400"/>
            <a:ext cx="4686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Beneath goblet cells are ciliated cells that carry mucus upwards towards the larynx, where it is (usually) swallowed so pathogens can be destroyed by the acid in our stomachs</a:t>
            </a:r>
            <a:endParaRPr lang="en-US" dirty="0"/>
          </a:p>
        </p:txBody>
      </p:sp>
      <p:pic>
        <p:nvPicPr>
          <p:cNvPr id="10242" name="Picture 2" descr="http://www.p-h.com/blog/wp-content/uploads/2011/05/Normal-Lungs-and-Breathing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28" y="3505200"/>
            <a:ext cx="41529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Phagocytic white blood cells patrol the surfaces of the airways scavenging small particles like bacteria and fine dust</a:t>
            </a:r>
            <a:endParaRPr lang="en-US" dirty="0"/>
          </a:p>
        </p:txBody>
      </p:sp>
      <p:pic>
        <p:nvPicPr>
          <p:cNvPr id="11266" name="Picture 2" descr="http://harunyahya.com/image/The_Miracle_Of_The_Immune_System/cells_in_trach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Terminal end of bronchioles. Have very thin lining of epithelial tissues (single cell thick) and are surrounded by capillaries carrying deoxygenated blood</a:t>
            </a:r>
          </a:p>
          <a:p>
            <a:pPr lvl="1"/>
            <a:r>
              <a:rPr lang="en-US" dirty="0" smtClean="0"/>
              <a:t>Thinness of barriers ensures fast diffusion</a:t>
            </a:r>
          </a:p>
          <a:p>
            <a:r>
              <a:rPr lang="en-US" dirty="0" smtClean="0"/>
              <a:t>Walls contains elastic fibers which can stretch and recoil during breathing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981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QERQUEhQVFRUVFh0ZGBgXGRQXFhoXHhkaHhoWFxsZHCceGyAjGxgXIS8hIykpLCwsGB4xNTAqNSYsLSkBCQoKDgwOGg8PGTIlHyUsKiosKjQ1LDIsLCo1KSw1KiosLCksLC8sLCktNiwsLy4sLy8sLCkpLCkvLC4vLSkpKf/AABEIALEBHAMBIgACEQEDEQH/xAAcAAEAAwADAQEAAAAAAAAAAAAABQYHAgMEAQj/xABKEAACAQMCAwYDBAUICAUFAAABAgMABBEFEgYhMQcTIkFRYTJxgRQjQpEVUmJyoRczNFOCkrHBFiRDVGOissJkc4PR0xglk6PD/8QAGQEBAAMBAQAAAAAAAAAAAAAAAAECAwQF/8QAMREAAgECBAQEBQMFAAAAAAAAAAECAxEEEiExE0FRYQUUcZEigaHB8EKx4SQyYqLR/9oADAMBAAIRAxEAPwDcaUpQCqze9pFhDI8ck+142KsO7mOGHUZCY/jVTu+NrteJUsRL/qxxmPZH525f4tu74sHrXhjv2SfUlGpQ2Ya6kzHJHG7NyA3AscgeWAD0ruwdCFbNmvpb9+0ZfsWik9zT14hty0CiQE3IZocBiHCruYggYGAfMipGsm4fnJOhFI9pEd4FUk4YiPkwzzw5G7+1XXpert3dlMl3LJfy3QSaEyMRtLsJEaDOI1VR1wMdflvPw/X4X1980ly2Vo79Szgajq2rRWsTTTtsjXGWwxxkhRyUE9SPKvuqapHaxNNM22NMbjhmxkgDkoJ6keVY5xNerJaXzT3UguvtZjEBlIXullXaohzjaFG7djqo59c6L2nXbxaXcPG7Iw2YZWKsMyoDgggjkSPrVJYJRlTi3/dKz/1299/oRl2LTSsy1mJ5rjWSZ7hRbQRSRqksiKr/AGdm3YB9V6dDkk88EcrHffXlrHLPOFfSY5XEcrx7pC4BY7T155yOuAOmQa+S+HM5crvTsn9xkNLpVY7NL559Mt3lcu5Dgsxyx2yOoyfPkAM+1WeuOrTdOcoPk2vYq1Z2FKUrMgUpSgFKUoBSlKAUpSgFKUoBSlKAUpSgFKUoBSlKAUpSgFKUoBUNrHF9rZypHcyiEyDKGQMsbYOCBJjYCOWQSDzHrUzVf444Qj1S0eB+TfFG/mkgHhb5dQR5gmgMmv8AVIv9LUm72PuhtPeb17vH2Q89+duM+9adpHEen39w8dsiTsg3SSrEpjUk4AMjAbixzjbn4Tz5V+YL3RZobhrZ4yJlk7vYBklycAL65yMHzyD51+ouzvg5dLskiODK3jmYechHMA+ijCj5Z8zUptbAsht1JUlVyudpwMrkYO0+WR6VwSxjDmQIgc8i4VQxHu2Mmu+lLsHml02JizNHGxYAMSqkkAggEkcwCB+Vds0CupV1DKeoYAg/MH3rspS7B1G0TxHYvjGH5DxDGMN68uXOiWiKQQighdoIABC/qg+Q9uldtVftE1mWytBcRPtEU8Jl5Kd0JkVXXxA4zuHMc/el2CyQwKihUUKo6BQAB8gK7KruncQyNqd1ZyhAqRRTQEAhmjbcshfJIOJAAMAcqsVQBSvhNUXQ+0SSaDS5ZIkUX0kkbkM2I3Xf3YUEc9xTHM8vegL3SlKAUpSgFKUoBSlKAUpSgFKUoBSlKAUpSgFKUoBSlKAUpSgIzie6eKyuZIztkSCRkOAcMsbFTggg4IHWuHCV+09haSyHc8lvE7nAGWaNSxwOQ5k9K7uIot1pcL6wyD80YVGdnEm7SbE/+GjH5KB/lQFL494ksLTVI5/s7TXkCbThlSMbhlSxwSzqpOOXLf1yBjt4q4vi1XRLqSEFJYO7kaNsFkKSo24EdVIVsH59Kpva1w1NFfyylGMUzBkcAlfhAKkjoQQeR8sGpfgTguYafqMsqsgmtHijVgQW8DHfg9BkLj15/X3a2Ew8cIqi3stb7vmrGristzaYJg6qw6MAR8iMiuyoLgW773TbJ+pa2iz8wig/xBqdrwjIUpSgFV3tDsO/0u9TGSbdyP3lUsv8VFWKuq5hDoyHoylT8iMf50BnkF/uvtEu/wDfLN4ZD/6STIP74atIrG9KuSdK4ek/EmoRxfTdPGR/yitjFAfaxxrB0sL60jH+saTefardfWLeZoz75RpRgeeBWx1SuN9Oltpo9TtULvCpjuIl6zWpOTt9XjPiHrz64AIFp0jVEuoIp4jlJUDr8iM4PuOhHqDXsrMNC1saWvewhrjR7gmSOSIF2tGY5eN0Hi7vdk8hlTkEZ62mPtL0xlDC+t8H1kUN/dPiH5UBZqVTZO17Tc7UnaZv1YYp5CfqqY/jXEdpLP8AzWmam/oTAI1PyLuP8KAulKpb9oc0fObStQRfNkSOXA9SEfOKsmh69DewrNbyCSNvMZBBHVWB5qR6GgJClKUApSlAKUpQClKUApSlAKUpQClKUApSlAdV3HuR19VI/MVVeySbdo1kf+GR+TsP8qtxqg9l+qRWuiwGeRI1R5ky5CjInlwBnqceXtUpNuyB45+1w2+oS291CEiSQoHUtvVc+GRgfiBGG5Y5Hlnz0c7ZE5YZWHUcwQR5H5VRNd4e0/XW3QXCd+g5tGVYlfLehwSBnkeXXGfKrjoemfZbeKDcX7pAm48icDHTy+Vehi1QyRcE4z2lHX31NJZbK25WuyBz+iLdW+KMyRn5pNIP8AKudUvsx8K6hF/ValcKB+ySrr/1GrpXnGYpSlAK4TShVLMcBRkn2HM1zqn9pWqsLdbODnc35MEY/VQj76U+ipHnn6kUBSdGhJ0vh+PHifURNj9kSXEhP5MtbMKz+2sEfV7S2i/mtKtCSfSSVRHGje/dKX+taBQClKUBTbzgSSCZ59LuPsryHdLCy95ayN+sUyDGx82Trjp1qPfg/UpWy8umRMfxR2feN8/vWrQqUBSI+A7xhibVrnHpbxW9sPptU1zHZdGfjvtTk/fu5P8AtAq6UoCjXXZ7NApew1C8SVRlUnlM9uxH4XRxyB6bgeWc1BcNa8I7y3u1XuotSZre6i6CLUY84OPIyYZffkTzrVqyPXtHbvdYtI+Tssep2uPiEq/zrL7mSML/AGqA1ylR3DusLeWsFwvSaNXx6Ejmv0OR9KkaAUpSgFKUoBSlKAUpSgFKUoBSlKAUpSgFfmbiOOYJtOe4iu7qNfQS98zMD7lSmM+QOOhr9MmqDwRpcU41aCdFkT9JzMVYZHjWNgfY5zzFdmCxKw1ZVGrloSyu5m3ZHG7arBtzhQ5fH6ndsOftuKfXFfoesr46I0lUt9Mt+6kuAS8kas0m0EAIp5tkk/THLmcib7K9Eu4IZZLxpN0xUqkhZnUKD4m3HILZ6fsjPoPR8RSxMPNXstkub137fwaT+JZjs4POzVNYi8u9glH/AKkPM/mlXWqVaHu+IZ1HSfT45PmY5mT/AAYVda8IxFKVC8U8VRafD3kmWZjtiiQZklkPRI16kk4+VAc+KOJ4tPgMspJJO2ONecksh+GONfMk/l1qoQO2nxy6rqY3XswEcUCnPdqT93Zw+rE82I88nyJPDZ9k/wDuusHdcnw21snjEO7pDAv45m/E/wDHAzUpw7w3PczrqGpACVQfs9sDmO2U+Z/WlIxlvLy6DaB7+A+H5LaB5LnBu7pzNcEeTt0iX9lFwoGcdcdas1U/hXtOttRvJ7WJXDQ7iGO3bIqvtLJg5xkg8/I1IW3GMb6lLp4RxJHCJi/h2FSUGBzznxjy8jQFgpSlAKUryavqItoJpmBYRRvIQMZIRSxAzyycUB66VE8LcQpqFpFcorIsoJCtjcMMV54yPw1LUAqj9oINnNaamoJW3YxXIHU20uAW9Tsfa2Pc1eK6L6zSaN4pFDJIpRlPQqwwR+RoCmdnkotZrvTSRtifv7bHRrWY7ht9QjllJ9WFXqsVWSWxwxy1xokvdv8ArT6XL8Le5RcHHRdnPnWzW9wsiK6EMrAMpHQqRkEexBoDspSlAKUpQClKUApSlAKUpQClKUApSlAKpfBx26prEfpNBJ/+SAH/ALaulUvR/u9ev1/rrW3k/uF46AsXEOuJZW7zyAkIOQHVmJwqj5kjn5Vlydt8/eDdBFszzUd5ux6Bt2M489tabxVoAvrWSAnaWwVbrhgcgkeYyMH2JrH7bsivXmwyIig4MhdSpH6ygeI/kPfFepg44dwfEtfv07HoYWNFweffv0L3qd6h1jSp4zuS5guI9w6EBElT8yDyq91nvF+nrZQ6UYzkWl7CjMeuxw0bk+mSwOKvl3dpDG8kjBURSzMegUDJJ+QFebKybtscErX0I7iniaLT4DNLkkkLHGvN5JD8MaDzJP8AmapqD7CDqmrfeXsngt7dPF3W74ba3X8Uhz4n+flktxsL5Zd+uajlII1P2KJuqRHkJtvnLKcY9ARzPIiV4U0CW6nGpaguJiMW0B5i2iPt/WsObN1HTl0FSDnwvwrLLMNQ1LDXRH3UI5x2sZ/AnkZD+J/oPf2dpXEn6P024mBw+zZH694/hUj93Jb+yas9RevcNW98sa3MfeLG4kVSzgbxkAkKwDcieRyOZoDAdMu30uXSp2srq2FuTFcyzRsqSLKxJwcDmu+TGfIL6VdrrSVvOItRgY4EumbcjyJMG1h8jg/StN1vQob2FoLiMSRPjcuWXoQRzUgjmB0Neex4TtoLj7RHHiYwrCXLyMTEu3CkMxH4F54ycdetAZBw9qEupvpemS7t1i8j3g9oG2RKfUYwh/eqOvY5tQn1SaWJ5JbeZ0jlN5HbLaBSwQ7GIyMjmehwehya3Kw4XtoLia5iiCzT/wA44LEt9CcLk8zgDJ5nNRmtdmWnXkxnntlaQ43MGkTdjpvCMA3QdR5UBnl7dz3s2jWV/LiCeFmmaKVds8i7wimWMlWzsjPI9ZT54x9gX7Hc61p9u7vZpp0kgRmZxDL3Y8CsScZ3ty9hnpWo63wfaXsKQ3ECPHHjYoyuwAYAQoQVGABgEdBXXpXA9na28tvBAqRTKVkALlnBBUhnJ3nkTjnyycYoDIbWeGXStHtHS5uJJRKy2sMqQxy4kf8AnpG5gDBxg/re1dfC88iafxDAd0aQqNkXemURE96GVX/F8CjPntrV73sz0+aCGCS3Bjgz3Q3yhl3HLAOH3EE88Emu217PLCJJ0jt1RLlFSVVaRVZVGAMBsA4zzGCckk5JoCA7IeEEt7WK8Mksk1zbpu3tlQvVVQY5YXaOZPw+VaFXm07T0t4khiXbHGoVFyThQMAZYknl6mvTQFC7RLZbWe31EqDEv+q3g8mtJTjLeoRyDjz3V39m1w0AuNNkYl7J8RMeZe1fxQtnzwMqcchgCrXq2mJcwSwyjKSoyMPZhg49/Me9ZJpGovavZ3Ep+8spjpd6fWEn/V5jn8IOw7vPJoDZqUpQClKUApSlAKUpQClKUApSlAKUpQCqVffdcQ2znpcWMsQ92jlWT/BjV1qldoX3Nxpd1/VXoiY+iTo0bE+2dtAXWoji3Umt7KeROTKnhPoxIUH6E5+lZ12hdpVzDdSQW7CNYiFJCqWZioJOWBAAzjkPLrz5SXZnxe+orNbXhEp25G4AFkzh1bGAcZXHLPM+lehHCTpxVaWq0bXOx2Rw8oJVJarR27EBYaE02h6lICdzYdT55gxLke5OR9KsvEWofpZtPskP3V1Gt5c46/Zl2lY/k8hC8uY21d7PR4oYe5jQLHgjbzIw2d3U555NZDwD31kda7w7pdOthFESOfdILiRD8jhD8sVhiq3HrSqLn+IyxNXjVZT6lstIBq+oliP9R06TZEn4JbtR4pCOhWIHavvzBxkVL6nxdKLiS3s7U3LwhTKTIkSIWGVQFgdzEc8eX5129nWnrBpdmq+cCOT6vIodz9WY1GOlzp15dSR2r3UV0VkUxMgdJAu0q4byPXI6VOGjGTd0m7aJuybuu65X5mUT23HHYS1hl+zzd9O/dx27DbIZOeRlhjaMZ39MEfKuWmcXSm4S3vLU20koYxESJLG+0ZZdygYYDng/+2YrUrC/kis7uSKNrm2mZ2gQ4zE42lAxJBcLj2+eOfYDcaje2sptZbeG0LuTNtWSSRl2qiqCcAdcnka6uFSyvRfqu77PWyWuq25O9y1kXGa+jR0RnVXkyEUkBmIGTtHngc+VQ2vcb21ogYurnvhCQrp4XyN+/ny2Agt6ZHrVe1K+uJ5bK7FszrbTyq6wN3u5WiUb4ywTcAxZSemUODgg1F3GhXLW1w7Wsm79Ki4EeFZzF4c7cHDenI45GlLCU7xdR+qut7tW9rP5kKK5mowTrIquhDKwDKwOQVIyCCOoI512V02cm6NG2smVB2MAGXI+FgOQI6YrurzHoygpSlQDz3uoRwLulkSNemXZVGfTJNfbO9jmXfE6yKfxIwYfmKqepxxPrCLdBSgtcwLJgoZDJ4yAeRbbj6Y9q4aTLDBqd33JRLdbdGmwVWJZt5A/ZBKenn71ln1+h3+VXDur3y5u29rev30LgLtC5jDrvA3FMjcFPIMV64z513VQda11hcXrwOuF08SRuqxk53HmGxkjl0JI9q7LLUrmK4tg9w0q3No8jKVjAR1QMCm0A+fnnz+jiK5LwMsua62vbW+13y6F6rMuMtCB1GWA4Eer2jR+wu7cbonP9jGPUrXo0fWbvZps8lwzi5kMbxlIwm3xYIIUHd4euf4dZDtU+7t7a66fZLyCUnz2F+7cfIiQVaM8xhiMO6Ds2nvt2bT3sSnAGtm8062mfO8ptkz17xCUfPpllJ+tWGqTwB9zdara+Ud33y+y3CBwB7Ahqu1XOYUpSgFKUoBSlKAUpSgFKUoBSlKAVV+03TTcaVdKvxJH3q467oiJBj38GPrVorjIgYEEZBGCPUeYoDOtZ4Ci1iKK9hfupJ4kcgjcjZQYzjmpA5ZGenTzpwZptlpc/dPOst3IdnhVtqZ/ADzAJOMknPTkPPlwXJPHpt3ZQ87iymlgTJAYoW3RyDPL4H5Z/VFfeBOz6SCUXF0AGX4EyGIY8t7kZGeZwOfXPlXq0ailh5cWpotEtLv72PRpTUqMuJPRaJaXf8GiVnXGSDT9RS8dc2d5H9kvP1VJz3Uz+2DsJ8gPUis51fW5p53kaR8lyR4mwozyC8+QA9K0vgbVFu9NuFv2DxIWV2lPhMewEhmPpk8855ivLsdOM8InhaKquV9rr83PJpGvzaRG2nTBWkRW+wSyN3cNxH+CJpPhSRQQuDjPh9QTkWu9pWqanKIO9KCRwixQeBGJbaBuUlnBPLmxFWg21xcQKhS7udCjnyjBE+1NEo8IUE7zCrZAYAHbnpjAlI7qCzhS5sruyvbW18UcF2AtzBn8MDhe8BJ5BXX8zzqDxS43fHunaJbxWsk/eSQRrH3cf3khKgA7ueEJ64YjrXo7PuPP00lw/wBnMUKMI1LPuLkqS4IAAXAKdCfjrIOJtAfUZ5bqewurHvUVou5tnnjZjzaS4ZSCGb9lAeeSCQd1+4B4wsNLsYrYmcyKC0hFtc+KRjlsfd8wOSjPkooDSdN0mK2QpBGsak5wowM4Az+QA+leuqWe0rvOVtp+oTk9D3PdR/V5CMflXkvLbUbtS99cJpdqPiSGRTOR6SXBwif2Kltt3YLZqnE9ranFxcwRH0kkRW+gJzXltuO9PkOEvbUn076IH8i2ao9hqeh2xKWdq17ID4mht3u5CfMmVxg59mxXoutdsX/pGhXar+s9hEwHuSpLCoBpaOGAIIIPQjmD8q5Vk2m2mlSuf0VqL6fNn+bDsiFvRre4wH+S4qw/p3VLH+lWq3sQ/wBtZ8pserW7fEf3DigLXqmiw3ShZ4kkA5jcM4PqD1H0rz/oJYbdorNY4CfhOwMA2R4yPxEeRPmB8q8mg8eWV6dsM6950MT5jmB8wUfDHHtkVYKjKjRVZpKN9N7cvbYhLLh2FU2SJE0jRd2+N3ij3E89zFiCTkkkkknnzru1KG1t0E8/dxpAhQO5wERsLtz78hj5VAce6RLE8ep2alri1UiSMf7e1zl4j7jmy++eROKn7S6t9Tswy4lt7iPofNSMMrehByD5gg+lMqJlWnJ3bZ2xaHbhIVWNNkJ3RAdFPPxL+Z/Oq/2ugfoa83dO7H570x/HFeTgi+exnbSblixjXfZyt/tbb+rJ/Xj6Eeg6YGTw4xvRqVzHpkJ3IkiS3zjmkcSNuWFj03uyjl1AGcdcLWKSlKW7O/hsEa1f+9talv3sOP8ACrvVJ7PW+0zX+oD4LqcJCfJoYF7tZB7M28/SvXrXaJDFIbe2R726/qYMHaf+LJ8EYz1zzHpUlS11W9b7Q7G0bu5Jw0ucCKIGWUn9XYmSD+9iq7eabPckfpi/jtY2GRZ28giBX0llY739CFwuRyNW/h3h6ztYx9jiiRCPijAJYepfmX+ZJqLlnGSV2tCA/wBKtSuv6Hp3cqekl9IIvzhjzJ/Gvv6B1iXnJqUEH7MFqrj6NM2f4VOcWcRCwtmmK7jkKq9MsemT5DqT8qzWx7bpu9AkjhKZ8QQSK2PPaSxGQPUc6pKrGLszsw+ArV4Z4LTbff0LgOCr4/FrFyf3YrZf4baf6FXo6axdfWK2P/bVyU5519rQ4TpsoWSNFdzIyooZyAC7AAFyByBJ54HLnXdSoq24mge6ltN+2ePBMbciyFQweP8AWXng45gg5A5ZAlaUpQClKUApSlAUa/b9H61HMeUGpIIHPkLqPPckn9tCUA9RV5qJ4q4dTULWS3k5bx4WHVHHNJF91bB9+Y86juAeInuoGjuOV3at3Nwv7a9JB+y6+IHp1x0oCA4l7O7CDvLqad4IRlnGVwCT0TKk8zyC4JJ5CvNoHCramsZmja30yM7oLQ8pLg9RPdexPMJ8vLm1k48NkggmvUMhhctDHzIaTHUpnYcdct08uuDUbTtpffLuhV1wTEittIYDkrORggnGWwMZ86nVnrqGNxtK7bcVt39OrL/xJxNb6ZAHl5dEiiQZeRuixxIOp6D0HtVD0vs4j1h5b3UAiSSHakNsyDuMc8yyIPvJuYzuzjPToFieM9HnhWO5vXEl5cFh4f5q3iAH3EA993ifqcEebFr12aaM1nZlpvAZX34bltXAC7s9CcZ+oqDDyaWF8xKWrdkuvU8cfAWoWx/1TV5tvkl1Glx9N5II+grjeScRRDwLps/y79GPzDOq/wAavyOCAQQQehHMVCccag9vYTyRna4UAEdRudVJHuAxocdKm6lSNNbtpe5nF1xNxCWKzQdyB1NpDBdSD+y1wcfWuu3m0/cJdUTU55R531vN3S+uyKMGMD2INUiy1aSOcMhKuGyHGd2fUnzz5+ua/R+gXzT2sErjDSRqxA5DJAPL2oehjvD/ACsVJSunptbUq+n9puk7Qkd3DGo5BSrxAe2GRQKmLXi2yk/m7u2b92aIn8t2aqXGXaE8MzQmzj8J6zjfvX1UDAwR0OTUnwzplhqkJkfTIEwcEmGHax89jhQSB58hQxq4CvSpKtJfC+6+RPajo1rfLiaKG4HkWVHI+TdR9DUB/J49tz028uLTHSJz9otvl3cvNc+oNcr7sy0YOqvBDG7nCASyRMx/ZCyDP0rnJ2VWiDMc15AB5x3Uygf3iaHFlfQhNcErjGsaUl2o5fabLLuB+4SJk9SQ2K6dFnjY40rW2U5/o17iXH7CiXbKgHtmp637PyRmHV9SIH/iI5QPzSvBrPZA92MTahJL6GWC1kcfJyoYfQ0DVtyT/S+swj7yxtbr9q3uDD/yzr/nVNtOIb3R7iQ/o1o7W8lHdxSTwqkdy3ULIuVVHxnBAAI5Ywa91h2GSW/KHVbuIekeUH/LJUhcdjJnQx3WqajOh6o0o2nHMZVgwODg0IITtAt7qeIS6heWWnvCGkt44i7XG/aQAZMhwDyB7sEdDg4qu6ZxXJe26WGl2E0cJUfazCR3kjkeJDM+RGrYILuS2OWMDBjJJLbSJngubOCW6hc7ppzLMkqE5R1i3bV8OM5yc+9WiHj62tpodRhMcPebYby1Ugb48fd3UC8slOhGOnL1JrmV7HQ8PNU+Lpb1V16ouNlwVeXUaR3ky2tqihVs7IlfABgLLOfE3LkQvI+tXDRdBgsoxFbRJEg8lGMn1Y9WPuSTUNwX2i22rNOtsJPuNuS6qoYNuwVAYnHgPUDqK83arqUkFiDExQvKEYryO0q5IBHMZKjp7jzpKWVXK0KLrVI0092d3GnASaiVcSGOVF25xuUrkkBhkdCTzB8z1rz8CcH3Onu4kmR4WXki7v5zI8WCMDw5BwefLrjlivDvE9xBOJEdgV5kZODj8LDzB6c6/Q3FGsG2spp15MqeHI6McBcj94isIOMm52s0eziYYijTjhlLNGWiutndevXqdfGPDYv7Zot21gQ6HngOM43Y8iCR9c+VZbYdi10Zh3hjRc+Jg+7keu1QvM4zjOKunZTqk1xFcPO7PmbkzeuxcgeQHw8hyGavVWyRq2kc/ma+AlLDpp2fs7cj4q4GPSozibiBLC1kuZVdkjAJCbSxyyry3EDqw86p/aEdShmEtrJIYCo8MahijDruXaSQeueY8uXLPu4R1B9VtZYNQg3AbQxdGRJBnIyMAbgVBOOXMdKuqizZbHNPBSVBV1JNc+q9SB/+oix/3e7/ALsH/wAtZt2mcdQajdQXNos8MkabWZtitlW3IyGNycjc/Pl5Vuf8lml/7lD+R/8Aesn7Q+CVuNSSy0q0RTFGDMyAqoZ+Y7xjyACBSPM7zgGtDhJrs97dA22DUiAei3AGAfTvgPh/fHL1A61s6tkZHMGs/wCAux2207bLNi4uRz3Efdxn/hqfMfrHn6belaDQClKUApSlAKpPF2lzWlyup2aGRlXZdwL1mgHR0HnJH1HmRy8sG7UoCi8SWEeu2cU1lKjlSSuTgHIG6NvNG5LyPp75qh8O9l1zLPiWN4owfGz4HLPMIPxE+vStJ1bs+RpmubKZ7G5bmzxAGKQ/8aE+B/PnyPPPOvMNa1e05T2cV4g/2lpJ3b49TFL1PspxUptHp4fxOrQpcOKWmz6fncuT26ttyoO05XIBwfUZ6H3rDe1bXZnvJI2JCRMFRPL4Qd+PMnOc+mBWhDtZs05XS3NmT5XNvKn8VDL9c159Yt9K1cqy3cPe4wGjli3keQZDzP5A0Tsx4biadCrmqdLJ9O5W+xrW5jMYCxMRRn2+QIKjK/q5zz8jWtXlmk0bRyKGRxhgehBqL4Z4VgsUIhBJb4nYgs3pzAwB7CprNHuZ47ERrV+JT0212bfUol72e6dZq1xKJDHHzKliy9QAMAbjzI5Zq36TqkNzEHgdWToMcsY/CR1UjlyNc9RsVnieJ+ayKVPyI6j3HWs57NtLubS+nhkRxHsbJKsEYq4CupIwcgt08j7UN1fF0JzqVHnhqk3o1/3+DSp7VHxvVWx03AH/ABrsAwOVfmXV9dmkmMjszOxySS3r0X0A8gOlbX2W6xLc2RMxLGOQoGbmSu1SMk9SNxGflUE4zw2WHp5897brp6dSjcPwzanqomcMAkodz1CKhykefmoX8z61Odtlw4jt1UnYe8JHkWATbn5Atj5mtHt7RI87EVMnJ2gLk+px1PvXRq2jQ3cfdzoHXOcHIIPqCMEHr09ak0ficZYmFXLaMVZL5b/nQwTs91KZL2HuyQWlVGA6MhPiDDzGMn2xmv0RWea3dWOiOvcW4a4ZcjLudqnluLMW255jAGTg9KvGk33fwRSkbe8jV8em5QcfxoR4pN11CsotR2u7Xf1enQofHmi6is7XFpLM0bY+7jdwUIAHJAcMDjPIZyTkedT3AN9eSwuL5GVlYBWddjMMc8jA6euBnPtUvrHEVvaAG4lWPd0ByWPyVQSR74r06fqMdwgkhdXQ9CpyPkfQ+xrFQSldP5HPUxE54ZQlTVtlK33ML7ROwZ4t0+m7pE5loCSZF/8ALJ5uP2T4v3qkuDOx+G90tXu90crqO7YAq8QUsMsGwG3HmVIxgDBBOa2uobi7TprizlityBI4A8RIG3I3DIBxlcj61eXU5KMnfh3spWTfa5j3Y1F+jtVntywmjmTYksYOxmQ7geeCBt3+vPoSOdbbq+jxXcRimXch9yCCOhBHMEVVuA+z37CxmmZXmIwAuSqA9cEgZY9M45Dl5nMvxJxvbWGFkYvM3wQRDvJ3PkFQc+fqcD3qsMzj8ZtieFSq/wBNJ2XPv2PFpfZjZ28okCu5U5USNuUHyOABn65qc17R47uBoZshGIJ2naeRBHP5iqqtlqmpc5pDptuekUJV7th+3KRti9cKMjoajbjg/Qo5Cty4lmU4Y3FxM75/a8YGfpU2jFWK8XEVpqV3KS23di+6PpsNrEsUACovkDkknqSepJ9a92aoTdmmiExD7PD99nusSS+PAydpV+fLnXp/kb0r/dfymuR//WrK3I555m80931LoTXhvdftoBmW4hjH7cka/wDUaqd72U6NAjSS26qi8yzy3BA5455k9SKlbLs30yLBSytz6FkD/wDXmpK2drkjonFFtfd59lmSbuiA5TJAJBI54weh5jPSpCG2VN21Qu5tzYAGWPVj6nkOfsKQQJEu1FVFHkoCqPoOQr7BcLIoZGDKejKQQR6gjkaC3M7KUpQgUpSgFKUoBSlKAUpSgPjKDyPSoS/4GsJ8mWzt2J8+6QN/eAB/jU5SgKX/ACQ6cvOKOWE+sU9wn8N+P4V8/kxA+DUtUT2F0WH5Mhq60oCmf6A3K/Bq18P3u5f/ABSvh4P1IfBrMo/etrV/8hV0pQGPah2LXhZnW+hdmJYhrfuhknJ/m2IHP0FWPTpdWsIliGn2c6KMAW07RH3OJ15k9evOr9ShvUxNWpFRnJtIpR7UY4f6baXlnjq8kLPDn2ki3A/lVh0fim1vBm2uIpeWcI6lh81+IfUVKYqu6x2e2F2czWsW/Od6Du5M+u+PDH6mhgQOudnEl5qDzSSKIG28hnvCAqgqBjA5g88+fSr7HGFUKoAAGAB0AHQCqb/J9PD/AEPVLyIeSzd3dRgeiiQAgfWvv6O1uPkt3Yze8sEqH/8AW+KHTWxVStGMZvSKskZf2nGf7fPvznf4f/Kx4Nvtj0893vVm7ETN3k2c933Y3+nebhs+u3f/AA9qltZ4X1a8wLhdIfb0O2+DD2DK4OPbOK9WncMatHGI47mxtUHlBbO/PzP3r8z7msFSanmuenV8ThPDcJR1sl205ov1VvXe0KztG7tpO9mPIQQAzTE/q7E6H94io3+TiSf+najeXI840ZbaFh6MkQyf71WLQ+F7WxXbawRxDzKr4j+8x8TfUmtzwys7dV1LrjTLc+mJL1h8/ghyPmwqe4c4LtbDJhjzI3xzOS8znzLu3Pn6DA9qnKUArMcyfbNQCTWUYM3P7SASfAOa5OMfQ1p1Rtxw1ayOXe2gZmOSzRoWJ9SSMms5xcrWOzCYiNHNmW6ty6p8ygcPygjRggICSXK9chmCtllOB4Sc45cunlXZb65P9nhvPtTtPJchGtsr3eDIVMIjxkELg7uv51og02L7v7tPus934V8GRg7OXh5cuVdaaJAJe+EMQlP+0CLv59TuxnPvVOG1z/NDrlj6cndw69H+qTtryd1d76GbcT3bz2uoySXLq0dw0KwbkCGNXXb4CMkkZbcP1fTNXTjO7eHTZniYo6xqQy8iOa9PpmpK54ftpXZ5IIXdhhmZEJI9CSOfQflXtkgVlKsoKkYKkAqR6EHkRVlB667mU8XCXDtHSLvbT/HT6c+pR9W1NprloUmbuzpruwRh8eRhvMZK/wADUt2dRbdPg8bPuUHDEHZyHgXA5AY6H1NS9noVvCQYoIkIBUFUVTtJyRkDoTXbYaZFbqVhjSNSdxCKFBPrgeeAPypGDUrspVxMJUuFBW26dz00pStT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4373563"/>
          </a:xfrm>
        </p:spPr>
        <p:txBody>
          <a:bodyPr/>
          <a:lstStyle/>
          <a:p>
            <a:r>
              <a:rPr lang="en-US" dirty="0" smtClean="0"/>
              <a:t>Oxygen moves into bloods via partial pressure differences between alveoli (high) and capillaries (low)</a:t>
            </a:r>
          </a:p>
          <a:p>
            <a:pPr lvl="1"/>
            <a:r>
              <a:rPr lang="en-US" dirty="0" smtClean="0"/>
              <a:t>Carbon dioxide moves from high in capillaries to low in alveoli</a:t>
            </a:r>
          </a:p>
          <a:p>
            <a:pPr lvl="1"/>
            <a:r>
              <a:rPr lang="en-US" dirty="0" smtClean="0"/>
              <a:t>Blood is constantly moving so pressure gradient is maintained</a:t>
            </a:r>
            <a:endParaRPr lang="en-US" dirty="0"/>
          </a:p>
        </p:txBody>
      </p:sp>
      <p:pic>
        <p:nvPicPr>
          <p:cNvPr id="13314" name="Picture 2" descr="http://hyperphysics.phy-astr.gsu.edu/hbase/biology/imgbio/alvex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57" y="2386011"/>
            <a:ext cx="36766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00600" cy="4373563"/>
          </a:xfrm>
        </p:spPr>
        <p:txBody>
          <a:bodyPr/>
          <a:lstStyle/>
          <a:p>
            <a:r>
              <a:rPr lang="en-US" dirty="0" smtClean="0"/>
              <a:t>Human gas exchange system links circulatory system w/ atmosphere</a:t>
            </a:r>
          </a:p>
          <a:p>
            <a:pPr lvl="1"/>
            <a:r>
              <a:rPr lang="en-US" dirty="0" smtClean="0"/>
              <a:t>Clean and warm entering air</a:t>
            </a:r>
          </a:p>
          <a:p>
            <a:pPr lvl="1"/>
            <a:r>
              <a:rPr lang="en-US" dirty="0" smtClean="0"/>
              <a:t>Maximize surface area for diffusion of oxygen and carbon dioxide</a:t>
            </a:r>
          </a:p>
          <a:p>
            <a:pPr lvl="1"/>
            <a:r>
              <a:rPr lang="en-US" dirty="0" smtClean="0"/>
              <a:t>Minimize distance for diffusion</a:t>
            </a:r>
          </a:p>
          <a:p>
            <a:pPr lvl="1"/>
            <a:r>
              <a:rPr lang="en-US" dirty="0" smtClean="0"/>
              <a:t>Maintain adequate gradients for diffusion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778851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oxygen for respiration</a:t>
            </a:r>
          </a:p>
          <a:p>
            <a:r>
              <a:rPr lang="en-US" dirty="0" smtClean="0"/>
              <a:t>Multicellular organisms have </a:t>
            </a:r>
            <a:r>
              <a:rPr lang="en-US" b="1" dirty="0" smtClean="0"/>
              <a:t>gas exchange surface</a:t>
            </a:r>
            <a:r>
              <a:rPr lang="en-US" dirty="0" smtClean="0"/>
              <a:t> where external oxygen can diffuse into body, and carbon dioxide can diffuse out</a:t>
            </a:r>
          </a:p>
          <a:p>
            <a:pPr lvl="1"/>
            <a:r>
              <a:rPr lang="en-US" dirty="0" smtClean="0"/>
              <a:t>In humans: </a:t>
            </a:r>
            <a:r>
              <a:rPr lang="en-US" b="1" dirty="0" smtClean="0"/>
              <a:t>alveoli </a:t>
            </a:r>
            <a:r>
              <a:rPr lang="en-US" dirty="0" smtClean="0"/>
              <a:t>(found in lungs, total surface area over 70m </a:t>
            </a:r>
            <a:r>
              <a:rPr lang="en-US" dirty="0" err="1" smtClean="0"/>
              <a:t>sq</a:t>
            </a:r>
            <a:r>
              <a:rPr lang="en-US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5225845" cy="32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thoracic (chest) cavity surrounded by pleural membranes, which enclose an airtight pleural space (aka pleural cavity)</a:t>
            </a:r>
          </a:p>
          <a:p>
            <a:r>
              <a:rPr lang="en-US" dirty="0" smtClean="0"/>
              <a:t>pleural space contains small amount of fluid to reduce friction during ventilation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581400" cy="31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Trachea, bronchi, bronchioles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from the throat to the lungs is the </a:t>
            </a:r>
            <a:r>
              <a:rPr lang="en-US" b="1" dirty="0" smtClean="0"/>
              <a:t>trachea</a:t>
            </a:r>
            <a:r>
              <a:rPr lang="en-US" dirty="0" smtClean="0"/>
              <a:t>, and at the base are two </a:t>
            </a:r>
            <a:r>
              <a:rPr lang="en-US" b="1" dirty="0" smtClean="0"/>
              <a:t>bronchi</a:t>
            </a:r>
            <a:r>
              <a:rPr lang="en-US" dirty="0" smtClean="0"/>
              <a:t> (singular: </a:t>
            </a:r>
            <a:r>
              <a:rPr lang="en-US" b="1" dirty="0" smtClean="0"/>
              <a:t>bronchus</a:t>
            </a:r>
            <a:r>
              <a:rPr lang="en-US" dirty="0" smtClean="0"/>
              <a:t>) which then subdivide several times into even smaller </a:t>
            </a:r>
            <a:r>
              <a:rPr lang="en-US" b="1" dirty="0" smtClean="0"/>
              <a:t>bronchioles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QSEhQTExQWFRUWGB8bGBgYFxgdFhobHxoWGBsaGRoYHigiHh4mHhgVITEkJSouLjAuHB8zODMsNygtLi4BCgoKDg0OGxAQGiwkICQvLCwsLCwsLCwsLC8sLCwsLCwsLCwsLCwsLCwsLCwsLCwsLCwsLCwsLCwsLCwsLCwsLP/AABEIAMgA3AMBIgACEQEDEQH/xAAbAAEAAgMBAQAAAAAAAAAAAAAABQYDBAcCAf/EAEIQAAIBAgQEBAQDBAcIAwEAAAECEQADBBIhMQUGQVETImFxMkKBkRRSoSMzYrEVcoKSwdHwB0NzorLC4fFTg9I0/8QAGQEBAAMBAQAAAAAAAAAAAAAAAAECAwQF/8QAIxEAAgIDAAICAgMAAAAAAAAAAAECEQMhMRJBIlEyYRRxgf/aAAwDAQACEQMRAD8A7hSlKAUpSgFKUoBSlKAUpSgFeL10KCzGANyftXuobnKyXwWIVTDNbIB7HTWgJZboOxB9iK+tcA3IH1Fcg8HEW9hdA9CHH6ya+HH3zpmuD/6jP/TV/A5f5D+jrwvr+ZfuKyVybBW8Q16yWLhfFScxUfMPlAk11mqtUbY5+asUpSoNBSlKAUpSgFKUoBSlKAUpSgFKUoBSlKAUpSgFKUoBSlKAVG8yvlwmIbfLaY/YE/4VJVHcxOBhb5Og8NpnaCIoGUS3xy0fizIexU/zGlZf6Ys/n/Q/5V4t8Pw76oqEfwHT/lMV7/oezubY+s/51seZo9cN4vauYixbUkszggFSNgT19q6LVD4ItkYq1bTww0lyqxOitqQPfrV8rOXTtwL4ilKVU2FKUoBSlKAUpSgFKUoBSlKAUpSgFKUoBSla/EMQ1u2zqhcqJyjeOsd/agNiqvzrZYmyysYBMLPl8QQ6N7jKw+tR2DxN65etFnzAsgVgfiUSxJA0k6D1ipnmy5+5TuzN9FWP5uKtVMxc1KDaPHLHFbt92z6DLmCkarLsAv0Aqx1WuU7Z8TEP8sW0+q+Ix/S4tWWofS+NtxTYqK5pUHCXg2xSD9SB/jUrULzldZcHdKfFoB7lh0qCz4UHEctAklbgn+O2G+5UqTWFOWXkZrtsgdrLT9JukfpX0cyMmlxUmY+I2z/dcHX61lfmhBsonoDcUf5/yrY87ZNcocISziUIJJyP0AA+GYAq/VQOS+JNexYlMqiy5BkmTmtd1HSav9Zy6duH8BSlKqailKUApSvJcAgEiTsO/tQHqlKUApSlAKUpQClKUApSlAK1uIYwWUzkEiQCBvr1A61s1rY7A27y5bi5hMjoQe4I1BoQ/wBHOuJcYFnEH8Paa6isl0ZdgGPnWI0Oj6GOlZubONuMQ11FFyxbtgZhPWXaCJj5OnQdqkMZw/8AD3ivxZ1zK8AMwUgENG5XMuv8VYhZWMuUQekad9q0S9nHObVxaNjk/il0hE8P94S5XZkU7lz32EVdapPLfCrj3DeDsEzzmb5o0you2UajMZ6xvNXaqS6dOK/HYqD5su+S2nV3H2UFj/ID61OVRed8M9/EIEueH4KdiQS5BM5WGwRe/wAVI9GV1Fg18CgbAVAC5i7Z1BcfRgfYiD9xWb8Zin+Gytv1Yz/OI+xrU4KLNwRoxNv1Vx+gP/bVurnfLmDupirNy9ezkllygQozKf8ALeBXRKzl07cH4ClKVU2FKUoCH47xV7LKiASykgn4SRHl99QfaovifFRdfDPbMEIztB1QnIoU+ulwf2anON8P8a3AgOpzITtmE6H0IJH1qmtiEQFni2ZhgYBzDQg9zV4pM5s0pRv9ly4DiWuWgzmTmYfZiBUhUHyjikfChwfLmfU6RDGZnasnC+PJcXM8W5Ok9VJ8u/WI09arRspJJWTFKg/6Wf8AFm1oUkLtqDkLEg/3ftU0lwGYIMGDB2PY1BZNM9UpShIpSlAKUpQHi9dCDMxgVjwmMS6CUYNBg+h7Gtbjqg2WBdLZ+VnMLPSdap/D8ccxu2iM6nKwmVaNcpI3GshhtPuKslZlPI4vfCS/2h4S464d7Rh1uEfEVlWRpEweqqfpVRxeExfhmbuXTWG83rEKNavGIx1vHYVnsHM1s5iumYMsyhHciQO9Ql5la2SWhCvxbQCN5q0eGOfUky+WrQVQqiFUAADYAaAV7qs8qc228Svhv+zvLEhtA4M5WX+tBOXca9qslxwoJYgAakkwAPU1mdSafD5fvKilmIVVEknYAVy3FceuC87XLULccldYYrsu+hMAaSKkeY+bRcvC0EYYca5ut09wsaov3J6Rvm8lxOjow9wRWkUcufJfxRjwWNS6CUMxuDow9xWW9dVFLMQANyagMfwx7JFyySQPqyj/ALl9DrWKwlzFuCz+RdyuijsFE6t6narHPRuJx5jet+GhKI6s5glss6mB8OknXU9q6nauBgGUggiQRsR3FUPDYdbahUAUDoP5nua18JzOcNeW1bQ3UZodBHlPU2+56kbex3rJHRhyJaZ0ala+Bx1u8ua2wYde4PZhuD6GtiszrFKUoBVJ524Ej37N+SuYFHiNSPMhnpoGBjfTtV2qB52D/hWa2AXRlIkT8wB0kToT1qV0pkVxaKziHuJg7uFspo7aEECEMF11M5jr/erHyVZZnuNekWMPDTcmc8E5ZO4UQ3vFQuK4/ftIzOq+UE627ijT6mp/mK1c/DphUHm0uYgAw0t5ggPedfZR3q7/AEc0He5ejI2a4TclkZnL6GGAMgCenlgaV9wPFvw1xsvhsoWMviBWkmSWJB/0TXvk/hVzEJnxE+EpIQbNcjQlyPlBkab/AM7vh8OiLlRVVR0UAD7CobXC8Mcn8mz5hbpdFYgDMAYDZhr2Yb+9ZaUqh0ilKUApSlAR3HcNntHzhMpzSRI06EAg/aqhavnKWcBYnWTBA6+YAifUVfMRYDqVbY6GNP1qucT4JYtFbjXCiSuZWJbPlJYBQTuZgx0A7VaLowy4/LaKfyfb/YJeUlXbXMp8wEAAHuNNjprWkeHs2Ja1dusVPmt6AR1ygbCNY06Vb+JYhLt1Xt2jbABzMYBfsMo7HWTr061WcZfH45QJOVVzQCcv74kmBpoVq6OeXWk7JnD4C2ilAuh3nWT3JO5qJ4UxvXrjF3a0vwqzsyanykKTGgUn+0Kz8b4kotEI0s5CgD4td4G+01GXOFXUhwkEDe2ZZY200kDtrUlE2iy4rDLcUq4kfqPUHoarys+DuRqyNr/W7kdnHUdal+D8SF5emdfiA29x6GD7bVsY7CC6hVtOoPUHoRQg9+OuXODKxII6jpFe7uFewFNy2EV9RGyk/K/Zj9iaych8DfIL16MoabKDb/iex3UdJnrpdL1pXUqwDKRBBEgj1qjls6YYLjs5nx7H5FyKYZhJP5VG5/wH17U4Dw/w1zkQzDQflXoPfqf/ABWbmPlVrN3xQ2fDMQXLHz2wNlP5kPfprMzNSFXTswnFw0zyoKsHQ5HGzDqOzDqPSpngHN9jEHw2It3ZgKT5XjSbbH4h6b1UuPYsqotqYZ5kjcL1PuZgf+K0uE8MW75nUG2phFI0JHUj02FQ42Xx5XD+jrlKqPD+LXLOhm7b7E/tF/qk/EPQ6+vSrPg8Wl1Q6NmU/oexHQ+lZtUdcJqXDPUVzP8A/wAz+6/9a1K1WOf2z4f8OsF7hByk6ZVZWYn02H1oiZOkyHxqFrbqupKkATGsGNa1ziQzrZNweNeJzEfL1dv4QBMT2FV/A2rr3GseIbQXbzM0xuF1ERp167VtcQ5btCw3lzlfN5gDIHxADYSJ99K1OBa6WjG8wGyLt2yP2NtAqL0IWfMB2k/UCp/gHHFxSllVlHTMACdwdATGo61R8JL4VRdS6FZSpY231GoB1HUQdau3K3CbeHsIFQBmUFm1zN1kltesx6ms2kdWOUm3ZMUpSqm4pSlAKUpQCuZc54O8biXnJ8cTktocxCEjS2o3IgT31npXTa+ZRMxrtPWO36mpTopOPkqKrwjgN24qtif2emttDrP8T9PYfc1ZsLhktrlRQq9gP9a1lpRuyYwUeFZ5wsoz4aVBdWdgY1ACZTB6auv2qMitfmrCticUzC4VW2otgAHf4mOhHUgf2ahHwuJs6h2cd1JP3R5P2JrSPDjzO5m7xPg2ZvFtNkuj7H37H/RBrd5Xs3cW7JeTKlqPEOwcnUJHtqYJ0IHWozAcdLQjLLk5VyzDMdApB1Qz3rpXCsCLNpU3O7H8zHVj96iTothh5O36NsClKVmdgIqtY/l5kObDxl/+I6Af1D09jp6irLSpTorKKkqZxzi4ufiGtsrW7jwtsOsSAN1OzASxMf41YbMIUsoNFWT6DYfUmfsavPEbVtrbeMAUAkz0jr7+1U+5wi5h1N4gsj+ZhqblodAfzADr0133q6kc2TA1tEDxriTZ/Ctz2JX4mYicq9tNSazcE4TcsOboum253W2dD63JnOfWK1OV18RmvHXTT3fzsftkH3qbxmMS0uZzHYdT7CrGCbXDzxrmXGWyqK9sZlMN4ctIiR8UdR07194c+dFuFizuoLMdyY/kDOnSq7xHipvZMtohVbNnlj0IOioV6/mqQ5Te5dzW7Ns3EBkXNrSknVS3Xv5Z6+lRpF25z0avHrJtXRcX5vMP667if4l/kan8LiEuoHQhlb/RB9fSrHg+WrYAN8C82/mXyD+qhkfUya9YjljDklraeC562/KD7qPKfqKjzNP47ohsLjr1oAJcBUfLcGYAehkH7mpbgPGHvsQQrLE50Vgs9pJIP0NU/mvhuJRrdtlD220zrorN0FwfIAAe8z6QcmBwHhWRbzO8D4c7BO8BS0AdBSk+BZJQdSOk0qB5WxeZSr3C1w65CrAIAAAqk7+/XsKnqzOpO1YrS4vintW8yKrEEaMSBHuAYrdrDjEzI4gGVIgjMDpsRIkelA+aNXhPFkvggDK6xmQ7ieo7jfWpCua4V7gulcptlNUYE5kJ0KlXE5THWQR10qw8P5qZry2blsLsGYTBLZgCvpKjTfzfeziZwyp6fS00pSqmorS41xJcNZe8wJyDRRux6KPUmBXvG8RtWf3jqp6AnzH2Xc/SqLjuZhiMTkdXtKv7oOIDnYufXoB/ialKyk5qKInC8wZYFy2wYmSZEsx1YwY6zoKmLOKF1SbTCfUHQ9mGhrNetK4KsAwO4O1VjGYe5h7yCz5muELanXMT8j9wN57T2NanB1lm4FaRsR49+3k8HQPupdhrLAaBV/MPm9KvisCJBkHYjatXheCFm0tuZI+I92OpP3rw3DQCTaJtE6+X4CfVDp9oNZN2d8I+MaPv9LWPF8HxU8SYyZhmmJiO8a1u1SsRw7EG/chbhBxK3FEW/BICIC0/GCCDA7gVnwuDxim1ma6zZbRzFxkB/wB+Lg6k9In0io9Fy3VibEoAzFhCmGM6A9jVStYHFotvM191KIbwFweJni5mCEkRr4cgV5fhWKFtyhuh3Z8y+ICIIXKdIEyDqPWpQZZMaPEuLZ6CHue0+RfqwJ9lPepCsOHw4Qudy7SSfYAD2AArNUApGK4cmHv3UtqFRouADYFpDQO0r+tV7B4cYi/duXdRabIqHYdZI+oP+hVj5t4ilvFBWJk2l2BMea5vFa2Dwge1cxVslofzAahkCqJHqNf1HatE9HFODc3R6upKldpBHtpFWzgOLW5ZWAFKjKyDZWG4A7dR6GubYrjLXSEw+ubZ/wA3qvZf4j9BW/wKzewl03/ENzMALlvWGA2ILH4hJjQTMUkrGGfi9nSqVjw19biq6GVYSCKyVmdpr8Qwi3rbW22YR7HoR6gwai7fK9kZiZLNHmGjCFA3G40mD3NTlKWQ4p9InhnBPBfN4jOI0DAAj6jf7VLUpSwopcMWJxKWxmdlQd2IA/Wue3uZWw9zxfNdaSGA0z2wTD6xEbj1JHrV047gDdQZcispkO6k5RGpAEE9NJHvXPsLy9dxVxylwGSGfOpACz5EBGzFQTGsT97KjLI5WqL9lw+NQMIYjqDFxCeh6j2qu8xYP8JbzXLquh0gnLd/sgaMdjpBETWPE4MrcC3bYV4lSDuBp5WEHSdvWtfE8Ot3AcyyfzHVwe4Y61ZL6Mp5E9Sjsz4zjN9bDPbvkwsqYRh7zGta/C8Xdu2g12/cckmfNlGhIiEgVAcMcrdfDMCysSjkA5VbKSG7AsNY71v8rYa+157Cr0l2M5EO2b1zjUAfl6b1NIp5TerMLYdbONVlUL4oGY9ToVIJ66hK2eY7Ye2IlijCQurAGQdBr/6q2Ynl/DWkN/EjxjaBMsNBtIVBpJgaa9KqPD+N22zO6CyXMwAMgHygMo6DTX1onYnjcVbezFg+YD8LrmI6odf7SHY/X7VbeUba32/EDVFlU03bZj9Ph/vVWuJY3DXFgtadjAST8zeVdRqJJFdI4bglsWktIPKihR9Ovud6iTL4IW7NmlKVmdYpSlAKUpQClVfn1r/h21tLmtuxS8CQFysMokwTuelZeBcSNrh9m5eTI2WAgbMWOuUA+v6ChF7Ibmrh63sU5zFSqIsqR/E2oII+Yfep7krCeFhQsz53M9TLntVdt35dgzA3W87fXTT0Gg+3erVyu84cejOP+Y1eSpHPil5ZGyr4vgC4TEOy/u737sdEMlnQe+jD2PastW7imBF621s6E6qfysNQfoa5pxDjTCUUBXUlbhOoVgYKqPmM9fbepizPPCnaLNwXiq4e4Ldxgtu83lkgZbh6CejfoferhXIcPwE3pa/MMNQdXYfxH5R6D9KufDeNPZhLgNy30Ya3F9GHzD1396iUTTFlVeLLXSom1zLhGOUYi3m/KWAb7HWsj8fwwn9spjossfss1Q6LRJUrWwONW6CyTAMagj7TWzQkV8VANgBOunfvX2tbiOL8K2z5SxGyjqdhr0HrQFY/2h2rj/h1tGGzMT5ivlCgHUA9SunpUDwR3L3ExJYW7ahjA/aPmJVUBXcHKdRrpHWaksViWbNeutmIX5R5Qo1yqP8AROlTvCeDEeIbgjOqiOoyljv7tWnEcl+c7SKLe5oWWd7PhpaBFu2pWUXds4Mecxrv0+vReW8Nkw6EiGcZ27y2sH2ED6VE4nlAs2YXQSVYea2CBMZCBvIgzrrNfeL8RkfhrR8ijLccHeNMi+vc9NvaHvSLxuFymV/mzmdrt/wrOXw7Jk5gf2j9xBHlXUTrqfSsFnAWr6C4FKFtTlMa7HbQmQdYr7xywHVUQecEZSBIticsnsOkdfpXziOAfwSthmXwApMGC2Z8oWfUeIftVuGEm5uzy3BkRkc3HypcRiDlI8rqZJidImrdz7ddcMty2XlLqN5CQIzD4yPk6n0qn4Hh+JS5bAdSHMFSzkTBIAJ/n+lTCYq4lt7SsUUAhrbLLII1C66abbjtUSVs0xT8Y74T3J2OvXbE3/jzNElZKgjovYmKnqonKvC74xYusrraCMQWjXNsuhiBqf8A3V6np1qjOmLbWz7SlKgsKUrR45xBcPYuXWJAUfKJMnQQPcjfSgK7z7wy/cNt7Wdlgo6oSGEshDDppB39KjnttblWViyHKiZ80FogL0EyB6e1Z+E853yuS7btvc0CMrFVud4SCSQY279Kycrt499XYk6G8SREknKsDXTc79F71daOeaUmkiQxnASlm3lGe4ry5HzZhlaPQeX6KKk+AYV7SMriPOSIM6GP8ZqTpVbNlBJ2hXOsXwsDHYm42ozgoOxKLmP8o+tdFrkvGuJ3LuJxNu2ZU3CsKvngAKZadBIOulTHpnn/ABLPy/g7OKa+SQxTKqlWGZNCxKkbTIB75KheZMTcw37E/vW+FgPiWQMy+skLHQntWbli2cHd8Z2GVwEuKPhVQTlaeuUsZPYntVn53wHiYY3FUG7Y/aJ5ZOg8wHus/pU3TM1CM4a6iqcK4QloAkZrkasdSCd8s7f41McKwRxDOPEFsIYIAm4Z+YToF3GxnXaovlW0+Jvsl8MFFolDGQhsyarB7EfesNrhuJw+LNxrs3Lc5BqBdtnoeijSCBMMJmpb9IpGNVKXDoXDcALKlVZmkz5jP2rbrXwOLW9bW4mzd9weoPqDpWxWZ2KvQpFKUJOYcA4PinuWWMnDvcznXQIS1xRlKiNwIFdPpULzNfcKqI2UNOYj4oEaKekzvU9M0ljTZo8zcXdlezhmyvBDXOin8q/xevT1rn/C7rWnRLSEs75Dandu86wRuT2mrLhrwnIqkKFBDbKQSQMvf4W19Kl+V+Fo1+5iiozKPDU/q5/6Vn0NX4jnt5J0z5xTh4sWrSTmd7su22YhHO3YdBWBIGEuN1uXwp9ApWPpAJ+tP9pWEe6uGCASrswliIIQgEEA66mvnBOD3j4a3SLlu4gZzAyscgB0nyuJiRuKr6NWvnr6oq90372IWP2fhZbqflj4kY9y+0dBNXzG2Ri7S37MC4u66SfzW27EHY9/Q1oc1NkvOwGosqY6aNdirDwfAvZQq7q+sgqmQD0gs0+81LfsiEduPoqWC49dsr4aAFApYZ0YlACZBhgSF7QI71q8m38RdxTXUuo/iEG+WzaqC4VUQwUK/XfXpUdjMBiTxB7alhbF2JLeYF/EuI8AfCTnWQZhasXKKh7gd7Spdtvct+WBoFBJcKAC0tE9ah0WipJ02XWlKVU2FCKUoDnPF+ENZYG4oe9iLrKtwfCqkmFjoWDGfQGnJOBxC41nueZB4qKTMqFKKdhEsQCB0APfS7cbtKbedlDeEwuCRMZTJI9YmsuPOif8Rf51NlPBXZt0pSoLmjxnEvbtMba5mOgPRf429BvFUjCI6tr+6a2rW53+K4GZj6wh/wDddDuWwwKsJBEEHYg6EGqNz7wYX8ThycoVLTz5QW+K3GUn4djNWi9mOaNxs1fGJa4QVa1bVM8QSM5uAkx0GVZH8U9Ks/LONzKcO5lkHln5rew+3wn6d6qXAktYXENct5iAvh3kOoKbyARrlJP3Iq+cK4datKDbhhqVbQnKdQFb8sR+lTIphXtf6Vzl62beJW1+QXLc+gylf0C1Pcf4abyApHiJJSdj3UnsYH1g1k/opfH8cEhuo0j4cv8Al9qkKq2bRhSplP5dx/h3Y1Fu6YIO6XBp9Jgg+oHerhWuuCthi4QZiZJjr3962KN2IRcVTFKUqC4rXxuBS8AtxcwBmP8AA9x6VsV8Y6GBPpQHMeZMTf8Axd97YcW0youUKV8o10PqSKvXK1llwtnOIdlDuB0ZvMR9Jj6VXcRwe6Laq41uEKxEGC58xP3Y1dgI0HSrS4Y4k/JtohObLX7NH/JcBPsQU/7qycrXG8AIQR4ZyqYgFd1I7wDH0qVvWg6lWAKsIIOxFewKi9Gnj8rKtx7h1x7+bKSrm2gI18qnMS3YeZ6tNKUsKNNv7NLFuUuI8nKfIw6anyN95H9qvjKDiV0+G02v9Zk//FbOJsC4jI2zCD39x61XU4yyXDKG5cLJhyoKqA6rdus0nYFSpj1FQWLPSonBcwWXTOzrbMHMrssrBKk77SDr1rZ/pexKL41ubgBQZxLAyBl111BoDdpUTieYsOhWbqFSxUtnXKpClobX+E1mHGLObK1xFJbKsuvmMKdP7w+4oCQqGsGES2f93dCfQar/AMpWtjB8atXIGZVdmZQjMMxysyEgf2TUdiMfba/aNt1dbjhGykEB0DMJjaVL/wB0UBYqUpQCqH/tCx1y1iMPlICtbuTKk6hrWUaHSZb7VeyYqocVxovXsyGUVcoboxJliO40UferR6ZZnUGY+WMN+LwfmOW6t14fIRlOnynWCIkTrVr4fglspkUnLMgE7T0HpVU4VxAWbpaRkchbmvwn5W+kwfSO1XSkhiaasUpSqmopSlAKUpQClKUApSlAKUpQClKUAqH5h4GMSLceGClzORctC4jHIyQy5l6NvPSlKA0MHyj4YaLozkoVPhjIpRrjgBM3weeAs6Ab1ltcrAC5NyTcCZjkA1W7cukqJ0BLxHSNzSlAe8Dy4U8PNdDi0MqAWlXyhHtjMZMtDTO2mgEmtO3yZlDAXtHQW7k2wZQBB5PN5W8p11320Br5Spv2DLY5PVbufxSVZ87KVOpDMy5fNAjNrKmY0it7l/gZwwYNc8QHLlGXKqBQQIBZjMHoQNNAKUqATNKUoARVexPLXzI37TN1kIEkyoUbaGfUgUpUp0VlFS6YsHymFuO7PIcyygaNoBrOx+IeojtVmpSjdiMVHgpSlQW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257550" cy="29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56709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Trachea, bronchi, bronchioles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74950" cy="4373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Cartilage</a:t>
            </a:r>
            <a:r>
              <a:rPr lang="en-US" dirty="0" smtClean="0"/>
              <a:t> in the trachea and bronchi keep airways open and air resistance low, and prevents them from collapsing or bursting as air pressure changes during breathing</a:t>
            </a:r>
          </a:p>
          <a:p>
            <a:pPr lvl="1"/>
            <a:r>
              <a:rPr lang="en-US" b="1" dirty="0" smtClean="0"/>
              <a:t>Trachea:</a:t>
            </a:r>
            <a:r>
              <a:rPr lang="en-US" dirty="0" smtClean="0"/>
              <a:t> regular </a:t>
            </a:r>
          </a:p>
          <a:p>
            <a:pPr marL="411480" lvl="1" indent="0">
              <a:buNone/>
            </a:pPr>
            <a:r>
              <a:rPr lang="en-US" dirty="0" smtClean="0"/>
              <a:t>C-shaped cartilage </a:t>
            </a:r>
          </a:p>
          <a:p>
            <a:pPr marL="411480" lvl="1" indent="0">
              <a:buNone/>
            </a:pPr>
            <a:r>
              <a:rPr lang="en-US" dirty="0" smtClean="0"/>
              <a:t>rings</a:t>
            </a:r>
          </a:p>
          <a:p>
            <a:pPr lvl="1"/>
            <a:r>
              <a:rPr lang="en-US" b="1" dirty="0" smtClean="0"/>
              <a:t>Bronchi</a:t>
            </a:r>
            <a:r>
              <a:rPr lang="en-US" dirty="0" smtClean="0"/>
              <a:t>: irregular </a:t>
            </a:r>
          </a:p>
          <a:p>
            <a:pPr marL="411480" lvl="1" indent="0">
              <a:buNone/>
            </a:pPr>
            <a:r>
              <a:rPr lang="en-US" dirty="0" smtClean="0"/>
              <a:t>blocks of cartilage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9118"/>
            <a:ext cx="2133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50" y="1685925"/>
            <a:ext cx="3655314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Surrounded by smooth muscle which contract/relax to adjust diameter of airways</a:t>
            </a:r>
          </a:p>
          <a:p>
            <a:pPr lvl="1"/>
            <a:r>
              <a:rPr lang="en-US" dirty="0" smtClean="0"/>
              <a:t>Relax= greater diameter, more air </a:t>
            </a:r>
          </a:p>
          <a:p>
            <a:pPr lvl="1"/>
            <a:r>
              <a:rPr lang="en-US" dirty="0" smtClean="0"/>
              <a:t>Possible b/c no cartilage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01961"/>
            <a:ext cx="4495800" cy="34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Warming and cleaning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air flows through nose and trachea, it is warmed and moistened by evaporation from the lining to protect lungs from drying out (desiccation)</a:t>
            </a:r>
          </a:p>
          <a:p>
            <a:r>
              <a:rPr lang="en-US" dirty="0" smtClean="0"/>
              <a:t>Small hairs inside nose and mucosal membranes trap suspended particles (dust, pollen, bacteria, viruses)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733800"/>
            <a:ext cx="4391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48" y="3964672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trachea and bronchi, </a:t>
            </a:r>
            <a:r>
              <a:rPr lang="en-US" b="1" dirty="0" smtClean="0"/>
              <a:t>goblet cells</a:t>
            </a:r>
            <a:r>
              <a:rPr lang="en-US" dirty="0" smtClean="0"/>
              <a:t> of the ciliated epithelium produce mucus, a slimy solution of </a:t>
            </a:r>
            <a:r>
              <a:rPr lang="en-US" b="1" dirty="0" err="1" smtClean="0"/>
              <a:t>mucin</a:t>
            </a:r>
            <a:r>
              <a:rPr lang="en-US" dirty="0" smtClean="0"/>
              <a:t>, which is composed of glycoproteins with many carbohydrate chains that make them sticky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6400800" cy="30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111</TotalTime>
  <Words>470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Century Gothic</vt:lpstr>
      <vt:lpstr>Apothecary</vt:lpstr>
      <vt:lpstr>Chapter 9: Gas Exchange</vt:lpstr>
      <vt:lpstr>Gas exchange</vt:lpstr>
      <vt:lpstr>Gas exchange</vt:lpstr>
      <vt:lpstr>Lungs </vt:lpstr>
      <vt:lpstr>Trachea, bronchi, bronchioles</vt:lpstr>
      <vt:lpstr>Trachea, bronchi, bronchioles</vt:lpstr>
      <vt:lpstr>Bronchioles</vt:lpstr>
      <vt:lpstr>Warming and cleaning the air</vt:lpstr>
      <vt:lpstr>mucus</vt:lpstr>
      <vt:lpstr>mucus</vt:lpstr>
      <vt:lpstr>mucus</vt:lpstr>
      <vt:lpstr>macrophages</vt:lpstr>
      <vt:lpstr>alveoli</vt:lpstr>
      <vt:lpstr>alveoli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Gas Exchange</dc:title>
  <dc:creator>Hoke, Jordan</dc:creator>
  <cp:lastModifiedBy>Rebecca Carlson</cp:lastModifiedBy>
  <cp:revision>9</cp:revision>
  <dcterms:created xsi:type="dcterms:W3CDTF">2014-04-14T11:02:30Z</dcterms:created>
  <dcterms:modified xsi:type="dcterms:W3CDTF">2015-03-01T03:51:36Z</dcterms:modified>
</cp:coreProperties>
</file>