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  <p:sldMasterId id="2147483717" r:id="rId2"/>
    <p:sldMasterId id="2147483854" r:id="rId3"/>
    <p:sldMasterId id="2147484130" r:id="rId4"/>
    <p:sldMasterId id="2147484142" r:id="rId5"/>
    <p:sldMasterId id="2147484154" r:id="rId6"/>
    <p:sldMasterId id="2147484166" r:id="rId7"/>
    <p:sldMasterId id="2147484178" r:id="rId8"/>
    <p:sldMasterId id="2147484190" r:id="rId9"/>
    <p:sldMasterId id="2147484202" r:id="rId10"/>
    <p:sldMasterId id="2147484214" r:id="rId11"/>
  </p:sldMasterIdLst>
  <p:notesMasterIdLst>
    <p:notesMasterId r:id="rId63"/>
  </p:notesMasterIdLst>
  <p:sldIdLst>
    <p:sldId id="291" r:id="rId12"/>
    <p:sldId id="306" r:id="rId13"/>
    <p:sldId id="307" r:id="rId14"/>
    <p:sldId id="308" r:id="rId15"/>
    <p:sldId id="314" r:id="rId16"/>
    <p:sldId id="258" r:id="rId17"/>
    <p:sldId id="315" r:id="rId18"/>
    <p:sldId id="312" r:id="rId19"/>
    <p:sldId id="301" r:id="rId20"/>
    <p:sldId id="300" r:id="rId21"/>
    <p:sldId id="321" r:id="rId22"/>
    <p:sldId id="319" r:id="rId23"/>
    <p:sldId id="316" r:id="rId24"/>
    <p:sldId id="317" r:id="rId25"/>
    <p:sldId id="262" r:id="rId26"/>
    <p:sldId id="313" r:id="rId27"/>
    <p:sldId id="283" r:id="rId28"/>
    <p:sldId id="318" r:id="rId29"/>
    <p:sldId id="322" r:id="rId30"/>
    <p:sldId id="327" r:id="rId31"/>
    <p:sldId id="328" r:id="rId32"/>
    <p:sldId id="364" r:id="rId33"/>
    <p:sldId id="359" r:id="rId34"/>
    <p:sldId id="361" r:id="rId35"/>
    <p:sldId id="329" r:id="rId36"/>
    <p:sldId id="336" r:id="rId37"/>
    <p:sldId id="330" r:id="rId38"/>
    <p:sldId id="366" r:id="rId39"/>
    <p:sldId id="337" r:id="rId40"/>
    <p:sldId id="338" r:id="rId41"/>
    <p:sldId id="339" r:id="rId42"/>
    <p:sldId id="340" r:id="rId43"/>
    <p:sldId id="341" r:id="rId44"/>
    <p:sldId id="342" r:id="rId45"/>
    <p:sldId id="365" r:id="rId46"/>
    <p:sldId id="367" r:id="rId47"/>
    <p:sldId id="360" r:id="rId48"/>
    <p:sldId id="346" r:id="rId49"/>
    <p:sldId id="347" r:id="rId50"/>
    <p:sldId id="349" r:id="rId51"/>
    <p:sldId id="363" r:id="rId52"/>
    <p:sldId id="362" r:id="rId53"/>
    <p:sldId id="350" r:id="rId54"/>
    <p:sldId id="351" r:id="rId55"/>
    <p:sldId id="352" r:id="rId56"/>
    <p:sldId id="353" r:id="rId57"/>
    <p:sldId id="354" r:id="rId58"/>
    <p:sldId id="355" r:id="rId59"/>
    <p:sldId id="356" r:id="rId60"/>
    <p:sldId id="357" r:id="rId61"/>
    <p:sldId id="358" r:id="rId6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53" autoAdjust="0"/>
    <p:restoredTop sz="94660"/>
  </p:normalViewPr>
  <p:slideViewPr>
    <p:cSldViewPr>
      <p:cViewPr varScale="1">
        <p:scale>
          <a:sx n="101" d="100"/>
          <a:sy n="101" d="100"/>
        </p:scale>
        <p:origin x="-19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63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61" Type="http://schemas.openxmlformats.org/officeDocument/2006/relationships/slide" Target="slides/slide50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67" Type="http://schemas.openxmlformats.org/officeDocument/2006/relationships/tableStyles" Target="tableStyles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8E43B2D8-ECD2-465A-8C2D-344C8DE967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3250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43B2D8-ECD2-465A-8C2D-344C8DE9676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4662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43B2D8-ECD2-465A-8C2D-344C8DE9676A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4662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915A83-6E27-4C6A-A921-32D85DA78039}" type="slidenum">
              <a:rPr lang="en-US">
                <a:solidFill>
                  <a:prstClr val="black"/>
                </a:solidFill>
                <a:latin typeface="Arial" charset="0"/>
              </a:rPr>
              <a:pPr/>
              <a:t>40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43B2D8-ECD2-465A-8C2D-344C8DE9676A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4662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43B2D8-ECD2-465A-8C2D-344C8DE9676A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4662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9F74D53-1DE8-463A-9A9F-3600605BDB61}" type="slidenum">
              <a:rPr lang="en-US">
                <a:solidFill>
                  <a:srgbClr val="000000"/>
                </a:solidFill>
                <a:latin typeface="Arial" charset="0"/>
              </a:rPr>
              <a:pPr/>
              <a:t>47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FD60B1D-E93E-4318-8B28-81EFAE2FCFFE}" type="slidenum">
              <a:rPr lang="en-US">
                <a:solidFill>
                  <a:srgbClr val="000000"/>
                </a:solidFill>
                <a:latin typeface="Arial" charset="0"/>
              </a:rPr>
              <a:pPr/>
              <a:t>48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3A8DF17-78BB-4273-9ABE-50B8226A6903}" type="slidenum">
              <a:rPr lang="en-US">
                <a:solidFill>
                  <a:srgbClr val="000000"/>
                </a:solidFill>
                <a:latin typeface="Arial" charset="0"/>
              </a:rPr>
              <a:pPr/>
              <a:t>49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24F8CD8-3967-4F6C-9668-7BC8514CA956}" type="slidenum">
              <a:rPr lang="en-US">
                <a:solidFill>
                  <a:srgbClr val="000000"/>
                </a:solidFill>
                <a:latin typeface="Arial" charset="0"/>
              </a:rPr>
              <a:pPr/>
              <a:t>50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BC9664E-B5B0-42C3-B5D1-353397115ABB}" type="slidenum">
              <a:rPr lang="en-US">
                <a:solidFill>
                  <a:srgbClr val="000000"/>
                </a:solidFill>
                <a:latin typeface="Arial" charset="0"/>
              </a:rPr>
              <a:pPr/>
              <a:t>51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43B2D8-ECD2-465A-8C2D-344C8DE9676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466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43B2D8-ECD2-465A-8C2D-344C8DE9676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466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43B2D8-ECD2-465A-8C2D-344C8DE9676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466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43B2D8-ECD2-465A-8C2D-344C8DE9676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466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A10823C-9F9B-4131-9CAA-6B73228BB859}" type="slidenum">
              <a:rPr lang="en-US">
                <a:solidFill>
                  <a:prstClr val="black"/>
                </a:solidFill>
                <a:latin typeface="Arial" charset="0"/>
              </a:rPr>
              <a:pPr/>
              <a:t>27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43B2D8-ECD2-465A-8C2D-344C8DE9676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466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95A5E3B-8420-4B6C-92E0-FB67983DCEB8}" type="slidenum">
              <a:rPr lang="en-US">
                <a:solidFill>
                  <a:srgbClr val="000000"/>
                </a:solidFill>
                <a:latin typeface="Arial" charset="0"/>
              </a:rPr>
              <a:pPr/>
              <a:t>34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43B2D8-ECD2-465A-8C2D-344C8DE9676A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466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en-US" sz="2400">
                <a:latin typeface="Times New Roman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en-US" sz="2400">
                <a:latin typeface="Times New Roman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7476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4764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591FBE10-B3FE-4D21-AA1A-D28A641C80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096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E0CBF-D7FA-458A-82F1-F23D2A734C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82507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en-US" sz="2400">
                <a:solidFill>
                  <a:srgbClr val="003366"/>
                </a:solidFill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en-US" sz="2400">
                <a:solidFill>
                  <a:srgbClr val="003366"/>
                </a:solidFill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3366"/>
                </a:solidFill>
              </a:endParaRPr>
            </a:p>
          </p:txBody>
        </p:sp>
      </p:grpSp>
      <p:sp>
        <p:nvSpPr>
          <p:cNvPr id="7476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4764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FC7A0E1E-E262-4CFF-AD18-AD290204EC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08899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A40B3-83A1-4DA2-92E4-415FAEDB95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74002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DA7E2-5770-45A7-94CF-0E512EFFFB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3088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40767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00" y="2362200"/>
            <a:ext cx="40767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516B9-6AA4-45B8-9313-3BC09F4D3C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70690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5B835-7B86-4693-967C-C4AE85883E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36691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FA7CA-7615-4C03-B939-004875E93F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31966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BAE1E-CE94-4831-BD85-A670D449CB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02003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89B91-C929-425A-98FB-2B53146E34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46180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A9842-93F3-4DB4-95C2-C804FA8D1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37592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801C6-DE37-46C6-93F9-F631C648FB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865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00" y="762000"/>
            <a:ext cx="20955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61341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44D32-BF8A-4FC0-A75D-0EA01CE3B4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6812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00" y="762000"/>
            <a:ext cx="20955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61341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F7EF2-2B4C-4F9F-959B-5B73456FAF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67389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en-US" sz="2400">
                <a:solidFill>
                  <a:srgbClr val="003366"/>
                </a:solidFill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en-US" sz="2400">
                <a:solidFill>
                  <a:srgbClr val="003366"/>
                </a:solidFill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3366"/>
                </a:solidFill>
              </a:endParaRPr>
            </a:p>
          </p:txBody>
        </p:sp>
      </p:grpSp>
      <p:sp>
        <p:nvSpPr>
          <p:cNvPr id="7476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4764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F55CF5EA-EF0A-42A4-AE0E-E9F488F804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93352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233B4-FC60-4C2E-A58B-B250CCFA1E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43858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66EDA-9D90-465C-A74C-5CC11D7DF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2902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40767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00" y="2362200"/>
            <a:ext cx="40767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9994A-3190-4332-B6B9-2E92B18D92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50235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28D26-FC9E-4B07-B812-CE2C04D64B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7886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92A3B-9067-48F5-AE52-598CBBAA7E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43128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368F4-F3F1-4E72-8C87-D4CACFA13E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18236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4A512-3950-4B95-825F-D9F54ED998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79981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29201-F2F8-48F4-B727-2D2384254C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835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02A47-F714-445B-BD08-D0D645620A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13664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939D9-EEEE-47D6-BD60-BA7EF0FE9C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13214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00" y="762000"/>
            <a:ext cx="20955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61341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2577C-12B5-4813-AC40-126487BC82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663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42AE2-C7E1-4181-8A05-9CA9A8E663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65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602F6-726C-42C2-AC89-1DC730BAC7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8790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E749F-BD3C-4B9C-BC98-BAB9014161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24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5316D-BD96-4301-BC99-C9DFB7A425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4177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D8684-5748-45F6-9BF0-5844727743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7577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4F621-8894-4F24-85C8-83F316F42E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4866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9A43D-974B-43A2-9199-24ED37878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101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EABA1-36F0-4E72-A019-FDD113F56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4829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BD5FC-3E7F-4CEE-95A1-DE44751354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694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61BEE-F48C-45BC-9E2B-328CAB8B8A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9253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64A69-DAAA-4625-BF25-7E489316BC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4100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82075-B36B-4C81-8978-53B52E09CE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680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06C40-7746-4013-B697-92F0BFE9A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7872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1A042-056D-4AE1-B0DC-DF5CC63228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8958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FE6AF-F919-4CFF-9F44-9AE01E4355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0928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66533-5093-4A15-8656-62BFB75D2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2460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F528D-A9FB-4716-99AC-4BB163C88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7624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EF290-91AB-412E-8552-D640390CC8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716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92724-9E56-4143-AE6A-AB6333DD85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600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B6A7A-2C7B-438A-986E-84B925CFB9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340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42079-2112-4D18-9C18-564F43DC5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5603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0B15B-E319-4D62-9AB6-2A8B14C88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4843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F1663-F9C3-44C5-83D6-5ACECC91A4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4007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02A47-F714-445B-BD08-D0D645620A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1036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42AE2-C7E1-4181-8A05-9CA9A8E663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3138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602F6-726C-42C2-AC89-1DC730BAC7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4668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E749F-BD3C-4B9C-BC98-BAB9014161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8641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5316D-BD96-4301-BC99-C9DFB7A425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8827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D8684-5748-45F6-9BF0-5844727743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292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40767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00" y="2362200"/>
            <a:ext cx="40767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95BDC-E893-4FA1-9B0D-EE62A3924C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8077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4F621-8894-4F24-85C8-83F316F42E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704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9A43D-974B-43A2-9199-24ED378787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5201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BD5FC-3E7F-4CEE-95A1-DE44751354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4040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61BEE-F48C-45BC-9E2B-328CAB8B8A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3270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64A69-DAAA-4625-BF25-7E489316BC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1431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sp>
        <p:nvSpPr>
          <p:cNvPr id="7476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4764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591FBE10-B3FE-4D21-AA1A-D28A641C80C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4206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EABA1-36F0-4E72-A019-FDD113F5683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9410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92724-9E56-4143-AE6A-AB6333DD857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2778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40767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00" y="2362200"/>
            <a:ext cx="40767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95BDC-E893-4FA1-9B0D-EE62A3924C8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6918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CC9A8-91C5-44CC-853B-B69373E4C6D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596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CC9A8-91C5-44CC-853B-B69373E4C6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349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EFB95-4BFD-4E34-BEF9-1A0B84B6FD6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1715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538FA-ABE8-485E-8867-5F693DFBB76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0144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E2EF3-A000-43FD-9191-FD816C0CCC6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3760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6B5A0-A8DB-4648-BA04-D1D529FB78B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6786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E0CBF-D7FA-458A-82F1-F23D2A734C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2438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00" y="762000"/>
            <a:ext cx="20955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61341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44D32-BF8A-4FC0-A75D-0EA01CE3B44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5448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en-US" sz="2400">
                <a:solidFill>
                  <a:srgbClr val="000000"/>
                </a:solidFill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7476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4764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3DCFC03B-4F3D-4A8C-8726-C6C7197E2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1949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7AD02-3926-4FC8-B60C-3134D853B3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5836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23762-F4FF-4446-81DF-E4E418894F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3088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40767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00" y="2362200"/>
            <a:ext cx="40767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69183-3540-4738-BC15-37B4DA4C4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96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EFB95-4BFD-4E34-BEF9-1A0B84B6FD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72133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05CE6-0B59-4B18-AB62-9CB404F221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37821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609C5-958F-4E03-B981-C2D449409B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4056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FE36E-F2B0-48E6-984F-08F09F0DD7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1547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A6DD8-AE65-43DE-96E9-16F0B01E9D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09788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120EC-8303-4892-B55E-FC146B3748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2143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3EDEF-09F8-44FB-8633-0BCC201F7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47831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00" y="762000"/>
            <a:ext cx="20955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61341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F0BF6-23C9-4090-86E2-B6EA6D9108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53825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en-US" sz="2400">
                <a:solidFill>
                  <a:srgbClr val="003366"/>
                </a:solidFill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en-US" sz="2400">
                <a:solidFill>
                  <a:srgbClr val="003366"/>
                </a:solidFill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3366"/>
                </a:solidFill>
              </a:endParaRPr>
            </a:p>
          </p:txBody>
        </p:sp>
      </p:grpSp>
      <p:sp>
        <p:nvSpPr>
          <p:cNvPr id="7476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4764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3A9DDDFB-F52F-4C86-9BDB-5FED19EC55A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21210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3058A-925B-42B6-A6F2-899B609417F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57986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A2FB9-A381-4C1D-913F-3FAD8ABEDB4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431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538FA-ABE8-485E-8867-5F693DFBB7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3409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40767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00" y="2362200"/>
            <a:ext cx="40767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038F7-4726-46DB-9874-F340B6C277F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7954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5F8EE-15B4-4E55-B6DB-44FD113957F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85877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556AB-2CFE-419D-8AEE-75B7D82DB68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02776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56D88-0D93-4995-BE85-B0ABC63A315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6910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DEA7B-BBC3-45A2-ACA3-DF24D5BCE26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51402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509DE-B36D-4883-AC30-E0EBA211D07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61006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2B727-2D89-47D4-8282-C2FBE2C6817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38801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00" y="762000"/>
            <a:ext cx="20955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61341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07DE6-BAA9-4912-90FB-D79D82206FA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78332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FAB4E-1CF3-4E02-B2B1-9F38C8C37A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92428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6497B-BC2E-49A6-B0C0-22F6385312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753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E2EF3-A000-43FD-9191-FD816C0CCC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39865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40088-98F8-4F3D-A03B-01962B8F2D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3783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0AF08-D745-4FD9-8A39-80BA087D17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6103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7F801-7FE8-4D78-AAC7-9117F3776D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79160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104A4-B437-4669-9B94-50076C29E9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27944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1CFEC-48C3-412F-9918-A7C40C042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31976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91EC0-2180-4D7B-AF59-DBF793CD6A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06738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A1104-5BBB-4085-82F7-C65465E636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47997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2E409-DFED-43BA-8D1D-C1B69DF578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90570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B7DD4-6F0C-47A2-9C54-2131F456AF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57122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B50AC-459A-4515-9206-36C08DED4B4D}" type="slidenum">
              <a:rPr lang="en-US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997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6B5A0-A8DB-4648-BA04-D1D529FB78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72315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CA7DF-4F2E-4286-82D5-001D78A6CDD7}" type="slidenum">
              <a:rPr lang="en-US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26110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FB423-9370-4997-9E18-862DC1AB36E9}" type="slidenum">
              <a:rPr lang="en-US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68318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00E08-694E-4F69-AD31-BE7DF487B2FC}" type="slidenum">
              <a:rPr lang="en-US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36641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6D606-A1EA-455E-992C-E770795A70A1}" type="slidenum">
              <a:rPr lang="en-US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11249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22661-4E63-4489-A361-2162D8865AA0}" type="slidenum">
              <a:rPr lang="en-US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02539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E6090-348E-4562-8224-14961A687BF2}" type="slidenum">
              <a:rPr lang="en-US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82354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F1577-1D36-4E41-9771-5464E60DC147}" type="slidenum">
              <a:rPr lang="en-US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65429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896AC-141F-424E-9A6D-F5DC29D1AEBC}" type="slidenum">
              <a:rPr lang="en-US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82593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DA610-693C-4493-ACAF-DBF6C812F22A}" type="slidenum">
              <a:rPr lang="en-US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43793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2AE0D-DAA4-4CF4-A01E-947632CAA8CC}" type="slidenum">
              <a:rPr lang="en-US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388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2060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2061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2058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2059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</p:grpSp>
      <p:sp>
        <p:nvSpPr>
          <p:cNvPr id="102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8305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373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4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4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D297E259-826C-4DC1-9417-55E07D3FB1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097" r:id="rId2"/>
    <p:sldLayoutId id="2147484098" r:id="rId3"/>
    <p:sldLayoutId id="2147484099" r:id="rId4"/>
    <p:sldLayoutId id="2147484100" r:id="rId5"/>
    <p:sldLayoutId id="2147484101" r:id="rId6"/>
    <p:sldLayoutId id="2147484102" r:id="rId7"/>
    <p:sldLayoutId id="2147484103" r:id="rId8"/>
    <p:sldLayoutId id="2147484104" r:id="rId9"/>
    <p:sldLayoutId id="2147484105" r:id="rId10"/>
    <p:sldLayoutId id="214748410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8200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036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1037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/>
              <a:lstStyle/>
              <a:p>
                <a:pPr>
                  <a:defRPr/>
                </a:pPr>
                <a:endParaRPr lang="en-US">
                  <a:solidFill>
                    <a:srgbClr val="003366"/>
                  </a:solidFill>
                </a:endParaRPr>
              </a:p>
            </p:txBody>
          </p:sp>
        </p:grpSp>
        <p:grpSp>
          <p:nvGrpSpPr>
            <p:cNvPr id="8201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034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1035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3366"/>
                  </a:solidFill>
                </a:endParaRPr>
              </a:p>
            </p:txBody>
          </p:sp>
        </p:grpSp>
      </p:grpSp>
      <p:sp>
        <p:nvSpPr>
          <p:cNvPr id="8195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8305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373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3366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4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3366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4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9AA411D-C7EE-42CA-807F-EB86F10FBF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083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3" r:id="rId1"/>
    <p:sldLayoutId id="2147484204" r:id="rId2"/>
    <p:sldLayoutId id="2147484205" r:id="rId3"/>
    <p:sldLayoutId id="2147484206" r:id="rId4"/>
    <p:sldLayoutId id="2147484207" r:id="rId5"/>
    <p:sldLayoutId id="2147484208" r:id="rId6"/>
    <p:sldLayoutId id="2147484209" r:id="rId7"/>
    <p:sldLayoutId id="2147484210" r:id="rId8"/>
    <p:sldLayoutId id="2147484211" r:id="rId9"/>
    <p:sldLayoutId id="2147484212" r:id="rId10"/>
    <p:sldLayoutId id="214748421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7176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036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1037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/>
              <a:lstStyle/>
              <a:p>
                <a:pPr>
                  <a:defRPr/>
                </a:pPr>
                <a:endParaRPr lang="en-US">
                  <a:solidFill>
                    <a:srgbClr val="003366"/>
                  </a:solidFill>
                </a:endParaRPr>
              </a:p>
            </p:txBody>
          </p:sp>
        </p:grpSp>
        <p:grpSp>
          <p:nvGrpSpPr>
            <p:cNvPr id="7177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034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1035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3366"/>
                  </a:solidFill>
                </a:endParaRPr>
              </a:p>
            </p:txBody>
          </p:sp>
        </p:grpSp>
      </p:grpSp>
      <p:sp>
        <p:nvSpPr>
          <p:cNvPr id="7171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8305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373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3366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4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3366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4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43C8EF85-08F4-41C4-BD94-5EE9D34CB2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785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5" r:id="rId1"/>
    <p:sldLayoutId id="2147484216" r:id="rId2"/>
    <p:sldLayoutId id="2147484217" r:id="rId3"/>
    <p:sldLayoutId id="2147484218" r:id="rId4"/>
    <p:sldLayoutId id="2147484219" r:id="rId5"/>
    <p:sldLayoutId id="2147484220" r:id="rId6"/>
    <p:sldLayoutId id="2147484221" r:id="rId7"/>
    <p:sldLayoutId id="2147484222" r:id="rId8"/>
    <p:sldLayoutId id="2147484223" r:id="rId9"/>
    <p:sldLayoutId id="2147484224" r:id="rId10"/>
    <p:sldLayoutId id="214748422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3646BC03-20B9-4D8E-B689-54C3D00DC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7" r:id="rId1"/>
    <p:sldLayoutId id="2147484108" r:id="rId2"/>
    <p:sldLayoutId id="2147484109" r:id="rId3"/>
    <p:sldLayoutId id="2147484110" r:id="rId4"/>
    <p:sldLayoutId id="2147484111" r:id="rId5"/>
    <p:sldLayoutId id="2147484112" r:id="rId6"/>
    <p:sldLayoutId id="2147484113" r:id="rId7"/>
    <p:sldLayoutId id="2147484114" r:id="rId8"/>
    <p:sldLayoutId id="2147484115" r:id="rId9"/>
    <p:sldLayoutId id="2147484116" r:id="rId10"/>
    <p:sldLayoutId id="21474841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D9A5B7F9-D8B8-4B6B-BF18-14C005A24B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8" r:id="rId1"/>
    <p:sldLayoutId id="2147484119" r:id="rId2"/>
    <p:sldLayoutId id="2147484120" r:id="rId3"/>
    <p:sldLayoutId id="2147484121" r:id="rId4"/>
    <p:sldLayoutId id="2147484122" r:id="rId5"/>
    <p:sldLayoutId id="2147484123" r:id="rId6"/>
    <p:sldLayoutId id="2147484124" r:id="rId7"/>
    <p:sldLayoutId id="2147484125" r:id="rId8"/>
    <p:sldLayoutId id="2147484126" r:id="rId9"/>
    <p:sldLayoutId id="2147484127" r:id="rId10"/>
    <p:sldLayoutId id="21474841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3646BC03-20B9-4D8E-B689-54C3D00DCB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906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32" r:id="rId2"/>
    <p:sldLayoutId id="2147484133" r:id="rId3"/>
    <p:sldLayoutId id="2147484134" r:id="rId4"/>
    <p:sldLayoutId id="2147484135" r:id="rId5"/>
    <p:sldLayoutId id="2147484136" r:id="rId6"/>
    <p:sldLayoutId id="2147484137" r:id="rId7"/>
    <p:sldLayoutId id="2147484138" r:id="rId8"/>
    <p:sldLayoutId id="2147484139" r:id="rId9"/>
    <p:sldLayoutId id="2147484140" r:id="rId10"/>
    <p:sldLayoutId id="21474841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2060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2061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2058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2059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</p:grpSp>
      <p:sp>
        <p:nvSpPr>
          <p:cNvPr id="102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8305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373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374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374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D297E259-826C-4DC1-9417-55E07D3FB11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8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3" r:id="rId1"/>
    <p:sldLayoutId id="2147484144" r:id="rId2"/>
    <p:sldLayoutId id="2147484145" r:id="rId3"/>
    <p:sldLayoutId id="2147484146" r:id="rId4"/>
    <p:sldLayoutId id="2147484147" r:id="rId5"/>
    <p:sldLayoutId id="2147484148" r:id="rId6"/>
    <p:sldLayoutId id="2147484149" r:id="rId7"/>
    <p:sldLayoutId id="2147484150" r:id="rId8"/>
    <p:sldLayoutId id="2147484151" r:id="rId9"/>
    <p:sldLayoutId id="2147484152" r:id="rId10"/>
    <p:sldLayoutId id="214748415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3080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3084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85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/>
              <a:lstStyle/>
              <a:p>
                <a:pPr>
                  <a:defRPr/>
                </a:pPr>
                <a:endParaRPr lang="en-US">
                  <a:solidFill>
                    <a:srgbClr val="003366"/>
                  </a:solidFill>
                </a:endParaRPr>
              </a:p>
            </p:txBody>
          </p:sp>
        </p:grpSp>
        <p:grpSp>
          <p:nvGrpSpPr>
            <p:cNvPr id="3081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3082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83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3075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8305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373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4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4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F3E10566-5376-42B3-B559-460A8A4EFB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61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5" r:id="rId1"/>
    <p:sldLayoutId id="2147484156" r:id="rId2"/>
    <p:sldLayoutId id="2147484157" r:id="rId3"/>
    <p:sldLayoutId id="2147484158" r:id="rId4"/>
    <p:sldLayoutId id="2147484159" r:id="rId5"/>
    <p:sldLayoutId id="2147484160" r:id="rId6"/>
    <p:sldLayoutId id="2147484161" r:id="rId7"/>
    <p:sldLayoutId id="2147484162" r:id="rId8"/>
    <p:sldLayoutId id="2147484163" r:id="rId9"/>
    <p:sldLayoutId id="2147484164" r:id="rId10"/>
    <p:sldLayoutId id="214748416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036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1037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/>
              <a:lstStyle/>
              <a:p>
                <a:pPr>
                  <a:defRPr/>
                </a:pPr>
                <a:endParaRPr lang="en-US">
                  <a:solidFill>
                    <a:srgbClr val="003366"/>
                  </a:solidFill>
                </a:endParaRPr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034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1035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3366"/>
                  </a:solidFill>
                </a:endParaRPr>
              </a:p>
            </p:txBody>
          </p:sp>
        </p:grpSp>
      </p:grpSp>
      <p:sp>
        <p:nvSpPr>
          <p:cNvPr id="102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8305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373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7374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7374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08AAB30D-8C15-4C02-B04A-3420613A492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650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7" r:id="rId1"/>
    <p:sldLayoutId id="2147484168" r:id="rId2"/>
    <p:sldLayoutId id="2147484169" r:id="rId3"/>
    <p:sldLayoutId id="2147484170" r:id="rId4"/>
    <p:sldLayoutId id="2147484171" r:id="rId5"/>
    <p:sldLayoutId id="2147484172" r:id="rId6"/>
    <p:sldLayoutId id="2147484173" r:id="rId7"/>
    <p:sldLayoutId id="2147484174" r:id="rId8"/>
    <p:sldLayoutId id="2147484175" r:id="rId9"/>
    <p:sldLayoutId id="2147484176" r:id="rId10"/>
    <p:sldLayoutId id="214748417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3366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3366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3366"/>
                </a:solidFill>
                <a:latin typeface="+mn-lt"/>
              </a:defRPr>
            </a:lvl1pPr>
          </a:lstStyle>
          <a:p>
            <a:pPr>
              <a:defRPr/>
            </a:pPr>
            <a:fld id="{DCAC353B-FE5B-453F-99A8-6AE1244A8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399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9" r:id="rId1"/>
    <p:sldLayoutId id="2147484180" r:id="rId2"/>
    <p:sldLayoutId id="2147484181" r:id="rId3"/>
    <p:sldLayoutId id="2147484182" r:id="rId4"/>
    <p:sldLayoutId id="2147484183" r:id="rId5"/>
    <p:sldLayoutId id="2147484184" r:id="rId6"/>
    <p:sldLayoutId id="2147484185" r:id="rId7"/>
    <p:sldLayoutId id="2147484186" r:id="rId8"/>
    <p:sldLayoutId id="2147484187" r:id="rId9"/>
    <p:sldLayoutId id="2147484188" r:id="rId10"/>
    <p:sldLayoutId id="21474841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F64A1274-FEAC-4004-B410-4CC914B4CA60}" type="slidenum">
              <a:rPr lang="en-US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029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1" r:id="rId1"/>
    <p:sldLayoutId id="2147484192" r:id="rId2"/>
    <p:sldLayoutId id="2147484193" r:id="rId3"/>
    <p:sldLayoutId id="2147484194" r:id="rId4"/>
    <p:sldLayoutId id="2147484195" r:id="rId5"/>
    <p:sldLayoutId id="2147484196" r:id="rId6"/>
    <p:sldLayoutId id="2147484197" r:id="rId7"/>
    <p:sldLayoutId id="2147484198" r:id="rId8"/>
    <p:sldLayoutId id="2147484199" r:id="rId9"/>
    <p:sldLayoutId id="2147484200" r:id="rId10"/>
    <p:sldLayoutId id="214748420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31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8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2.xml"/><Relationship Id="rId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2.xml"/><Relationship Id="rId4" Type="http://schemas.openxmlformats.org/officeDocument/2006/relationships/image" Target="../media/image4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</a:rPr>
              <a:t>Chapter 8: Photosynthesis</a:t>
            </a:r>
            <a:endParaRPr lang="en-US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5257472" y="2878915"/>
            <a:ext cx="3200727" cy="17692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Light-dependent Reactions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4419600" cy="4495800"/>
          </a:xfrm>
        </p:spPr>
        <p:txBody>
          <a:bodyPr/>
          <a:lstStyle/>
          <a:p>
            <a:pPr eaLnBrk="1" hangingPunct="1">
              <a:buFont typeface="Wingdings" charset="2"/>
              <a:buChar char="l"/>
              <a:defRPr/>
            </a:pPr>
            <a:r>
              <a:rPr lang="en-US" sz="2400" b="1" dirty="0" smtClean="0"/>
              <a:t>Occurs in </a:t>
            </a:r>
            <a:r>
              <a:rPr lang="en-US" sz="2400" b="1" dirty="0" smtClean="0">
                <a:solidFill>
                  <a:schemeClr val="accent6"/>
                </a:solidFill>
              </a:rPr>
              <a:t>thylakoids</a:t>
            </a:r>
          </a:p>
          <a:p>
            <a:pPr eaLnBrk="1" hangingPunct="1">
              <a:buFont typeface="Wingdings" charset="2"/>
              <a:buChar char="l"/>
              <a:defRPr/>
            </a:pPr>
            <a:r>
              <a:rPr lang="en-US" sz="2400" b="1" dirty="0" smtClean="0"/>
              <a:t>Requires light to charge electrons</a:t>
            </a:r>
          </a:p>
          <a:p>
            <a:pPr lvl="1" eaLnBrk="1" hangingPunct="1">
              <a:defRPr/>
            </a:pPr>
            <a:r>
              <a:rPr lang="en-US" dirty="0" smtClean="0"/>
              <a:t>Energy from electrons used to produce </a:t>
            </a:r>
            <a:r>
              <a:rPr lang="en-US" b="1" dirty="0" smtClean="0">
                <a:solidFill>
                  <a:schemeClr val="accent6"/>
                </a:solidFill>
              </a:rPr>
              <a:t>ATP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chemeClr val="accent6"/>
                </a:solidFill>
              </a:rPr>
              <a:t>NADPH </a:t>
            </a:r>
          </a:p>
          <a:p>
            <a:pPr eaLnBrk="1" hangingPunct="1">
              <a:buFont typeface="Wingdings" charset="2"/>
              <a:buChar char="l"/>
              <a:defRPr/>
            </a:pPr>
            <a:r>
              <a:rPr lang="en-US" sz="2400" b="1" dirty="0" smtClean="0"/>
              <a:t>This energy powers the second part of photosynthesis, The Calvin Cycle</a:t>
            </a:r>
          </a:p>
          <a:p>
            <a:pPr eaLnBrk="1" hangingPunct="1">
              <a:buFont typeface="Wingdings" charset="2"/>
              <a:buChar char="l"/>
              <a:defRPr/>
            </a:pPr>
            <a:endParaRPr lang="en-US" sz="2400" b="1" dirty="0"/>
          </a:p>
          <a:p>
            <a:pPr lvl="1" eaLnBrk="1" hangingPunct="1">
              <a:buFontTx/>
              <a:buNone/>
              <a:defRPr/>
            </a:pPr>
            <a:endParaRPr lang="en-US" sz="2000" dirty="0" smtClean="0"/>
          </a:p>
        </p:txBody>
      </p:sp>
      <p:pic>
        <p:nvPicPr>
          <p:cNvPr id="13316" name="Picture 2" descr="PhotosynthOverview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088" y="2362200"/>
            <a:ext cx="4633912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863"/>
          <a:stretch>
            <a:fillRect/>
          </a:stretch>
        </p:blipFill>
        <p:spPr bwMode="auto">
          <a:xfrm>
            <a:off x="906463" y="381000"/>
            <a:ext cx="8161337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5551488" y="1828800"/>
            <a:ext cx="130651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>
                <a:solidFill>
                  <a:srgbClr val="000000"/>
                </a:solidFill>
              </a:rPr>
              <a:t>Hydrogen</a:t>
            </a:r>
          </a:p>
          <a:p>
            <a:r>
              <a:rPr lang="en-US" sz="1400">
                <a:solidFill>
                  <a:srgbClr val="000000"/>
                </a:solidFill>
              </a:rPr>
              <a:t>Ion Movement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2147888" y="2286000"/>
            <a:ext cx="13573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>
                <a:solidFill>
                  <a:srgbClr val="000000"/>
                </a:solidFill>
              </a:rPr>
              <a:t>Photosystem II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47625" y="3308350"/>
            <a:ext cx="94297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>
                <a:solidFill>
                  <a:srgbClr val="000000"/>
                </a:solidFill>
              </a:rPr>
              <a:t>Inner</a:t>
            </a:r>
          </a:p>
          <a:p>
            <a:r>
              <a:rPr lang="en-US" sz="1400">
                <a:solidFill>
                  <a:srgbClr val="000000"/>
                </a:solidFill>
              </a:rPr>
              <a:t>Thylakoid</a:t>
            </a:r>
          </a:p>
          <a:p>
            <a:r>
              <a:rPr lang="en-US" sz="1400">
                <a:solidFill>
                  <a:srgbClr val="000000"/>
                </a:solidFill>
              </a:rPr>
              <a:t>Space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0" y="4892675"/>
            <a:ext cx="103028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>
                <a:solidFill>
                  <a:srgbClr val="000000"/>
                </a:solidFill>
              </a:rPr>
              <a:t>Thylakoid</a:t>
            </a:r>
          </a:p>
          <a:p>
            <a:r>
              <a:rPr lang="en-US" sz="1400">
                <a:solidFill>
                  <a:srgbClr val="000000"/>
                </a:solidFill>
              </a:rPr>
              <a:t>Membrane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152400" y="6018213"/>
            <a:ext cx="7556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>
                <a:solidFill>
                  <a:srgbClr val="000000"/>
                </a:solidFill>
              </a:rPr>
              <a:t>Stroma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7467600" y="2743200"/>
            <a:ext cx="1289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>
                <a:solidFill>
                  <a:srgbClr val="000000"/>
                </a:solidFill>
              </a:rPr>
              <a:t>ATP synthase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2051050" y="6248400"/>
            <a:ext cx="14541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>
                <a:solidFill>
                  <a:srgbClr val="000000"/>
                </a:solidFill>
              </a:rPr>
              <a:t>Electron </a:t>
            </a:r>
          </a:p>
          <a:p>
            <a:r>
              <a:rPr lang="en-US" sz="1400">
                <a:solidFill>
                  <a:srgbClr val="000000"/>
                </a:solidFill>
              </a:rPr>
              <a:t>Transport Chain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4953000" y="6407150"/>
            <a:ext cx="1308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>
                <a:solidFill>
                  <a:srgbClr val="000000"/>
                </a:solidFill>
              </a:rPr>
              <a:t>Photosystem I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7467600" y="6400800"/>
            <a:ext cx="13763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>
                <a:solidFill>
                  <a:srgbClr val="000000"/>
                </a:solidFill>
              </a:rPr>
              <a:t>ATP Formation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4348" name="AutoShape 2"/>
          <p:cNvSpPr>
            <a:spLocks noChangeArrowheads="1"/>
          </p:cNvSpPr>
          <p:nvPr/>
        </p:nvSpPr>
        <p:spPr bwMode="auto">
          <a:xfrm>
            <a:off x="152400" y="381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b="1">
                <a:solidFill>
                  <a:srgbClr val="000000"/>
                </a:solidFill>
                <a:latin typeface="Arial" charset="0"/>
              </a:rPr>
              <a:t>Light-dependent Reactions</a:t>
            </a:r>
          </a:p>
        </p:txBody>
      </p:sp>
      <p:sp>
        <p:nvSpPr>
          <p:cNvPr id="14349" name="Rectangle 3"/>
          <p:cNvSpPr txBox="1">
            <a:spLocks noChangeArrowheads="1"/>
          </p:cNvSpPr>
          <p:nvPr/>
        </p:nvSpPr>
        <p:spPr bwMode="auto">
          <a:xfrm>
            <a:off x="228600" y="993775"/>
            <a:ext cx="7307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  <a:buSzPct val="75000"/>
              <a:buFont typeface="Wingdings" pitchFamily="2" charset="2"/>
              <a:buChar char="l"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Take place within the thylakoid membrane</a:t>
            </a:r>
          </a:p>
        </p:txBody>
      </p:sp>
      <p:sp>
        <p:nvSpPr>
          <p:cNvPr id="16" name="AutoShape 2"/>
          <p:cNvSpPr txBox="1">
            <a:spLocks noChangeArrowheads="1"/>
          </p:cNvSpPr>
          <p:nvPr/>
        </p:nvSpPr>
        <p:spPr bwMode="auto">
          <a:xfrm>
            <a:off x="8382000" y="-609600"/>
            <a:ext cx="1066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000000"/>
                </a:solidFill>
              </a:rPr>
              <a:t>8-3</a:t>
            </a:r>
          </a:p>
        </p:txBody>
      </p:sp>
    </p:spTree>
    <p:extLst>
      <p:ext uri="{BB962C8B-B14F-4D97-AF65-F5344CB8AC3E}">
        <p14:creationId xmlns:p14="http://schemas.microsoft.com/office/powerpoint/2010/main" val="419703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millanalo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2725"/>
            <a:ext cx="8458200" cy="649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2"/>
          <p:cNvSpPr txBox="1">
            <a:spLocks noChangeArrowheads="1"/>
          </p:cNvSpPr>
          <p:nvPr/>
        </p:nvSpPr>
        <p:spPr bwMode="auto">
          <a:xfrm>
            <a:off x="0" y="-76200"/>
            <a:ext cx="853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600">
                <a:solidFill>
                  <a:srgbClr val="000000"/>
                </a:solidFill>
                <a:latin typeface="Arial" charset="0"/>
              </a:rPr>
              <a:t>Light-dependent Reactions</a:t>
            </a:r>
          </a:p>
        </p:txBody>
      </p:sp>
      <p:sp>
        <p:nvSpPr>
          <p:cNvPr id="4" name="AutoShape 2"/>
          <p:cNvSpPr txBox="1">
            <a:spLocks noChangeArrowheads="1"/>
          </p:cNvSpPr>
          <p:nvPr/>
        </p:nvSpPr>
        <p:spPr bwMode="auto">
          <a:xfrm>
            <a:off x="8382000" y="-609600"/>
            <a:ext cx="1066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000000"/>
                </a:solidFill>
              </a:rPr>
              <a:t>8-3</a:t>
            </a:r>
          </a:p>
        </p:txBody>
      </p:sp>
    </p:spTree>
    <p:extLst>
      <p:ext uri="{BB962C8B-B14F-4D97-AF65-F5344CB8AC3E}">
        <p14:creationId xmlns:p14="http://schemas.microsoft.com/office/powerpoint/2010/main" val="48719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830580" y="2438400"/>
            <a:ext cx="8305800" cy="2362200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  <a:defRPr/>
            </a:pPr>
            <a:r>
              <a:rPr lang="en-US" b="1" dirty="0" smtClean="0"/>
              <a:t>Which of the following is NOT involved in the Light Dependent Reactions </a:t>
            </a:r>
            <a:endParaRPr lang="en-US" sz="2800" dirty="0" smtClean="0"/>
          </a:p>
          <a:p>
            <a:pPr marL="857250" lvl="1" indent="-457200">
              <a:buFont typeface="+mj-lt"/>
              <a:buAutoNum type="alphaUcPeriod"/>
              <a:defRPr/>
            </a:pPr>
            <a:r>
              <a:rPr lang="en-US" sz="2800" dirty="0" smtClean="0"/>
              <a:t>oxygen.</a:t>
            </a:r>
          </a:p>
          <a:p>
            <a:pPr marL="857250" lvl="1" indent="-457200">
              <a:buFont typeface="+mj-lt"/>
              <a:buAutoNum type="alphaUcPeriod"/>
              <a:defRPr/>
            </a:pPr>
            <a:r>
              <a:rPr lang="en-US" sz="2800" dirty="0"/>
              <a:t>c</a:t>
            </a:r>
            <a:r>
              <a:rPr lang="en-US" sz="2800" dirty="0" smtClean="0"/>
              <a:t>arbon dioxide</a:t>
            </a:r>
          </a:p>
          <a:p>
            <a:pPr marL="857250" lvl="1" indent="-457200">
              <a:buFont typeface="+mj-lt"/>
              <a:buAutoNum type="alphaUcPeriod"/>
              <a:defRPr/>
            </a:pPr>
            <a:r>
              <a:rPr lang="en-US" sz="2800" dirty="0" smtClean="0"/>
              <a:t>ATP.</a:t>
            </a:r>
          </a:p>
          <a:p>
            <a:pPr marL="857250" lvl="1" indent="-457200">
              <a:buFont typeface="+mj-lt"/>
              <a:buAutoNum type="alphaUcPeriod"/>
              <a:defRPr/>
            </a:pPr>
            <a:r>
              <a:rPr lang="en-US" sz="2800" dirty="0" smtClean="0"/>
              <a:t>water</a:t>
            </a:r>
            <a:endParaRPr lang="en-US" sz="2800" dirty="0"/>
          </a:p>
          <a:p>
            <a:pPr marL="857250" lvl="1" indent="-457200">
              <a:buFont typeface="+mj-lt"/>
              <a:buAutoNum type="alphaUcPeriod"/>
              <a:defRPr/>
            </a:pPr>
            <a:endParaRPr lang="en-US" dirty="0"/>
          </a:p>
          <a:p>
            <a:pPr marL="857250" lvl="1" indent="-457200">
              <a:buFont typeface="+mj-lt"/>
              <a:buAutoNum type="alphaUcPeriod"/>
              <a:defRPr/>
            </a:pPr>
            <a:endParaRPr lang="en-US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6124575" cy="1920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828" y="5257800"/>
            <a:ext cx="2360172" cy="16001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1143000" y="3886200"/>
            <a:ext cx="3200400" cy="609600"/>
          </a:xfrm>
          <a:prstGeom prst="ellipse">
            <a:avLst/>
          </a:prstGeom>
          <a:noFill/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58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830580" y="2438400"/>
            <a:ext cx="8305800" cy="2362200"/>
          </a:xfrm>
        </p:spPr>
        <p:txBody>
          <a:bodyPr/>
          <a:lstStyle/>
          <a:p>
            <a:pPr marL="514350" indent="-514350">
              <a:buFont typeface="+mj-lt"/>
              <a:buAutoNum type="arabicPeriod" startAt="4"/>
              <a:defRPr/>
            </a:pPr>
            <a:r>
              <a:rPr lang="en-US" b="1" dirty="0" smtClean="0"/>
              <a:t>Choose the correct pathway of energy,</a:t>
            </a:r>
            <a:endParaRPr lang="en-US" sz="2800" dirty="0" smtClean="0"/>
          </a:p>
          <a:p>
            <a:pPr marL="857250" lvl="1" indent="-457200">
              <a:buFont typeface="+mj-lt"/>
              <a:buAutoNum type="alphaUcPeriod"/>
              <a:defRPr/>
            </a:pPr>
            <a:r>
              <a:rPr lang="en-US" sz="2800" dirty="0" smtClean="0"/>
              <a:t>Light </a:t>
            </a:r>
            <a:r>
              <a:rPr lang="en-US" sz="2800" dirty="0" smtClean="0">
                <a:sym typeface="Wingdings" pitchFamily="2" charset="2"/>
              </a:rPr>
              <a:t> Electrons  ATP</a:t>
            </a:r>
          </a:p>
          <a:p>
            <a:pPr marL="857250" lvl="1" indent="-457200">
              <a:buFont typeface="+mj-lt"/>
              <a:buAutoNum type="alphaUcPeriod"/>
              <a:defRPr/>
            </a:pPr>
            <a:r>
              <a:rPr lang="en-US" sz="2800" dirty="0" smtClean="0">
                <a:sym typeface="Wingdings" pitchFamily="2" charset="2"/>
              </a:rPr>
              <a:t>Electrons  Light ATP</a:t>
            </a:r>
          </a:p>
          <a:p>
            <a:pPr marL="857250" lvl="1" indent="-457200">
              <a:buFont typeface="+mj-lt"/>
              <a:buAutoNum type="alphaUcPeriod"/>
              <a:defRPr/>
            </a:pPr>
            <a:r>
              <a:rPr lang="en-US" sz="2800" dirty="0" smtClean="0">
                <a:sym typeface="Wingdings" pitchFamily="2" charset="2"/>
              </a:rPr>
              <a:t>ATP Electrons  Oxygen</a:t>
            </a:r>
          </a:p>
          <a:p>
            <a:pPr marL="857250" lvl="1" indent="-457200">
              <a:buFont typeface="+mj-lt"/>
              <a:buAutoNum type="alphaUcPeriod"/>
              <a:defRPr/>
            </a:pPr>
            <a:r>
              <a:rPr lang="en-US" sz="2800" dirty="0" smtClean="0">
                <a:sym typeface="Wingdings" pitchFamily="2" charset="2"/>
              </a:rPr>
              <a:t>Water  Oxygen  ATP</a:t>
            </a:r>
          </a:p>
          <a:p>
            <a:pPr marL="857250" lvl="1" indent="-457200">
              <a:buFont typeface="+mj-lt"/>
              <a:buAutoNum type="alphaUcPeriod"/>
              <a:defRPr/>
            </a:pPr>
            <a:endParaRPr lang="en-US" sz="2800" dirty="0"/>
          </a:p>
          <a:p>
            <a:pPr marL="857250" lvl="1" indent="-457200">
              <a:buFont typeface="+mj-lt"/>
              <a:buAutoNum type="alphaUcPeriod"/>
              <a:defRPr/>
            </a:pPr>
            <a:endParaRPr lang="en-US" dirty="0"/>
          </a:p>
          <a:p>
            <a:pPr marL="857250" lvl="1" indent="-457200">
              <a:buFont typeface="+mj-lt"/>
              <a:buAutoNum type="alphaUcPeriod"/>
              <a:defRPr/>
            </a:pPr>
            <a:endParaRPr lang="en-US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6124575" cy="1920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42560"/>
            <a:ext cx="2360172" cy="16001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838200" y="2895600"/>
            <a:ext cx="5486400" cy="609600"/>
          </a:xfrm>
          <a:prstGeom prst="ellipse">
            <a:avLst/>
          </a:prstGeom>
          <a:noFill/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pic>
        <p:nvPicPr>
          <p:cNvPr id="6" name="Picture 2" descr="PhotosynthOverview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9" r="40473" b="86"/>
          <a:stretch/>
        </p:blipFill>
        <p:spPr bwMode="auto">
          <a:xfrm>
            <a:off x="6385560" y="3006090"/>
            <a:ext cx="2758440" cy="3851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285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Calvin Cycle (Light-independent Reactions)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2"/>
              <a:buChar char="l"/>
              <a:defRPr/>
            </a:pPr>
            <a:r>
              <a:rPr lang="en-US" b="1" dirty="0" smtClean="0"/>
              <a:t>Powered by </a:t>
            </a:r>
            <a:r>
              <a:rPr lang="en-US" b="1" dirty="0" smtClean="0">
                <a:solidFill>
                  <a:schemeClr val="accent6"/>
                </a:solidFill>
              </a:rPr>
              <a:t>ATP</a:t>
            </a:r>
            <a:r>
              <a:rPr lang="en-US" b="1" dirty="0" smtClean="0"/>
              <a:t> and </a:t>
            </a:r>
            <a:r>
              <a:rPr lang="en-US" b="1" dirty="0" smtClean="0">
                <a:solidFill>
                  <a:schemeClr val="accent6"/>
                </a:solidFill>
              </a:rPr>
              <a:t>NADPH</a:t>
            </a:r>
            <a:r>
              <a:rPr lang="en-US" b="1" dirty="0" smtClean="0"/>
              <a:t> generated in light reactions </a:t>
            </a:r>
          </a:p>
          <a:p>
            <a:pPr eaLnBrk="1" hangingPunct="1">
              <a:buFont typeface="Wingdings" charset="2"/>
              <a:buChar char="l"/>
              <a:defRPr/>
            </a:pPr>
            <a:r>
              <a:rPr lang="en-US" b="1" dirty="0" smtClean="0"/>
              <a:t>Occurs in the </a:t>
            </a:r>
            <a:r>
              <a:rPr lang="en-US" b="1" dirty="0" err="1" smtClean="0">
                <a:solidFill>
                  <a:schemeClr val="accent6"/>
                </a:solidFill>
              </a:rPr>
              <a:t>stroma</a:t>
            </a:r>
            <a:endParaRPr lang="en-US" b="1" dirty="0" smtClean="0">
              <a:solidFill>
                <a:schemeClr val="accent6"/>
              </a:solidFill>
            </a:endParaRPr>
          </a:p>
        </p:txBody>
      </p:sp>
      <p:pic>
        <p:nvPicPr>
          <p:cNvPr id="4" name="Picture 2" descr="C:\Users\Alex\Desktop\art\BIO10NAE_03_08_03_005_LRIM_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4343400"/>
            <a:ext cx="914241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382000" cy="11430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The Calvin Cycle </a:t>
            </a:r>
            <a:r>
              <a:rPr lang="en-US" sz="2000" dirty="0" smtClean="0"/>
              <a:t>(light-independent reactions)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2"/>
              <a:buChar char="l"/>
              <a:defRPr/>
            </a:pPr>
            <a:r>
              <a:rPr lang="en-US" b="1" dirty="0" smtClean="0">
                <a:solidFill>
                  <a:schemeClr val="accent6"/>
                </a:solidFill>
              </a:rPr>
              <a:t>CO</a:t>
            </a:r>
            <a:r>
              <a:rPr lang="en-US" b="1" baseline="-25000" dirty="0" smtClean="0">
                <a:solidFill>
                  <a:schemeClr val="accent6"/>
                </a:solidFill>
              </a:rPr>
              <a:t>2</a:t>
            </a:r>
            <a:r>
              <a:rPr lang="en-US" b="1" dirty="0" smtClean="0"/>
              <a:t> is carbon source for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glucose </a:t>
            </a:r>
            <a:r>
              <a:rPr lang="en-US" b="1" dirty="0" smtClean="0"/>
              <a:t>(sugar)</a:t>
            </a:r>
          </a:p>
          <a:p>
            <a:pPr lvl="1" eaLnBrk="1" hangingPunct="1">
              <a:buFont typeface="Wingdings" charset="2"/>
              <a:buChar char="l"/>
              <a:defRPr/>
            </a:pPr>
            <a:r>
              <a:rPr lang="en-US" b="1" dirty="0" smtClean="0"/>
              <a:t>And all other carbon compounds</a:t>
            </a:r>
          </a:p>
          <a:p>
            <a:pPr lvl="1" eaLnBrk="1" hangingPunct="1">
              <a:buFont typeface="Wingdings" charset="2"/>
              <a:buChar char="l"/>
              <a:defRPr/>
            </a:pPr>
            <a:r>
              <a:rPr lang="en-US" b="1" dirty="0" smtClean="0"/>
              <a:t>This is how carbon enters the food chain</a:t>
            </a:r>
          </a:p>
        </p:txBody>
      </p:sp>
      <p:pic>
        <p:nvPicPr>
          <p:cNvPr id="4" name="Picture 2" descr="C:\Users\Alex\Desktop\art\BIO10NAE_03_08_03_005_LRIM_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4343400"/>
            <a:ext cx="914241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985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hotosynthOverview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6850"/>
            <a:ext cx="7467600" cy="646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/>
          <p:cNvSpPr txBox="1">
            <a:spLocks noChangeArrowheads="1"/>
          </p:cNvSpPr>
          <p:nvPr/>
        </p:nvSpPr>
        <p:spPr bwMode="auto">
          <a:xfrm>
            <a:off x="8382000" y="-609600"/>
            <a:ext cx="1066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 smtClean="0"/>
              <a:t>8-3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830580" y="2438400"/>
            <a:ext cx="8305800" cy="2362200"/>
          </a:xfrm>
        </p:spPr>
        <p:txBody>
          <a:bodyPr/>
          <a:lstStyle/>
          <a:p>
            <a:pPr marL="514350" indent="-514350">
              <a:buFont typeface="+mj-lt"/>
              <a:buAutoNum type="arabicPeriod" startAt="5"/>
              <a:defRPr/>
            </a:pPr>
            <a:r>
              <a:rPr lang="en-US" b="1" dirty="0" smtClean="0"/>
              <a:t>What would happen if a plant was placed in a room filled with nothing but oxygen?</a:t>
            </a:r>
            <a:endParaRPr lang="en-US" sz="2800" dirty="0" smtClean="0"/>
          </a:p>
          <a:p>
            <a:pPr marL="857250" lvl="1" indent="-457200">
              <a:buFont typeface="+mj-lt"/>
              <a:buAutoNum type="alphaUcPeriod"/>
              <a:defRPr/>
            </a:pPr>
            <a:r>
              <a:rPr lang="en-US" sz="2800" dirty="0" smtClean="0">
                <a:sym typeface="Wingdings" pitchFamily="2" charset="2"/>
              </a:rPr>
              <a:t>It would grow faster</a:t>
            </a:r>
          </a:p>
          <a:p>
            <a:pPr marL="857250" lvl="1" indent="-457200">
              <a:buFont typeface="+mj-lt"/>
              <a:buAutoNum type="alphaUcPeriod"/>
              <a:defRPr/>
            </a:pPr>
            <a:r>
              <a:rPr lang="en-US" sz="2800" dirty="0" smtClean="0">
                <a:sym typeface="Wingdings" pitchFamily="2" charset="2"/>
              </a:rPr>
              <a:t>It would not be able to produce ATP</a:t>
            </a:r>
          </a:p>
          <a:p>
            <a:pPr marL="857250" lvl="1" indent="-457200">
              <a:buFont typeface="+mj-lt"/>
              <a:buAutoNum type="alphaUcPeriod"/>
              <a:defRPr/>
            </a:pPr>
            <a:r>
              <a:rPr lang="en-US" sz="2800" dirty="0" smtClean="0">
                <a:sym typeface="Wingdings" pitchFamily="2" charset="2"/>
              </a:rPr>
              <a:t>It would not be able to produce glucose</a:t>
            </a:r>
          </a:p>
          <a:p>
            <a:pPr marL="857250" lvl="1" indent="-457200">
              <a:buFont typeface="+mj-lt"/>
              <a:buAutoNum type="alphaUcPeriod"/>
              <a:defRPr/>
            </a:pPr>
            <a:r>
              <a:rPr lang="en-US" sz="2800" dirty="0" smtClean="0">
                <a:sym typeface="Wingdings" pitchFamily="2" charset="2"/>
              </a:rPr>
              <a:t>It would not require water</a:t>
            </a:r>
          </a:p>
          <a:p>
            <a:pPr marL="857250" lvl="1" indent="-457200">
              <a:buFont typeface="+mj-lt"/>
              <a:buAutoNum type="alphaUcPeriod"/>
              <a:defRPr/>
            </a:pPr>
            <a:endParaRPr lang="en-US" sz="2800" dirty="0"/>
          </a:p>
          <a:p>
            <a:pPr marL="857250" lvl="1" indent="-457200">
              <a:buFont typeface="+mj-lt"/>
              <a:buAutoNum type="alphaUcPeriod"/>
              <a:defRPr/>
            </a:pPr>
            <a:endParaRPr lang="en-US" dirty="0"/>
          </a:p>
          <a:p>
            <a:pPr marL="857250" lvl="1" indent="-457200">
              <a:buFont typeface="+mj-lt"/>
              <a:buAutoNum type="alphaUcPeriod"/>
              <a:defRPr/>
            </a:pPr>
            <a:endParaRPr lang="en-US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6124575" cy="1920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828" y="5257803"/>
            <a:ext cx="2360172" cy="16001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838200" y="4343400"/>
            <a:ext cx="7848600" cy="685800"/>
          </a:xfrm>
          <a:prstGeom prst="ellipse">
            <a:avLst/>
          </a:prstGeom>
          <a:noFill/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30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</a:rPr>
              <a:t>Chapter 9: Cellular Respiration</a:t>
            </a:r>
            <a:endParaRPr lang="en-US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 rot="5400000">
            <a:off x="5687092" y="2161508"/>
            <a:ext cx="1732216" cy="2743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2442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ATP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438400"/>
            <a:ext cx="8305800" cy="2057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Char char="l"/>
              <a:defRPr/>
            </a:pPr>
            <a:r>
              <a:rPr lang="en-US" sz="2400" b="1" dirty="0" smtClean="0">
                <a:solidFill>
                  <a:schemeClr val="accent6"/>
                </a:solidFill>
              </a:rPr>
              <a:t>Adenosine triphosphate (ATP)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smtClean="0"/>
              <a:t>is the directly usable form of energy for cellular processes</a:t>
            </a:r>
          </a:p>
          <a:p>
            <a:pPr marL="0" indent="0" eaLnBrk="1" hangingPunct="1">
              <a:buFont typeface="Wingdings" charset="2"/>
              <a:buNone/>
              <a:defRPr/>
            </a:pPr>
            <a:endParaRPr lang="en-US" sz="2400" b="1" dirty="0" smtClean="0"/>
          </a:p>
          <a:p>
            <a:pPr marL="0" indent="0" eaLnBrk="1" hangingPunct="1">
              <a:buFont typeface="Wingdings" charset="2"/>
              <a:buNone/>
              <a:defRPr/>
            </a:pPr>
            <a:endParaRPr lang="en-US" sz="2400" b="1" dirty="0" smtClean="0"/>
          </a:p>
          <a:p>
            <a:pPr marL="0" indent="0" eaLnBrk="1" hangingPunct="1">
              <a:buFont typeface="Wingdings" charset="2"/>
              <a:buNone/>
              <a:defRPr/>
            </a:pPr>
            <a:endParaRPr lang="en-US" dirty="0" smtClean="0"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charset="2"/>
              <a:buChar char="l"/>
              <a:defRPr/>
            </a:pPr>
            <a:endParaRPr lang="en-US" dirty="0" smtClean="0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2" r="20583"/>
          <a:stretch/>
        </p:blipFill>
        <p:spPr bwMode="auto">
          <a:xfrm>
            <a:off x="1219200" y="3368040"/>
            <a:ext cx="7451217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2"/>
          <p:cNvSpPr txBox="1">
            <a:spLocks noChangeArrowheads="1"/>
          </p:cNvSpPr>
          <p:nvPr/>
        </p:nvSpPr>
        <p:spPr bwMode="auto">
          <a:xfrm>
            <a:off x="8382000" y="-609600"/>
            <a:ext cx="1066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 smtClean="0"/>
              <a:t>8-1</a:t>
            </a:r>
          </a:p>
        </p:txBody>
      </p:sp>
    </p:spTree>
    <p:extLst>
      <p:ext uri="{BB962C8B-B14F-4D97-AF65-F5344CB8AC3E}">
        <p14:creationId xmlns:p14="http://schemas.microsoft.com/office/powerpoint/2010/main" val="277259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100" y="4491038"/>
            <a:ext cx="4257675" cy="236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Using Chemical Energy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53340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Plants and animals both use </a:t>
            </a:r>
            <a:r>
              <a:rPr lang="en-US" smtClean="0">
                <a:solidFill>
                  <a:schemeClr val="accent1"/>
                </a:solidFill>
              </a:rPr>
              <a:t>glucose</a:t>
            </a:r>
            <a:r>
              <a:rPr lang="en-US" smtClean="0"/>
              <a:t> for metabolic fuel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Glucose is not directly usable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/>
              <a:t>Must be converted into </a:t>
            </a:r>
            <a:r>
              <a:rPr lang="en-US" b="1" smtClean="0">
                <a:solidFill>
                  <a:schemeClr val="accent1"/>
                </a:solidFill>
              </a:rPr>
              <a:t>ATP</a:t>
            </a:r>
            <a:r>
              <a:rPr lang="en-US" b="1" smtClean="0"/>
              <a:t> first</a:t>
            </a:r>
          </a:p>
        </p:txBody>
      </p:sp>
      <p:pic>
        <p:nvPicPr>
          <p:cNvPr id="1843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6" b="3415"/>
          <a:stretch>
            <a:fillRect/>
          </a:stretch>
        </p:blipFill>
        <p:spPr bwMode="auto">
          <a:xfrm>
            <a:off x="6577013" y="1600200"/>
            <a:ext cx="21177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Down Arrow 1"/>
          <p:cNvSpPr>
            <a:spLocks noChangeArrowheads="1"/>
          </p:cNvSpPr>
          <p:nvPr/>
        </p:nvSpPr>
        <p:spPr bwMode="auto">
          <a:xfrm>
            <a:off x="7437438" y="3810000"/>
            <a:ext cx="396875" cy="1143000"/>
          </a:xfrm>
          <a:prstGeom prst="downArrow">
            <a:avLst>
              <a:gd name="adj1" fmla="val 50000"/>
              <a:gd name="adj2" fmla="val 5002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mtClean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99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Cellular Respiration Overview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362200"/>
            <a:ext cx="5410200" cy="4495800"/>
          </a:xfrm>
        </p:spPr>
        <p:txBody>
          <a:bodyPr/>
          <a:lstStyle/>
          <a:p>
            <a:pPr eaLnBrk="1" hangingPunct="1"/>
            <a:r>
              <a:rPr lang="en-US" dirty="0" smtClean="0"/>
              <a:t>Converts </a:t>
            </a:r>
            <a:r>
              <a:rPr lang="en-US" dirty="0" smtClean="0">
                <a:solidFill>
                  <a:srgbClr val="C00000"/>
                </a:solidFill>
              </a:rPr>
              <a:t>glucose</a:t>
            </a:r>
            <a:r>
              <a:rPr lang="en-US" dirty="0" smtClean="0"/>
              <a:t> into </a:t>
            </a:r>
            <a:r>
              <a:rPr lang="en-US" dirty="0" smtClean="0">
                <a:solidFill>
                  <a:srgbClr val="C00000"/>
                </a:solidFill>
              </a:rPr>
              <a:t>ATP</a:t>
            </a:r>
          </a:p>
          <a:p>
            <a:pPr eaLnBrk="1" hangingPunct="1"/>
            <a:r>
              <a:rPr lang="en-US" dirty="0" smtClean="0"/>
              <a:t>Occurs in both plants and animals</a:t>
            </a:r>
            <a:endParaRPr lang="en-US" b="1" dirty="0" smtClean="0"/>
          </a:p>
          <a:p>
            <a:pPr eaLnBrk="1" hangingPunct="1"/>
            <a:r>
              <a:rPr lang="en-US" b="1" dirty="0" smtClean="0"/>
              <a:t>Cellular Respiration Reaction:</a:t>
            </a:r>
          </a:p>
          <a:p>
            <a:pPr lvl="1" eaLnBrk="1" hangingPunct="1"/>
            <a:r>
              <a:rPr lang="en-US" b="1" dirty="0" smtClean="0">
                <a:solidFill>
                  <a:schemeClr val="accent1"/>
                </a:solidFill>
              </a:rPr>
              <a:t>C</a:t>
            </a:r>
            <a:r>
              <a:rPr lang="en-US" b="1" baseline="-25000" dirty="0" smtClean="0">
                <a:solidFill>
                  <a:schemeClr val="accent1"/>
                </a:solidFill>
              </a:rPr>
              <a:t>6</a:t>
            </a:r>
            <a:r>
              <a:rPr lang="en-US" b="1" dirty="0" smtClean="0">
                <a:solidFill>
                  <a:schemeClr val="accent1"/>
                </a:solidFill>
              </a:rPr>
              <a:t>H</a:t>
            </a:r>
            <a:r>
              <a:rPr lang="en-US" b="1" baseline="-25000" dirty="0" smtClean="0">
                <a:solidFill>
                  <a:schemeClr val="accent1"/>
                </a:solidFill>
              </a:rPr>
              <a:t>12</a:t>
            </a:r>
            <a:r>
              <a:rPr lang="en-US" b="1" dirty="0" smtClean="0">
                <a:solidFill>
                  <a:schemeClr val="accent1"/>
                </a:solidFill>
              </a:rPr>
              <a:t>O</a:t>
            </a:r>
            <a:r>
              <a:rPr lang="en-US" b="1" baseline="-25000" dirty="0" smtClean="0">
                <a:solidFill>
                  <a:schemeClr val="accent1"/>
                </a:solidFill>
              </a:rPr>
              <a:t>6</a:t>
            </a:r>
            <a:r>
              <a:rPr lang="en-US" b="1" dirty="0" smtClean="0">
                <a:solidFill>
                  <a:schemeClr val="accent1"/>
                </a:solidFill>
              </a:rPr>
              <a:t> + 6O</a:t>
            </a:r>
            <a:r>
              <a:rPr lang="en-US" b="1" baseline="-25000" dirty="0" smtClean="0">
                <a:solidFill>
                  <a:schemeClr val="accent1"/>
                </a:solidFill>
              </a:rPr>
              <a:t>2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 smtClean="0">
                <a:solidFill>
                  <a:schemeClr val="accent1"/>
                </a:solidFill>
                <a:ea typeface="Lucida Grande" charset="0"/>
                <a:cs typeface="Lucida Grande" charset="0"/>
              </a:rPr>
              <a:t>→</a:t>
            </a:r>
            <a:r>
              <a:rPr lang="en-US" b="1" dirty="0" smtClean="0">
                <a:solidFill>
                  <a:schemeClr val="accent1"/>
                </a:solidFill>
                <a:cs typeface="Arial" charset="0"/>
              </a:rPr>
              <a:t> 6CO</a:t>
            </a:r>
            <a:r>
              <a:rPr lang="en-US" b="1" baseline="-25000" dirty="0" smtClean="0">
                <a:solidFill>
                  <a:schemeClr val="accent1"/>
                </a:solidFill>
                <a:cs typeface="Arial" charset="0"/>
              </a:rPr>
              <a:t>2</a:t>
            </a:r>
            <a:r>
              <a:rPr lang="en-US" b="1" dirty="0" smtClean="0">
                <a:solidFill>
                  <a:schemeClr val="accent1"/>
                </a:solidFill>
                <a:cs typeface="Arial" charset="0"/>
              </a:rPr>
              <a:t> + 6H</a:t>
            </a:r>
            <a:r>
              <a:rPr lang="en-US" b="1" baseline="-25000" dirty="0" smtClean="0">
                <a:solidFill>
                  <a:schemeClr val="accent1"/>
                </a:solidFill>
                <a:cs typeface="Arial" charset="0"/>
              </a:rPr>
              <a:t>2</a:t>
            </a:r>
            <a:r>
              <a:rPr lang="en-US" b="1" dirty="0" smtClean="0">
                <a:solidFill>
                  <a:schemeClr val="accent1"/>
                </a:solidFill>
                <a:cs typeface="Arial" charset="0"/>
              </a:rPr>
              <a:t>O</a:t>
            </a:r>
            <a:endParaRPr lang="en-US" b="1" dirty="0" smtClean="0">
              <a:cs typeface="Arial" charset="0"/>
            </a:endParaRPr>
          </a:p>
          <a:p>
            <a:pPr eaLnBrk="1" hangingPunct="1"/>
            <a:r>
              <a:rPr lang="en-US" b="1" dirty="0" smtClean="0">
                <a:cs typeface="Arial" charset="0"/>
              </a:rPr>
              <a:t>Opposite of photosynthesis</a:t>
            </a:r>
          </a:p>
          <a:p>
            <a:pPr lvl="1" eaLnBrk="1" hangingPunct="1">
              <a:buFontTx/>
              <a:buNone/>
            </a:pPr>
            <a:r>
              <a:rPr lang="en-US" dirty="0" smtClean="0">
                <a:cs typeface="Arial" charset="0"/>
              </a:rPr>
              <a:t>-</a:t>
            </a:r>
            <a:r>
              <a:rPr lang="en-US" b="1" dirty="0" smtClean="0">
                <a:cs typeface="Arial" charset="0"/>
              </a:rPr>
              <a:t> </a:t>
            </a:r>
            <a:r>
              <a:rPr lang="en-US" b="1" dirty="0" smtClean="0">
                <a:solidFill>
                  <a:srgbClr val="8AB98A"/>
                </a:solidFill>
                <a:cs typeface="Arial" charset="0"/>
              </a:rPr>
              <a:t>6CO</a:t>
            </a:r>
            <a:r>
              <a:rPr lang="en-US" b="1" baseline="-25000" dirty="0" smtClean="0">
                <a:solidFill>
                  <a:srgbClr val="8AB98A"/>
                </a:solidFill>
                <a:cs typeface="Arial" charset="0"/>
              </a:rPr>
              <a:t>2</a:t>
            </a:r>
            <a:r>
              <a:rPr lang="en-US" b="1" dirty="0" smtClean="0">
                <a:solidFill>
                  <a:srgbClr val="8AB98A"/>
                </a:solidFill>
                <a:cs typeface="Arial" charset="0"/>
              </a:rPr>
              <a:t> + 6H</a:t>
            </a:r>
            <a:r>
              <a:rPr lang="en-US" b="1" baseline="-25000" dirty="0" smtClean="0">
                <a:solidFill>
                  <a:srgbClr val="8AB98A"/>
                </a:solidFill>
                <a:cs typeface="Arial" charset="0"/>
              </a:rPr>
              <a:t>2</a:t>
            </a:r>
            <a:r>
              <a:rPr lang="en-US" b="1" dirty="0" smtClean="0">
                <a:solidFill>
                  <a:srgbClr val="8AB98A"/>
                </a:solidFill>
                <a:cs typeface="Arial" charset="0"/>
              </a:rPr>
              <a:t>O </a:t>
            </a:r>
            <a:r>
              <a:rPr lang="en-US" b="1" dirty="0" smtClean="0">
                <a:solidFill>
                  <a:srgbClr val="8AB98A"/>
                </a:solidFill>
                <a:ea typeface="Lucida Grande" charset="0"/>
                <a:cs typeface="Lucida Grande" charset="0"/>
              </a:rPr>
              <a:t>→ </a:t>
            </a:r>
            <a:r>
              <a:rPr lang="en-US" b="1" dirty="0" smtClean="0">
                <a:solidFill>
                  <a:srgbClr val="8AB98A"/>
                </a:solidFill>
              </a:rPr>
              <a:t>C</a:t>
            </a:r>
            <a:r>
              <a:rPr lang="en-US" b="1" baseline="-25000" dirty="0" smtClean="0">
                <a:solidFill>
                  <a:srgbClr val="8AB98A"/>
                </a:solidFill>
              </a:rPr>
              <a:t>6</a:t>
            </a:r>
            <a:r>
              <a:rPr lang="en-US" b="1" dirty="0" smtClean="0">
                <a:solidFill>
                  <a:srgbClr val="8AB98A"/>
                </a:solidFill>
              </a:rPr>
              <a:t>H</a:t>
            </a:r>
            <a:r>
              <a:rPr lang="en-US" b="1" baseline="-25000" dirty="0" smtClean="0">
                <a:solidFill>
                  <a:srgbClr val="8AB98A"/>
                </a:solidFill>
              </a:rPr>
              <a:t>12</a:t>
            </a:r>
            <a:r>
              <a:rPr lang="en-US" b="1" dirty="0" smtClean="0">
                <a:solidFill>
                  <a:srgbClr val="8AB98A"/>
                </a:solidFill>
              </a:rPr>
              <a:t>O</a:t>
            </a:r>
            <a:r>
              <a:rPr lang="en-US" b="1" baseline="-25000" dirty="0" smtClean="0">
                <a:solidFill>
                  <a:srgbClr val="8AB98A"/>
                </a:solidFill>
              </a:rPr>
              <a:t>6</a:t>
            </a:r>
            <a:r>
              <a:rPr lang="en-US" b="1" dirty="0" smtClean="0">
                <a:solidFill>
                  <a:srgbClr val="8AB98A"/>
                </a:solidFill>
              </a:rPr>
              <a:t> + 6O</a:t>
            </a:r>
            <a:r>
              <a:rPr lang="en-US" b="1" baseline="-25000" dirty="0" smtClean="0">
                <a:solidFill>
                  <a:srgbClr val="8AB98A"/>
                </a:solidFill>
              </a:rPr>
              <a:t>2</a:t>
            </a:r>
            <a:endParaRPr lang="en-US" b="1" dirty="0" smtClean="0">
              <a:solidFill>
                <a:srgbClr val="8AB98A"/>
              </a:solidFill>
              <a:cs typeface="Arial" charset="0"/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50"/>
          <a:stretch>
            <a:fillRect/>
          </a:stretch>
        </p:blipFill>
        <p:spPr bwMode="auto">
          <a:xfrm>
            <a:off x="6011863" y="2362200"/>
            <a:ext cx="3132137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Alex\Desktop\art\BIO10NAE_03_09_02_005_LRIM_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7"/>
          <a:stretch>
            <a:fillRect/>
          </a:stretch>
        </p:blipFill>
        <p:spPr bwMode="auto">
          <a:xfrm>
            <a:off x="6019800" y="2514600"/>
            <a:ext cx="31242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285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830580" y="2438400"/>
            <a:ext cx="7856220" cy="4648200"/>
          </a:xfrm>
        </p:spPr>
        <p:txBody>
          <a:bodyPr/>
          <a:lstStyle/>
          <a:p>
            <a:pPr marL="514350" indent="-514350">
              <a:buFont typeface="+mj-lt"/>
              <a:buAutoNum type="arabicPeriod" startAt="6"/>
              <a:defRPr/>
            </a:pPr>
            <a:r>
              <a:rPr lang="en-US" sz="2400" b="1" dirty="0" smtClean="0"/>
              <a:t>Which of the following is NOT a product of cellular respiration?</a:t>
            </a:r>
            <a:endParaRPr lang="en-US" sz="2400" b="1" dirty="0" smtClean="0"/>
          </a:p>
          <a:p>
            <a:pPr marL="914400" lvl="1" indent="-514350">
              <a:buFont typeface="+mj-lt"/>
              <a:buAutoNum type="alphaUcPeriod"/>
              <a:defRPr/>
            </a:pPr>
            <a:r>
              <a:rPr lang="en-US" dirty="0" smtClean="0"/>
              <a:t>Carbon Dioxide</a:t>
            </a:r>
          </a:p>
          <a:p>
            <a:pPr marL="914400" lvl="1" indent="-514350">
              <a:buFont typeface="+mj-lt"/>
              <a:buAutoNum type="alphaUcPeriod"/>
              <a:defRPr/>
            </a:pPr>
            <a:r>
              <a:rPr lang="en-US" dirty="0" smtClean="0"/>
              <a:t>Water</a:t>
            </a:r>
          </a:p>
          <a:p>
            <a:pPr marL="914400" lvl="1" indent="-514350">
              <a:buFont typeface="+mj-lt"/>
              <a:buAutoNum type="alphaUcPeriod"/>
              <a:defRPr/>
            </a:pPr>
            <a:r>
              <a:rPr lang="en-US" dirty="0" smtClean="0"/>
              <a:t>ATP</a:t>
            </a:r>
          </a:p>
          <a:p>
            <a:pPr marL="914400" lvl="1" indent="-514350">
              <a:buFont typeface="+mj-lt"/>
              <a:buAutoNum type="alphaUcPeriod"/>
              <a:defRPr/>
            </a:pPr>
            <a:r>
              <a:rPr lang="en-US" dirty="0" smtClean="0"/>
              <a:t>Oxygen</a:t>
            </a:r>
          </a:p>
          <a:p>
            <a:pPr marL="914400" lvl="1" indent="-514350">
              <a:buFont typeface="+mj-lt"/>
              <a:buAutoNum type="alphaUcPeriod"/>
              <a:defRPr/>
            </a:pPr>
            <a:endParaRPr lang="en-US" dirty="0"/>
          </a:p>
          <a:p>
            <a:pPr marL="914400" lvl="1" indent="-514350">
              <a:buFont typeface="+mj-lt"/>
              <a:buAutoNum type="alphaUcPeriod"/>
              <a:defRPr/>
            </a:pPr>
            <a:endParaRPr lang="en-US" dirty="0"/>
          </a:p>
          <a:p>
            <a:pPr marL="857250" lvl="1" indent="-457200">
              <a:buFont typeface="+mj-lt"/>
              <a:buAutoNum type="alphaUcPeriod"/>
              <a:defRPr/>
            </a:pPr>
            <a:endParaRPr lang="en-US" dirty="0"/>
          </a:p>
          <a:p>
            <a:pPr marL="857250" lvl="1" indent="-457200">
              <a:buFont typeface="+mj-lt"/>
              <a:buAutoNum type="alphaUcPeriod"/>
              <a:defRPr/>
            </a:pPr>
            <a:endParaRPr lang="en-US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6124575" cy="1920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838199" y="4495800"/>
            <a:ext cx="2895601" cy="609600"/>
          </a:xfrm>
          <a:prstGeom prst="ellipse">
            <a:avLst/>
          </a:prstGeom>
          <a:noFill/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828" y="5257803"/>
            <a:ext cx="2360172" cy="16001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51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EcosystemRecycl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"/>
            <a:ext cx="6087553" cy="686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040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830580" y="2438400"/>
            <a:ext cx="7856220" cy="4648200"/>
          </a:xfrm>
        </p:spPr>
        <p:txBody>
          <a:bodyPr/>
          <a:lstStyle/>
          <a:p>
            <a:pPr marL="514350" indent="-514350">
              <a:buFont typeface="+mj-lt"/>
              <a:buAutoNum type="arabicPeriod" startAt="6"/>
              <a:defRPr/>
            </a:pPr>
            <a:r>
              <a:rPr lang="en-US" sz="2400" b="1" dirty="0"/>
              <a:t>How are cellular respiration and photosynthesis almost opposite </a:t>
            </a:r>
            <a:r>
              <a:rPr lang="en-US" sz="2400" b="1" dirty="0" smtClean="0"/>
              <a:t>processes?</a:t>
            </a:r>
          </a:p>
          <a:p>
            <a:pPr marL="914400" lvl="1" indent="-514350">
              <a:buFont typeface="+mj-lt"/>
              <a:buAutoNum type="alphaUcPeriod"/>
              <a:defRPr/>
            </a:pPr>
            <a:r>
              <a:rPr lang="en-US" dirty="0" smtClean="0"/>
              <a:t>Photosynthesis </a:t>
            </a:r>
            <a:r>
              <a:rPr lang="en-US" dirty="0"/>
              <a:t>releases </a:t>
            </a:r>
            <a:r>
              <a:rPr lang="en-US" dirty="0" smtClean="0"/>
              <a:t>energy </a:t>
            </a:r>
            <a:r>
              <a:rPr lang="en-US" dirty="0"/>
              <a:t>and cellular respiration stores energy</a:t>
            </a:r>
            <a:r>
              <a:rPr lang="en-US" dirty="0" smtClean="0"/>
              <a:t>.</a:t>
            </a:r>
          </a:p>
          <a:p>
            <a:pPr marL="914400" lvl="1" indent="-514350">
              <a:buFont typeface="+mj-lt"/>
              <a:buAutoNum type="alphaUcPeriod"/>
              <a:defRPr/>
            </a:pPr>
            <a:r>
              <a:rPr lang="en-US" dirty="0" smtClean="0"/>
              <a:t>Photosynthesis </a:t>
            </a:r>
            <a:r>
              <a:rPr lang="en-US" dirty="0"/>
              <a:t>removes carbon dioxide from the </a:t>
            </a:r>
            <a:r>
              <a:rPr lang="en-US" dirty="0" smtClean="0"/>
              <a:t>atmosphere </a:t>
            </a:r>
            <a:r>
              <a:rPr lang="en-US" dirty="0"/>
              <a:t>and cellular respiration puts it back</a:t>
            </a:r>
            <a:r>
              <a:rPr lang="en-US" dirty="0" smtClean="0"/>
              <a:t>.</a:t>
            </a:r>
          </a:p>
          <a:p>
            <a:pPr marL="914400" lvl="1" indent="-514350">
              <a:buFont typeface="+mj-lt"/>
              <a:buAutoNum type="alphaUcPeriod"/>
              <a:defRPr/>
            </a:pPr>
            <a:r>
              <a:rPr lang="en-US" dirty="0" smtClean="0"/>
              <a:t>Photosynthesis </a:t>
            </a:r>
            <a:r>
              <a:rPr lang="en-US" dirty="0"/>
              <a:t>removes oxygen from the </a:t>
            </a:r>
            <a:r>
              <a:rPr lang="en-US" dirty="0" smtClean="0"/>
              <a:t>atmosphere</a:t>
            </a:r>
            <a:r>
              <a:rPr lang="en-US" dirty="0"/>
              <a:t>, and cellular respiration puts it back</a:t>
            </a:r>
            <a:r>
              <a:rPr lang="en-US" dirty="0" smtClean="0"/>
              <a:t>.</a:t>
            </a:r>
          </a:p>
          <a:p>
            <a:pPr marL="914400" lvl="1" indent="-514350">
              <a:buFont typeface="+mj-lt"/>
              <a:buAutoNum type="alphaUcPeriod"/>
              <a:defRPr/>
            </a:pPr>
            <a:r>
              <a:rPr lang="en-US" dirty="0" smtClean="0"/>
              <a:t>All </a:t>
            </a:r>
            <a:r>
              <a:rPr lang="en-US" dirty="0"/>
              <a:t>of the above</a:t>
            </a:r>
          </a:p>
          <a:p>
            <a:pPr marL="857250" lvl="1" indent="-457200">
              <a:buFont typeface="+mj-lt"/>
              <a:buAutoNum type="alphaUcPeriod"/>
              <a:defRPr/>
            </a:pPr>
            <a:endParaRPr lang="en-US" dirty="0"/>
          </a:p>
          <a:p>
            <a:pPr marL="857250" lvl="1" indent="-457200">
              <a:buFont typeface="+mj-lt"/>
              <a:buAutoNum type="alphaUcPeriod"/>
              <a:defRPr/>
            </a:pPr>
            <a:endParaRPr lang="en-US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6124575" cy="1920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838199" y="3886200"/>
            <a:ext cx="8305801" cy="1143000"/>
          </a:xfrm>
          <a:prstGeom prst="ellipse">
            <a:avLst/>
          </a:prstGeom>
          <a:noFill/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6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ellrespovervie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083" b="10083"/>
          <a:stretch/>
        </p:blipFill>
        <p:spPr bwMode="auto">
          <a:xfrm>
            <a:off x="0" y="223631"/>
            <a:ext cx="9144000" cy="5796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68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glycoly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8915400" cy="565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973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Glycolysis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8305800" cy="1447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/>
              <a:t>Glucose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 </a:t>
            </a:r>
            <a:r>
              <a:rPr lang="en-US" sz="2400" b="1" dirty="0" smtClean="0"/>
              <a:t>two </a:t>
            </a:r>
            <a:r>
              <a:rPr lang="en-US" sz="2400" b="1" dirty="0" smtClean="0">
                <a:solidFill>
                  <a:schemeClr val="accent1"/>
                </a:solidFill>
              </a:rPr>
              <a:t>pyruvic acid </a:t>
            </a:r>
            <a:r>
              <a:rPr lang="en-US" sz="2400" b="1" dirty="0" smtClean="0"/>
              <a:t>(a.k.a. </a:t>
            </a:r>
            <a:r>
              <a:rPr lang="en-US" sz="2400" b="1" dirty="0" smtClean="0">
                <a:solidFill>
                  <a:schemeClr val="accent1"/>
                </a:solidFill>
              </a:rPr>
              <a:t>pyruvate</a:t>
            </a:r>
            <a:r>
              <a:rPr lang="en-US" sz="2400" b="1" dirty="0" smtClean="0"/>
              <a:t>)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accent4"/>
                </a:solidFill>
              </a:rPr>
              <a:t>Occurs in the </a:t>
            </a:r>
            <a:r>
              <a:rPr lang="en-US" sz="2400" b="1" dirty="0" smtClean="0">
                <a:solidFill>
                  <a:schemeClr val="accent1"/>
                </a:solidFill>
              </a:rPr>
              <a:t>cytoplasm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Produces</a:t>
            </a:r>
            <a:r>
              <a:rPr lang="en-US" sz="2400" b="1" dirty="0" smtClean="0">
                <a:solidFill>
                  <a:schemeClr val="accent1"/>
                </a:solidFill>
              </a:rPr>
              <a:t> 2 ATP</a:t>
            </a:r>
          </a:p>
          <a:p>
            <a:pPr lvl="1" eaLnBrk="1" hangingPunct="1">
              <a:defRPr/>
            </a:pPr>
            <a:endParaRPr lang="en-US" dirty="0" smtClean="0"/>
          </a:p>
          <a:p>
            <a:pPr marL="457200" lvl="1" indent="0" eaLnBrk="1" hangingPunct="1">
              <a:buFontTx/>
              <a:buNone/>
              <a:defRPr/>
            </a:pPr>
            <a:endParaRPr lang="en-US" dirty="0" smtClean="0"/>
          </a:p>
        </p:txBody>
      </p:sp>
      <p:pic>
        <p:nvPicPr>
          <p:cNvPr id="21508" name="Picture 4" descr="bio_ch9_47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114800"/>
            <a:ext cx="666591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219200" y="5105400"/>
            <a:ext cx="167640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1400" dirty="0">
                <a:solidFill>
                  <a:srgbClr val="003366"/>
                </a:solidFill>
                <a:latin typeface="Arial"/>
              </a:rPr>
              <a:t>Glucose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019800" y="6248400"/>
            <a:ext cx="1676400" cy="523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1400" dirty="0">
                <a:solidFill>
                  <a:srgbClr val="003366"/>
                </a:solidFill>
                <a:latin typeface="Arial"/>
              </a:rPr>
              <a:t>to electron transport chain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7010400" y="5257800"/>
            <a:ext cx="167640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1400" dirty="0">
                <a:solidFill>
                  <a:srgbClr val="003366"/>
                </a:solidFill>
                <a:latin typeface="Arial"/>
              </a:rPr>
              <a:t>2 Pyruvate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267200" y="5334000"/>
            <a:ext cx="167640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1400" dirty="0">
                <a:solidFill>
                  <a:srgbClr val="003366"/>
                </a:solidFill>
                <a:latin typeface="Arial"/>
              </a:rPr>
              <a:t>2 G3P</a:t>
            </a:r>
          </a:p>
        </p:txBody>
      </p:sp>
      <p:pic>
        <p:nvPicPr>
          <p:cNvPr id="21513" name="Picture 2" descr="C:\Users\Alex\Desktop\art\BIO10NAE_03_09_02_005_LRIM_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0"/>
            <a:ext cx="204628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881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830580" y="2438400"/>
            <a:ext cx="7856220" cy="4648200"/>
          </a:xfrm>
        </p:spPr>
        <p:txBody>
          <a:bodyPr/>
          <a:lstStyle/>
          <a:p>
            <a:pPr marL="514350" indent="-514350">
              <a:buFont typeface="+mj-lt"/>
              <a:buAutoNum type="arabicPeriod" startAt="6"/>
              <a:defRPr/>
            </a:pPr>
            <a:r>
              <a:rPr lang="en-US" sz="2400" b="1" dirty="0" smtClean="0"/>
              <a:t>Which substance is needed to begin the process of glycolysis?</a:t>
            </a:r>
            <a:endParaRPr lang="en-US" sz="2400" b="1" dirty="0" smtClean="0"/>
          </a:p>
          <a:p>
            <a:pPr marL="914400" lvl="1" indent="-514350">
              <a:buFont typeface="+mj-lt"/>
              <a:buAutoNum type="alphaUcPeriod"/>
              <a:defRPr/>
            </a:pPr>
            <a:r>
              <a:rPr lang="en-US" dirty="0" smtClean="0"/>
              <a:t>ATP</a:t>
            </a:r>
          </a:p>
          <a:p>
            <a:pPr marL="914400" lvl="1" indent="-514350">
              <a:buFont typeface="+mj-lt"/>
              <a:buAutoNum type="alphaUcPeriod"/>
              <a:defRPr/>
            </a:pPr>
            <a:r>
              <a:rPr lang="en-US" dirty="0" smtClean="0"/>
              <a:t>NADP</a:t>
            </a:r>
          </a:p>
          <a:p>
            <a:pPr marL="914400" lvl="1" indent="-514350">
              <a:buFont typeface="+mj-lt"/>
              <a:buAutoNum type="alphaUcPeriod"/>
              <a:defRPr/>
            </a:pPr>
            <a:r>
              <a:rPr lang="en-US" dirty="0" smtClean="0"/>
              <a:t>Carbon Dioxide</a:t>
            </a:r>
          </a:p>
          <a:p>
            <a:pPr marL="914400" lvl="1" indent="-514350">
              <a:buFont typeface="+mj-lt"/>
              <a:buAutoNum type="alphaUcPeriod"/>
              <a:defRPr/>
            </a:pPr>
            <a:r>
              <a:rPr lang="en-US" dirty="0" smtClean="0"/>
              <a:t>Pyruvic Acid</a:t>
            </a:r>
          </a:p>
          <a:p>
            <a:pPr marL="914400" lvl="1" indent="-514350">
              <a:buFont typeface="+mj-lt"/>
              <a:buAutoNum type="alphaUcPeriod"/>
              <a:defRPr/>
            </a:pPr>
            <a:endParaRPr lang="en-US" dirty="0"/>
          </a:p>
          <a:p>
            <a:pPr marL="914400" lvl="1" indent="-514350">
              <a:buFont typeface="+mj-lt"/>
              <a:buAutoNum type="alphaUcPeriod"/>
              <a:defRPr/>
            </a:pPr>
            <a:endParaRPr lang="en-US" dirty="0"/>
          </a:p>
          <a:p>
            <a:pPr marL="857250" lvl="1" indent="-457200">
              <a:buFont typeface="+mj-lt"/>
              <a:buAutoNum type="alphaUcPeriod"/>
              <a:defRPr/>
            </a:pPr>
            <a:endParaRPr lang="en-US" dirty="0"/>
          </a:p>
          <a:p>
            <a:pPr marL="857250" lvl="1" indent="-457200">
              <a:buFont typeface="+mj-lt"/>
              <a:buAutoNum type="alphaUcPeriod"/>
              <a:defRPr/>
            </a:pPr>
            <a:endParaRPr lang="en-US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6124575" cy="1920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1143001" y="3276600"/>
            <a:ext cx="1752600" cy="457200"/>
          </a:xfrm>
          <a:prstGeom prst="ellipse">
            <a:avLst/>
          </a:prstGeom>
          <a:noFill/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828" y="5257803"/>
            <a:ext cx="2360172" cy="16001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041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PyruvateInCataboli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7975"/>
            <a:ext cx="6781800" cy="617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857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ATP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762000" y="2286000"/>
            <a:ext cx="8305800" cy="2057400"/>
          </a:xfrm>
        </p:spPr>
        <p:txBody>
          <a:bodyPr/>
          <a:lstStyle/>
          <a:p>
            <a:pPr>
              <a:buFont typeface="Wingdings" charset="2"/>
              <a:buChar char="l"/>
              <a:defRPr/>
            </a:pPr>
            <a:r>
              <a:rPr lang="en-US" sz="2400" b="1" dirty="0" smtClean="0"/>
              <a:t>Energy in ATP is released when the bond between the second and third phosphate group is broken</a:t>
            </a:r>
          </a:p>
          <a:p>
            <a:pPr marL="0" indent="0">
              <a:buFont typeface="Wingdings" charset="2"/>
              <a:buNone/>
              <a:defRPr/>
            </a:pPr>
            <a:endParaRPr lang="en-US" dirty="0" smtClean="0"/>
          </a:p>
        </p:txBody>
      </p:sp>
      <p:pic>
        <p:nvPicPr>
          <p:cNvPr id="8192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124200"/>
            <a:ext cx="7131977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AutoShape 2"/>
          <p:cNvSpPr txBox="1">
            <a:spLocks noChangeArrowheads="1"/>
          </p:cNvSpPr>
          <p:nvPr/>
        </p:nvSpPr>
        <p:spPr bwMode="auto">
          <a:xfrm>
            <a:off x="8382000" y="-609600"/>
            <a:ext cx="1066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 smtClean="0"/>
              <a:t>8-1</a:t>
            </a:r>
          </a:p>
        </p:txBody>
      </p:sp>
    </p:spTree>
    <p:extLst>
      <p:ext uri="{BB962C8B-B14F-4D97-AF65-F5344CB8AC3E}">
        <p14:creationId xmlns:p14="http://schemas.microsoft.com/office/powerpoint/2010/main" val="109473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Aerobic Cellular Respiration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Oxygen required = </a:t>
            </a:r>
            <a:r>
              <a:rPr lang="en-US" b="1" smtClean="0">
                <a:solidFill>
                  <a:schemeClr val="accent1"/>
                </a:solidFill>
              </a:rPr>
              <a:t>aerobic</a:t>
            </a:r>
          </a:p>
          <a:p>
            <a:pPr eaLnBrk="1" hangingPunct="1"/>
            <a:r>
              <a:rPr lang="en-US" smtClean="0"/>
              <a:t>2 more sets of reactions which occur in a specialized organelles called </a:t>
            </a:r>
            <a:r>
              <a:rPr lang="en-US" b="1" smtClean="0">
                <a:solidFill>
                  <a:schemeClr val="accent1"/>
                </a:solidFill>
              </a:rPr>
              <a:t>mitochondria</a:t>
            </a:r>
          </a:p>
          <a:p>
            <a:pPr lvl="1" eaLnBrk="1" hangingPunct="1">
              <a:buFontTx/>
              <a:buNone/>
            </a:pPr>
            <a:r>
              <a:rPr lang="en-US" smtClean="0"/>
              <a:t>1.  The Krebs Cycle</a:t>
            </a:r>
          </a:p>
          <a:p>
            <a:pPr lvl="1" eaLnBrk="1" hangingPunct="1">
              <a:buFontTx/>
              <a:buNone/>
            </a:pPr>
            <a:r>
              <a:rPr lang="en-US" smtClean="0"/>
              <a:t>2.  The Electron Transport Chain</a:t>
            </a:r>
          </a:p>
        </p:txBody>
      </p:sp>
      <p:pic>
        <p:nvPicPr>
          <p:cNvPr id="29700" name="Picture 2" descr="C:\Users\Alex\Desktop\art\BIO10NAE_03_09_02_005_LRIM_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797300"/>
            <a:ext cx="2636838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720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kreb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7063"/>
            <a:ext cx="8763000" cy="555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92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Krebs Cycle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A.K.A. </a:t>
            </a:r>
            <a:r>
              <a:rPr lang="en-US" b="1" dirty="0" smtClean="0">
                <a:solidFill>
                  <a:schemeClr val="accent1"/>
                </a:solidFill>
              </a:rPr>
              <a:t>The Citric Acid Cycle</a:t>
            </a:r>
          </a:p>
          <a:p>
            <a:pPr eaLnBrk="1" hangingPunct="1"/>
            <a:r>
              <a:rPr lang="en-US" b="1" dirty="0" smtClean="0"/>
              <a:t>Completes the breakdown of glucose</a:t>
            </a:r>
          </a:p>
          <a:p>
            <a:pPr lvl="1" eaLnBrk="1" hangingPunct="1"/>
            <a:r>
              <a:rPr lang="en-US" dirty="0" smtClean="0"/>
              <a:t>Carbon and oxygen atoms end up in CO</a:t>
            </a:r>
            <a:r>
              <a:rPr lang="en-US" baseline="-25000" dirty="0" smtClean="0"/>
              <a:t>2</a:t>
            </a:r>
            <a:r>
              <a:rPr lang="en-US" dirty="0" smtClean="0"/>
              <a:t> and H</a:t>
            </a:r>
            <a:r>
              <a:rPr lang="en-US" baseline="-25000" dirty="0" smtClean="0"/>
              <a:t>2</a:t>
            </a:r>
            <a:r>
              <a:rPr lang="en-US" dirty="0" smtClean="0"/>
              <a:t>O, respectively</a:t>
            </a:r>
          </a:p>
          <a:p>
            <a:pPr eaLnBrk="1" hangingPunct="1"/>
            <a:r>
              <a:rPr lang="en-US" b="1" dirty="0" smtClean="0"/>
              <a:t>Produces only 2 more ATP</a:t>
            </a:r>
            <a:r>
              <a:rPr lang="en-US" dirty="0" smtClean="0"/>
              <a:t> </a:t>
            </a:r>
          </a:p>
          <a:p>
            <a:pPr lvl="1" eaLnBrk="1" hangingPunct="1"/>
            <a:r>
              <a:rPr lang="en-US" dirty="0" smtClean="0"/>
              <a:t>but produces electron carriers </a:t>
            </a:r>
            <a:r>
              <a:rPr lang="en-US" dirty="0" smtClean="0">
                <a:solidFill>
                  <a:schemeClr val="accent1"/>
                </a:solidFill>
              </a:rPr>
              <a:t>NADH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1"/>
                </a:solidFill>
              </a:rPr>
              <a:t>FADH</a:t>
            </a:r>
            <a:r>
              <a:rPr lang="en-US" baseline="-25000" dirty="0" smtClean="0">
                <a:solidFill>
                  <a:schemeClr val="accent1"/>
                </a:solidFill>
              </a:rPr>
              <a:t>2</a:t>
            </a:r>
            <a:r>
              <a:rPr lang="en-US" dirty="0" smtClean="0"/>
              <a:t> which move to the 3</a:t>
            </a:r>
            <a:r>
              <a:rPr lang="en-US" baseline="30000" dirty="0" smtClean="0"/>
              <a:t>rd</a:t>
            </a:r>
            <a:r>
              <a:rPr lang="en-US" dirty="0" smtClean="0"/>
              <a:t> stage (E.T.C.)</a:t>
            </a:r>
          </a:p>
        </p:txBody>
      </p:sp>
      <p:pic>
        <p:nvPicPr>
          <p:cNvPr id="31748" name="Picture 2" descr="C:\Users\Alex\Desktop\art\BIO10NAE_03_09_02_005_LRIM_0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0"/>
            <a:ext cx="2057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816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-228600"/>
            <a:ext cx="7924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The Krebs Cycle</a:t>
            </a:r>
          </a:p>
        </p:txBody>
      </p:sp>
      <p:pic>
        <p:nvPicPr>
          <p:cNvPr id="32771" name="Picture 2" descr="bio_ch9_47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213" y="762000"/>
            <a:ext cx="7494587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286000" y="1828800"/>
            <a:ext cx="990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1200" b="1" kern="0" dirty="0">
                <a:solidFill>
                  <a:srgbClr val="006699"/>
                </a:solidFill>
              </a:rPr>
              <a:t>Citric Acid Production</a:t>
            </a:r>
          </a:p>
        </p:txBody>
      </p:sp>
      <p:pic>
        <p:nvPicPr>
          <p:cNvPr id="32773" name="Picture 2" descr="C:\Users\Alex\Desktop\art\BIO10NAE_03_09_02_005_LRIM_0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0"/>
            <a:ext cx="2057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64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Krebs Cycle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idx="1"/>
          </p:nvPr>
        </p:nvSpPr>
        <p:spPr>
          <a:xfrm>
            <a:off x="838200" y="2362200"/>
            <a:ext cx="4495800" cy="4495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smtClean="0"/>
              <a:t>Products (per glucose):</a:t>
            </a:r>
          </a:p>
          <a:p>
            <a:r>
              <a:rPr lang="en-US" b="1" smtClean="0"/>
              <a:t>6 </a:t>
            </a:r>
            <a:r>
              <a:rPr lang="en-US" b="1" smtClean="0">
                <a:solidFill>
                  <a:schemeClr val="accent1"/>
                </a:solidFill>
              </a:rPr>
              <a:t>CO</a:t>
            </a:r>
            <a:r>
              <a:rPr lang="en-US" b="1" baseline="-25000" smtClean="0">
                <a:solidFill>
                  <a:schemeClr val="accent1"/>
                </a:solidFill>
              </a:rPr>
              <a:t>2</a:t>
            </a:r>
          </a:p>
          <a:p>
            <a:r>
              <a:rPr lang="en-US" b="1" smtClean="0"/>
              <a:t>2 </a:t>
            </a:r>
            <a:r>
              <a:rPr lang="en-US" b="1" smtClean="0">
                <a:solidFill>
                  <a:schemeClr val="accent1"/>
                </a:solidFill>
              </a:rPr>
              <a:t>ATP</a:t>
            </a:r>
          </a:p>
          <a:p>
            <a:r>
              <a:rPr lang="en-US" b="1" smtClean="0"/>
              <a:t>8 </a:t>
            </a:r>
            <a:r>
              <a:rPr lang="en-US" b="1" smtClean="0">
                <a:solidFill>
                  <a:schemeClr val="accent1"/>
                </a:solidFill>
              </a:rPr>
              <a:t>NADH </a:t>
            </a:r>
          </a:p>
          <a:p>
            <a:r>
              <a:rPr lang="en-US" b="1" smtClean="0"/>
              <a:t>2 </a:t>
            </a:r>
            <a:r>
              <a:rPr lang="en-US" b="1" smtClean="0">
                <a:solidFill>
                  <a:schemeClr val="accent1"/>
                </a:solidFill>
              </a:rPr>
              <a:t>FADH</a:t>
            </a:r>
            <a:r>
              <a:rPr lang="en-US" b="1" baseline="-25000" smtClean="0">
                <a:solidFill>
                  <a:schemeClr val="accent1"/>
                </a:solidFill>
              </a:rPr>
              <a:t>2</a:t>
            </a:r>
            <a:r>
              <a:rPr lang="en-US" b="1" smtClean="0">
                <a:solidFill>
                  <a:schemeClr val="accent1"/>
                </a:solidFill>
              </a:rPr>
              <a:t> </a:t>
            </a:r>
          </a:p>
          <a:p>
            <a:pPr>
              <a:buFont typeface="Wingdings" pitchFamily="2" charset="2"/>
              <a:buNone/>
            </a:pPr>
            <a:endParaRPr lang="en-US" b="1" smtClean="0"/>
          </a:p>
        </p:txBody>
      </p:sp>
      <p:pic>
        <p:nvPicPr>
          <p:cNvPr id="33796" name="Picture 2" descr="C:\Users\Alex\Desktop\art\BIO10NAE_03_09_03_005_LRIM_1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01900"/>
            <a:ext cx="3556000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2" descr="C:\Users\Alex\Desktop\art\BIO10NAE_03_09_02_005_LRIM_0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0"/>
            <a:ext cx="2057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ight Brace 11"/>
          <p:cNvSpPr/>
          <p:nvPr/>
        </p:nvSpPr>
        <p:spPr bwMode="auto">
          <a:xfrm>
            <a:off x="2667000" y="3962400"/>
            <a:ext cx="304800" cy="990600"/>
          </a:xfrm>
          <a:prstGeom prst="rightBrace">
            <a:avLst>
              <a:gd name="adj1" fmla="val 8333"/>
              <a:gd name="adj2" fmla="val 49068"/>
            </a:avLst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71800" y="4267200"/>
            <a:ext cx="16002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  <a:latin typeface="Arial"/>
              </a:rPr>
              <a:t>to E.T.C.   </a:t>
            </a:r>
          </a:p>
        </p:txBody>
      </p:sp>
      <p:sp>
        <p:nvSpPr>
          <p:cNvPr id="20" name="Oval 19"/>
          <p:cNvSpPr/>
          <p:nvPr/>
        </p:nvSpPr>
        <p:spPr bwMode="auto">
          <a:xfrm>
            <a:off x="7391400" y="3581400"/>
            <a:ext cx="533400" cy="457200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rgbClr val="003366"/>
              </a:solidFill>
              <a:latin typeface="Times New Roman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8001000" y="4800600"/>
            <a:ext cx="533400" cy="457200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rgbClr val="003366"/>
              </a:solidFill>
              <a:latin typeface="Times New Roman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8001000" y="5410200"/>
            <a:ext cx="533400" cy="457200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rgbClr val="003366"/>
              </a:solidFill>
              <a:latin typeface="Times New Roman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6705600" y="5867400"/>
            <a:ext cx="533400" cy="457200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rgbClr val="003366"/>
              </a:solidFill>
              <a:latin typeface="Times New Roman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6248400" y="4267200"/>
            <a:ext cx="685800" cy="457200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rgbClr val="003366"/>
              </a:solidFill>
              <a:latin typeface="Times New Roman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477000" y="3657600"/>
            <a:ext cx="685800" cy="457200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rgbClr val="003366"/>
              </a:solidFill>
              <a:latin typeface="Times New Roman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7848600" y="5257800"/>
            <a:ext cx="685800" cy="457200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rgbClr val="003366"/>
              </a:solidFill>
              <a:latin typeface="Times New Roman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7391400" y="5715000"/>
            <a:ext cx="685800" cy="457200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rgbClr val="003366"/>
              </a:solidFill>
              <a:latin typeface="Times New Roman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6096000" y="5562600"/>
            <a:ext cx="685800" cy="457200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rgbClr val="003366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72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2" presetID="21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1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1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1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1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830580" y="2438400"/>
            <a:ext cx="7856220" cy="4648200"/>
          </a:xfrm>
        </p:spPr>
        <p:txBody>
          <a:bodyPr/>
          <a:lstStyle/>
          <a:p>
            <a:pPr marL="514350" indent="-514350">
              <a:buFont typeface="+mj-lt"/>
              <a:buAutoNum type="arabicPeriod" startAt="6"/>
              <a:defRPr/>
            </a:pPr>
            <a:r>
              <a:rPr lang="en-US" sz="2400" b="1" dirty="0" smtClean="0"/>
              <a:t>The Krebs Cycle takes place within the</a:t>
            </a:r>
            <a:endParaRPr lang="en-US" sz="2400" b="1" dirty="0" smtClean="0"/>
          </a:p>
          <a:p>
            <a:pPr marL="914400" lvl="1" indent="-514350">
              <a:buFont typeface="+mj-lt"/>
              <a:buAutoNum type="alphaUcPeriod"/>
              <a:defRPr/>
            </a:pPr>
            <a:r>
              <a:rPr lang="en-US" dirty="0" smtClean="0"/>
              <a:t>Chloroplast</a:t>
            </a:r>
          </a:p>
          <a:p>
            <a:pPr marL="914400" lvl="1" indent="-514350">
              <a:buFont typeface="+mj-lt"/>
              <a:buAutoNum type="alphaUcPeriod"/>
              <a:defRPr/>
            </a:pPr>
            <a:r>
              <a:rPr lang="en-US" dirty="0" smtClean="0"/>
              <a:t>Mitochondrion</a:t>
            </a:r>
          </a:p>
          <a:p>
            <a:pPr marL="914400" lvl="1" indent="-514350">
              <a:buFont typeface="+mj-lt"/>
              <a:buAutoNum type="alphaUcPeriod"/>
              <a:defRPr/>
            </a:pPr>
            <a:r>
              <a:rPr lang="en-US" dirty="0" smtClean="0"/>
              <a:t>Nucleus</a:t>
            </a:r>
          </a:p>
          <a:p>
            <a:pPr marL="914400" lvl="1" indent="-514350">
              <a:buFont typeface="+mj-lt"/>
              <a:buAutoNum type="alphaUcPeriod"/>
              <a:defRPr/>
            </a:pPr>
            <a:r>
              <a:rPr lang="en-US" dirty="0" smtClean="0"/>
              <a:t>Cytoplasm</a:t>
            </a:r>
          </a:p>
          <a:p>
            <a:pPr marL="914400" lvl="1" indent="-514350">
              <a:buFont typeface="+mj-lt"/>
              <a:buAutoNum type="alphaUcPeriod"/>
              <a:defRPr/>
            </a:pPr>
            <a:endParaRPr lang="en-US" dirty="0"/>
          </a:p>
          <a:p>
            <a:pPr marL="914400" lvl="1" indent="-514350">
              <a:buFont typeface="+mj-lt"/>
              <a:buAutoNum type="alphaUcPeriod"/>
              <a:defRPr/>
            </a:pPr>
            <a:endParaRPr lang="en-US" dirty="0"/>
          </a:p>
          <a:p>
            <a:pPr marL="857250" lvl="1" indent="-457200">
              <a:buFont typeface="+mj-lt"/>
              <a:buAutoNum type="alphaUcPeriod"/>
              <a:defRPr/>
            </a:pPr>
            <a:endParaRPr lang="en-US" dirty="0"/>
          </a:p>
          <a:p>
            <a:pPr marL="857250" lvl="1" indent="-457200">
              <a:buFont typeface="+mj-lt"/>
              <a:buAutoNum type="alphaUcPeriod"/>
              <a:defRPr/>
            </a:pPr>
            <a:endParaRPr lang="en-US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6124575" cy="1920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1143000" y="3276600"/>
            <a:ext cx="2895601" cy="609600"/>
          </a:xfrm>
          <a:prstGeom prst="ellipse">
            <a:avLst/>
          </a:prstGeom>
          <a:noFill/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828" y="5257803"/>
            <a:ext cx="2360172" cy="16001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157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830580" y="2438400"/>
            <a:ext cx="7856220" cy="4648200"/>
          </a:xfrm>
        </p:spPr>
        <p:txBody>
          <a:bodyPr/>
          <a:lstStyle/>
          <a:p>
            <a:pPr marL="514350" indent="-514350">
              <a:buFont typeface="+mj-lt"/>
              <a:buAutoNum type="arabicPeriod" startAt="6"/>
              <a:defRPr/>
            </a:pPr>
            <a:r>
              <a:rPr lang="en-US" sz="2400" b="1" dirty="0" smtClean="0"/>
              <a:t>During the Krebs Cycle</a:t>
            </a:r>
            <a:endParaRPr lang="en-US" sz="2400" b="1" dirty="0" smtClean="0"/>
          </a:p>
          <a:p>
            <a:pPr marL="914400" lvl="1" indent="-514350">
              <a:buFont typeface="+mj-lt"/>
              <a:buAutoNum type="alphaUcPeriod"/>
              <a:defRPr/>
            </a:pPr>
            <a:r>
              <a:rPr lang="en-US" dirty="0" smtClean="0"/>
              <a:t>Hydrogen ions and oxygen form water</a:t>
            </a:r>
          </a:p>
          <a:p>
            <a:pPr marL="914400" lvl="1" indent="-514350">
              <a:buFont typeface="+mj-lt"/>
              <a:buAutoNum type="alphaUcPeriod"/>
              <a:defRPr/>
            </a:pPr>
            <a:r>
              <a:rPr lang="en-US" dirty="0" smtClean="0"/>
              <a:t>The cell releases a small amount of energy through fermentation</a:t>
            </a:r>
          </a:p>
          <a:p>
            <a:pPr marL="914400" lvl="1" indent="-514350">
              <a:buFont typeface="+mj-lt"/>
              <a:buAutoNum type="alphaUcPeriod"/>
              <a:defRPr/>
            </a:pPr>
            <a:r>
              <a:rPr lang="en-US" dirty="0" smtClean="0"/>
              <a:t>Each glucose molecule is broken down into two molecules of pyruvic acid</a:t>
            </a:r>
          </a:p>
          <a:p>
            <a:pPr marL="914400" lvl="1" indent="-514350">
              <a:buFont typeface="+mj-lt"/>
              <a:buAutoNum type="alphaUcPeriod"/>
              <a:defRPr/>
            </a:pPr>
            <a:r>
              <a:rPr lang="en-US" dirty="0" smtClean="0"/>
              <a:t>Pyruvic acid is broken down into carbon dioxide in a series of reactions</a:t>
            </a:r>
          </a:p>
          <a:p>
            <a:pPr marL="914400" lvl="1" indent="-514350">
              <a:buFont typeface="+mj-lt"/>
              <a:buAutoNum type="alphaUcPeriod"/>
              <a:defRPr/>
            </a:pPr>
            <a:endParaRPr lang="en-US" dirty="0" smtClean="0"/>
          </a:p>
          <a:p>
            <a:pPr marL="400050" lvl="1" indent="0">
              <a:buNone/>
              <a:defRPr/>
            </a:pPr>
            <a:endParaRPr lang="en-US" dirty="0" smtClean="0"/>
          </a:p>
          <a:p>
            <a:pPr marL="914400" lvl="1" indent="-514350">
              <a:buFont typeface="+mj-lt"/>
              <a:buAutoNum type="alphaUcPeriod"/>
              <a:defRPr/>
            </a:pPr>
            <a:endParaRPr lang="en-US" dirty="0"/>
          </a:p>
          <a:p>
            <a:pPr marL="914400" lvl="1" indent="-514350">
              <a:buFont typeface="+mj-lt"/>
              <a:buAutoNum type="alphaUcPeriod"/>
              <a:defRPr/>
            </a:pPr>
            <a:endParaRPr lang="en-US" dirty="0"/>
          </a:p>
          <a:p>
            <a:pPr marL="857250" lvl="1" indent="-457200">
              <a:buFont typeface="+mj-lt"/>
              <a:buAutoNum type="alphaUcPeriod"/>
              <a:defRPr/>
            </a:pPr>
            <a:endParaRPr lang="en-US" dirty="0"/>
          </a:p>
          <a:p>
            <a:pPr marL="857250" lvl="1" indent="-457200">
              <a:buFont typeface="+mj-lt"/>
              <a:buAutoNum type="alphaUcPeriod"/>
              <a:defRPr/>
            </a:pPr>
            <a:endParaRPr lang="en-US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6124575" cy="1920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866480" y="4724399"/>
            <a:ext cx="8382000" cy="1311143"/>
          </a:xfrm>
          <a:prstGeom prst="ellipse">
            <a:avLst/>
          </a:prstGeom>
          <a:noFill/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514746"/>
            <a:ext cx="1981200" cy="13432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041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ellrespovervie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083" b="10083"/>
          <a:stretch/>
        </p:blipFill>
        <p:spPr bwMode="auto">
          <a:xfrm>
            <a:off x="0" y="223631"/>
            <a:ext cx="9144000" cy="5796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310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Electron Transport Chain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Powered by electron carriers from the </a:t>
            </a:r>
            <a:r>
              <a:rPr lang="en-US" dirty="0" err="1" smtClean="0"/>
              <a:t>Kreb’s</a:t>
            </a:r>
            <a:r>
              <a:rPr lang="en-US" dirty="0" smtClean="0"/>
              <a:t> Cycle</a:t>
            </a:r>
          </a:p>
          <a:p>
            <a:pPr lvl="1" eaLnBrk="1" hangingPunct="1"/>
            <a:r>
              <a:rPr lang="en-US" dirty="0" smtClean="0">
                <a:solidFill>
                  <a:schemeClr val="accent1"/>
                </a:solidFill>
              </a:rPr>
              <a:t>NADH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1"/>
                </a:solidFill>
              </a:rPr>
              <a:t>FADH</a:t>
            </a:r>
            <a:r>
              <a:rPr lang="en-US" baseline="-25000" dirty="0" smtClean="0">
                <a:solidFill>
                  <a:schemeClr val="accent1"/>
                </a:solidFill>
              </a:rPr>
              <a:t>2</a:t>
            </a:r>
            <a:r>
              <a:rPr lang="en-US" dirty="0" smtClean="0"/>
              <a:t> </a:t>
            </a:r>
          </a:p>
          <a:p>
            <a:pPr eaLnBrk="1" hangingPunct="1"/>
            <a:r>
              <a:rPr lang="en-US" b="1" dirty="0" smtClean="0"/>
              <a:t>Produces a total of </a:t>
            </a:r>
            <a:r>
              <a:rPr lang="en-US" b="1" dirty="0" smtClean="0">
                <a:solidFill>
                  <a:schemeClr val="accent1"/>
                </a:solidFill>
              </a:rPr>
              <a:t>32 ATP</a:t>
            </a:r>
          </a:p>
          <a:p>
            <a:pPr eaLnBrk="1" hangingPunct="1"/>
            <a:r>
              <a:rPr lang="en-US" dirty="0" smtClean="0"/>
              <a:t>Oxygen is needed to accept electrons at the end</a:t>
            </a:r>
          </a:p>
          <a:p>
            <a:pPr lvl="1" eaLnBrk="1" hangingPunct="1"/>
            <a:r>
              <a:rPr lang="en-US" dirty="0" smtClean="0"/>
              <a:t>Produces water as a byproduct</a:t>
            </a:r>
          </a:p>
        </p:txBody>
      </p:sp>
      <p:pic>
        <p:nvPicPr>
          <p:cNvPr id="37892" name="Picture 2" descr="C:\Users\Alex\Desktop\art\BIO10NAE_03_09_02_005_LRIM_0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76200"/>
            <a:ext cx="1905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751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Electron Transport Chain</a:t>
            </a:r>
          </a:p>
        </p:txBody>
      </p:sp>
      <p:pic>
        <p:nvPicPr>
          <p:cNvPr id="38915" name="Picture 22" descr="bio_ch9_476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362200"/>
            <a:ext cx="6407150" cy="442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 Box 5"/>
          <p:cNvSpPr txBox="1">
            <a:spLocks noChangeArrowheads="1"/>
          </p:cNvSpPr>
          <p:nvPr/>
        </p:nvSpPr>
        <p:spPr bwMode="auto">
          <a:xfrm>
            <a:off x="2236788" y="2362200"/>
            <a:ext cx="19669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smtClean="0">
                <a:solidFill>
                  <a:srgbClr val="003366"/>
                </a:solidFill>
              </a:rPr>
              <a:t>Electron Transport</a:t>
            </a:r>
          </a:p>
        </p:txBody>
      </p:sp>
      <p:sp>
        <p:nvSpPr>
          <p:cNvPr id="38917" name="Text Box 6"/>
          <p:cNvSpPr txBox="1">
            <a:spLocks noChangeArrowheads="1"/>
          </p:cNvSpPr>
          <p:nvPr/>
        </p:nvSpPr>
        <p:spPr bwMode="auto">
          <a:xfrm>
            <a:off x="3444875" y="2017713"/>
            <a:ext cx="21971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1400" smtClean="0">
                <a:solidFill>
                  <a:srgbClr val="003366"/>
                </a:solidFill>
              </a:rPr>
              <a:t>Hydrogen Ion Movement</a:t>
            </a:r>
          </a:p>
        </p:txBody>
      </p:sp>
      <p:sp>
        <p:nvSpPr>
          <p:cNvPr id="38918" name="Text Box 7"/>
          <p:cNvSpPr txBox="1">
            <a:spLocks noChangeArrowheads="1"/>
          </p:cNvSpPr>
          <p:nvPr/>
        </p:nvSpPr>
        <p:spPr bwMode="auto">
          <a:xfrm>
            <a:off x="5314950" y="6248400"/>
            <a:ext cx="1466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smtClean="0">
                <a:solidFill>
                  <a:srgbClr val="003366"/>
                </a:solidFill>
              </a:rPr>
              <a:t>ATP Production</a:t>
            </a:r>
          </a:p>
        </p:txBody>
      </p:sp>
      <p:sp>
        <p:nvSpPr>
          <p:cNvPr id="38919" name="Text Box 8"/>
          <p:cNvSpPr txBox="1">
            <a:spLocks noChangeArrowheads="1"/>
          </p:cNvSpPr>
          <p:nvPr/>
        </p:nvSpPr>
        <p:spPr bwMode="auto">
          <a:xfrm>
            <a:off x="7772400" y="3962400"/>
            <a:ext cx="1681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smtClean="0">
                <a:solidFill>
                  <a:srgbClr val="003366"/>
                </a:solidFill>
              </a:rPr>
              <a:t>ATP synthase</a:t>
            </a:r>
          </a:p>
        </p:txBody>
      </p:sp>
      <p:sp>
        <p:nvSpPr>
          <p:cNvPr id="38920" name="Text Box 9"/>
          <p:cNvSpPr txBox="1">
            <a:spLocks noChangeArrowheads="1"/>
          </p:cNvSpPr>
          <p:nvPr/>
        </p:nvSpPr>
        <p:spPr bwMode="auto">
          <a:xfrm>
            <a:off x="6096000" y="2743200"/>
            <a:ext cx="1323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 smtClean="0">
                <a:solidFill>
                  <a:srgbClr val="003366"/>
                </a:solidFill>
              </a:rPr>
              <a:t>H</a:t>
            </a:r>
            <a:r>
              <a:rPr lang="en-US" altLang="en-US" sz="1400" baseline="30000" smtClean="0">
                <a:solidFill>
                  <a:srgbClr val="003366"/>
                </a:solidFill>
              </a:rPr>
              <a:t>+</a:t>
            </a:r>
            <a:r>
              <a:rPr lang="en-US" altLang="en-US" sz="1400" smtClean="0">
                <a:solidFill>
                  <a:srgbClr val="003366"/>
                </a:solidFill>
              </a:rPr>
              <a:t> Diffusion</a:t>
            </a:r>
          </a:p>
        </p:txBody>
      </p:sp>
      <p:sp>
        <p:nvSpPr>
          <p:cNvPr id="38921" name="Text Box 16"/>
          <p:cNvSpPr txBox="1">
            <a:spLocks noChangeArrowheads="1"/>
          </p:cNvSpPr>
          <p:nvPr/>
        </p:nvSpPr>
        <p:spPr bwMode="auto">
          <a:xfrm>
            <a:off x="-125413" y="3505200"/>
            <a:ext cx="2617788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 b="1" smtClean="0">
                <a:solidFill>
                  <a:srgbClr val="003366"/>
                </a:solidFill>
              </a:rPr>
              <a:t>Intermembrane </a:t>
            </a:r>
          </a:p>
          <a:p>
            <a:pPr algn="ctr">
              <a:spcBef>
                <a:spcPct val="50000"/>
              </a:spcBef>
            </a:pPr>
            <a:r>
              <a:rPr lang="en-US" altLang="en-US" sz="1400" b="1" smtClean="0">
                <a:solidFill>
                  <a:srgbClr val="003366"/>
                </a:solidFill>
              </a:rPr>
              <a:t>Space</a:t>
            </a:r>
          </a:p>
        </p:txBody>
      </p:sp>
      <p:sp>
        <p:nvSpPr>
          <p:cNvPr id="38922" name="Text Box 16"/>
          <p:cNvSpPr txBox="1">
            <a:spLocks noChangeArrowheads="1"/>
          </p:cNvSpPr>
          <p:nvPr/>
        </p:nvSpPr>
        <p:spPr bwMode="auto">
          <a:xfrm>
            <a:off x="-152400" y="5181600"/>
            <a:ext cx="2617788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 b="1" smtClean="0">
                <a:solidFill>
                  <a:srgbClr val="003366"/>
                </a:solidFill>
              </a:rPr>
              <a:t>Inner Membrane </a:t>
            </a:r>
          </a:p>
          <a:p>
            <a:pPr algn="ctr">
              <a:spcBef>
                <a:spcPct val="50000"/>
              </a:spcBef>
            </a:pPr>
            <a:endParaRPr lang="en-US" altLang="en-US" sz="1400" smtClean="0">
              <a:solidFill>
                <a:srgbClr val="003366"/>
              </a:solidFill>
            </a:endParaRPr>
          </a:p>
        </p:txBody>
      </p:sp>
      <p:sp>
        <p:nvSpPr>
          <p:cNvPr id="38923" name="Text Box 16"/>
          <p:cNvSpPr txBox="1">
            <a:spLocks noChangeArrowheads="1"/>
          </p:cNvSpPr>
          <p:nvPr/>
        </p:nvSpPr>
        <p:spPr bwMode="auto">
          <a:xfrm>
            <a:off x="-304800" y="6227763"/>
            <a:ext cx="2617788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 b="1" smtClean="0">
                <a:solidFill>
                  <a:srgbClr val="003366"/>
                </a:solidFill>
              </a:rPr>
              <a:t>Mitochondrial Matrix </a:t>
            </a:r>
          </a:p>
          <a:p>
            <a:pPr algn="ctr">
              <a:spcBef>
                <a:spcPct val="50000"/>
              </a:spcBef>
            </a:pPr>
            <a:endParaRPr lang="en-US" altLang="en-US" sz="1400" smtClean="0">
              <a:solidFill>
                <a:srgbClr val="003366"/>
              </a:solidFill>
            </a:endParaRPr>
          </a:p>
        </p:txBody>
      </p:sp>
      <p:sp>
        <p:nvSpPr>
          <p:cNvPr id="38924" name="Text Box 8"/>
          <p:cNvSpPr txBox="1">
            <a:spLocks noChangeArrowheads="1"/>
          </p:cNvSpPr>
          <p:nvPr/>
        </p:nvSpPr>
        <p:spPr bwMode="auto">
          <a:xfrm>
            <a:off x="3989388" y="2587625"/>
            <a:ext cx="2214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smtClean="0">
                <a:solidFill>
                  <a:srgbClr val="003366"/>
                </a:solidFill>
              </a:rPr>
              <a:t>H</a:t>
            </a:r>
            <a:r>
              <a:rPr lang="en-US" altLang="en-US" sz="1400" baseline="30000" smtClean="0">
                <a:solidFill>
                  <a:srgbClr val="003366"/>
                </a:solidFill>
              </a:rPr>
              <a:t>+</a:t>
            </a:r>
            <a:r>
              <a:rPr lang="en-US" altLang="en-US" sz="1400" smtClean="0">
                <a:solidFill>
                  <a:srgbClr val="003366"/>
                </a:solidFill>
              </a:rPr>
              <a:t> Active Transport</a:t>
            </a:r>
          </a:p>
        </p:txBody>
      </p:sp>
    </p:spTree>
    <p:extLst>
      <p:ext uri="{BB962C8B-B14F-4D97-AF65-F5344CB8AC3E}">
        <p14:creationId xmlns:p14="http://schemas.microsoft.com/office/powerpoint/2010/main" val="123639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ATP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762000" y="2362200"/>
            <a:ext cx="8305800" cy="2057400"/>
          </a:xfrm>
        </p:spPr>
        <p:txBody>
          <a:bodyPr/>
          <a:lstStyle/>
          <a:p>
            <a:pPr>
              <a:buFont typeface="Wingdings" charset="2"/>
              <a:buChar char="l"/>
              <a:defRPr/>
            </a:pPr>
            <a:r>
              <a:rPr lang="en-US" sz="2400" b="1" dirty="0" smtClean="0"/>
              <a:t>ADP can be “</a:t>
            </a:r>
            <a:r>
              <a:rPr lang="en-US" sz="2400" b="1" dirty="0" smtClean="0">
                <a:solidFill>
                  <a:schemeClr val="accent6"/>
                </a:solidFill>
              </a:rPr>
              <a:t>recharged</a:t>
            </a:r>
            <a:r>
              <a:rPr lang="en-US" sz="2400" b="1" dirty="0" smtClean="0"/>
              <a:t>” to ATP with the addition of energy and a phosphate group</a:t>
            </a:r>
          </a:p>
          <a:p>
            <a:pPr marL="0" indent="0">
              <a:buFont typeface="Wingdings" charset="2"/>
              <a:buNone/>
              <a:defRPr/>
            </a:pPr>
            <a:endParaRPr lang="en-US" b="1" dirty="0" smtClean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87" y="3276600"/>
            <a:ext cx="7961313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779962" y="3973513"/>
            <a:ext cx="746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Energy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4779962" y="4557713"/>
            <a:ext cx="746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dirty="0"/>
              <a:t>Energy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693737" y="4657725"/>
            <a:ext cx="41735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Adenosine diphosphate (ADP) + Phosphate </a:t>
            </a: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5837237" y="4657725"/>
            <a:ext cx="29035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Adenosine triphosphate (ATP)</a:t>
            </a: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3522662" y="5399088"/>
            <a:ext cx="917575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</a:pPr>
            <a:r>
              <a:rPr lang="en-US" sz="1600"/>
              <a:t>Partially</a:t>
            </a:r>
          </a:p>
          <a:p>
            <a:pPr>
              <a:lnSpc>
                <a:spcPct val="85000"/>
              </a:lnSpc>
            </a:pPr>
            <a:r>
              <a:rPr lang="en-US" sz="1600"/>
              <a:t>charged</a:t>
            </a:r>
          </a:p>
          <a:p>
            <a:pPr>
              <a:lnSpc>
                <a:spcPct val="85000"/>
              </a:lnSpc>
            </a:pPr>
            <a:r>
              <a:rPr lang="en-US" sz="1600"/>
              <a:t>battery</a:t>
            </a: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5681662" y="5399088"/>
            <a:ext cx="917575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</a:pPr>
            <a:r>
              <a:rPr lang="en-US" sz="1600"/>
              <a:t>Fully</a:t>
            </a:r>
          </a:p>
          <a:p>
            <a:pPr>
              <a:lnSpc>
                <a:spcPct val="85000"/>
              </a:lnSpc>
            </a:pPr>
            <a:r>
              <a:rPr lang="en-US" sz="1600"/>
              <a:t>charged</a:t>
            </a:r>
          </a:p>
          <a:p>
            <a:pPr>
              <a:lnSpc>
                <a:spcPct val="85000"/>
              </a:lnSpc>
            </a:pPr>
            <a:r>
              <a:rPr lang="en-US" sz="1600"/>
              <a:t>battery</a:t>
            </a:r>
          </a:p>
        </p:txBody>
      </p:sp>
      <p:sp>
        <p:nvSpPr>
          <p:cNvPr id="22" name="AutoShape 2"/>
          <p:cNvSpPr txBox="1">
            <a:spLocks noChangeArrowheads="1"/>
          </p:cNvSpPr>
          <p:nvPr/>
        </p:nvSpPr>
        <p:spPr bwMode="auto">
          <a:xfrm>
            <a:off x="8382000" y="-609600"/>
            <a:ext cx="1066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 smtClean="0"/>
              <a:t>8-1</a:t>
            </a:r>
          </a:p>
        </p:txBody>
      </p:sp>
    </p:spTree>
    <p:extLst>
      <p:ext uri="{BB962C8B-B14F-4D97-AF65-F5344CB8AC3E}">
        <p14:creationId xmlns:p14="http://schemas.microsoft.com/office/powerpoint/2010/main" val="15361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Energy Tally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36 ATP for aerobic vs. 2 ATP for anaerobic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Glycolysis         		           2 ATP</a:t>
            </a:r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Krebs               		           2 ATP</a:t>
            </a:r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Electron Transport Chain		</a:t>
            </a:r>
            <a:r>
              <a:rPr lang="en-US" u="sng" dirty="0" smtClean="0"/>
              <a:t>32 ATP</a:t>
            </a:r>
          </a:p>
          <a:p>
            <a:pPr lvl="4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dirty="0" smtClean="0"/>
              <a:t>      			              </a:t>
            </a:r>
            <a:r>
              <a:rPr lang="en-US" sz="2400" b="1" dirty="0" smtClean="0">
                <a:solidFill>
                  <a:schemeClr val="accent1"/>
                </a:solidFill>
              </a:rPr>
              <a:t>36 ATP</a:t>
            </a:r>
          </a:p>
        </p:txBody>
      </p:sp>
    </p:spTree>
    <p:extLst>
      <p:ext uri="{BB962C8B-B14F-4D97-AF65-F5344CB8AC3E}">
        <p14:creationId xmlns:p14="http://schemas.microsoft.com/office/powerpoint/2010/main" val="298477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830580" y="2438400"/>
            <a:ext cx="7856220" cy="4648200"/>
          </a:xfrm>
        </p:spPr>
        <p:txBody>
          <a:bodyPr/>
          <a:lstStyle/>
          <a:p>
            <a:pPr marL="514350" indent="-514350">
              <a:buFont typeface="+mj-lt"/>
              <a:buAutoNum type="arabicPeriod" startAt="7"/>
              <a:defRPr/>
            </a:pPr>
            <a:r>
              <a:rPr lang="en-US" sz="2400" b="1" dirty="0" smtClean="0"/>
              <a:t>Why do animals need to breathe in oxygen?</a:t>
            </a:r>
          </a:p>
          <a:p>
            <a:pPr marL="914400" lvl="1" indent="-514350">
              <a:buFont typeface="+mj-lt"/>
              <a:buAutoNum type="alphaUcPeriod"/>
              <a:defRPr/>
            </a:pPr>
            <a:r>
              <a:rPr lang="en-US" dirty="0" smtClean="0"/>
              <a:t>To convert glucose into pyruvate during glycolysis</a:t>
            </a:r>
          </a:p>
          <a:p>
            <a:pPr marL="914400" lvl="1" indent="-514350">
              <a:buFont typeface="+mj-lt"/>
              <a:buAutoNum type="alphaUcPeriod"/>
              <a:defRPr/>
            </a:pPr>
            <a:r>
              <a:rPr lang="en-US" dirty="0" smtClean="0"/>
              <a:t>To accept electrons in the electron transport chain</a:t>
            </a:r>
          </a:p>
          <a:p>
            <a:pPr marL="914400" lvl="1" indent="-514350">
              <a:buFont typeface="+mj-lt"/>
              <a:buAutoNum type="alphaUcPeriod"/>
              <a:defRPr/>
            </a:pPr>
            <a:r>
              <a:rPr lang="en-US" dirty="0" smtClean="0"/>
              <a:t>To carry </a:t>
            </a:r>
            <a:r>
              <a:rPr lang="en-US" dirty="0">
                <a:solidFill>
                  <a:srgbClr val="002060"/>
                </a:solidFill>
              </a:rPr>
              <a:t>NADH and FADH</a:t>
            </a:r>
            <a:r>
              <a:rPr lang="en-US" baseline="-25000" dirty="0">
                <a:solidFill>
                  <a:srgbClr val="002060"/>
                </a:solidFill>
              </a:rPr>
              <a:t>2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to from the Krebs Cycle to the E.T.C.</a:t>
            </a:r>
            <a:endParaRPr lang="en-US" dirty="0">
              <a:solidFill>
                <a:srgbClr val="002060"/>
              </a:solidFill>
            </a:endParaRPr>
          </a:p>
          <a:p>
            <a:pPr marL="914400" lvl="1" indent="-514350">
              <a:buFont typeface="+mj-lt"/>
              <a:buAutoNum type="alphaUcPeriod"/>
              <a:defRPr/>
            </a:pPr>
            <a:r>
              <a:rPr lang="en-US" dirty="0" smtClean="0"/>
              <a:t> To produce water</a:t>
            </a:r>
            <a:endParaRPr lang="en-US" dirty="0"/>
          </a:p>
          <a:p>
            <a:pPr marL="914400" lvl="1" indent="-514350">
              <a:buFont typeface="+mj-lt"/>
              <a:buAutoNum type="alphaUcPeriod"/>
              <a:defRPr/>
            </a:pPr>
            <a:endParaRPr lang="en-US" dirty="0" smtClean="0"/>
          </a:p>
          <a:p>
            <a:pPr marL="914400" lvl="1" indent="-514350">
              <a:buFont typeface="+mj-lt"/>
              <a:buAutoNum type="alphaUcPeriod"/>
              <a:defRPr/>
            </a:pPr>
            <a:endParaRPr lang="en-US" dirty="0"/>
          </a:p>
          <a:p>
            <a:pPr marL="857250" lvl="1" indent="-457200">
              <a:buFont typeface="+mj-lt"/>
              <a:buAutoNum type="alphaUcPeriod"/>
              <a:defRPr/>
            </a:pPr>
            <a:endParaRPr lang="en-US" dirty="0"/>
          </a:p>
          <a:p>
            <a:pPr marL="857250" lvl="1" indent="-457200">
              <a:buFont typeface="+mj-lt"/>
              <a:buAutoNum type="alphaUcPeriod"/>
              <a:defRPr/>
            </a:pPr>
            <a:endParaRPr lang="en-US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6124575" cy="1920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304800" y="3276600"/>
            <a:ext cx="8610600" cy="914400"/>
          </a:xfrm>
          <a:prstGeom prst="ellipse">
            <a:avLst/>
          </a:prstGeom>
          <a:noFill/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828" y="5257803"/>
            <a:ext cx="2360172" cy="16001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457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830580" y="2438400"/>
            <a:ext cx="7856220" cy="4648200"/>
          </a:xfrm>
        </p:spPr>
        <p:txBody>
          <a:bodyPr/>
          <a:lstStyle/>
          <a:p>
            <a:pPr marL="514350" indent="-514350">
              <a:buFont typeface="+mj-lt"/>
              <a:buAutoNum type="arabicPeriod" startAt="7"/>
              <a:defRPr/>
            </a:pPr>
            <a:r>
              <a:rPr lang="en-US" sz="2400" b="1" dirty="0" smtClean="0"/>
              <a:t>Which of the following processes is NOT part of aerobic cellular respiration?</a:t>
            </a:r>
          </a:p>
          <a:p>
            <a:pPr marL="914400" lvl="1" indent="-514350">
              <a:buFont typeface="+mj-lt"/>
              <a:buAutoNum type="alphaUcPeriod"/>
              <a:defRPr/>
            </a:pPr>
            <a:r>
              <a:rPr lang="en-US" dirty="0" smtClean="0"/>
              <a:t>The Krebs Cycle</a:t>
            </a:r>
          </a:p>
          <a:p>
            <a:pPr marL="914400" lvl="1" indent="-514350">
              <a:buFont typeface="+mj-lt"/>
              <a:buAutoNum type="alphaUcPeriod"/>
              <a:defRPr/>
            </a:pPr>
            <a:r>
              <a:rPr lang="en-US" dirty="0" smtClean="0"/>
              <a:t>The Electron Transport Chain</a:t>
            </a:r>
          </a:p>
          <a:p>
            <a:pPr marL="914400" lvl="1" indent="-514350">
              <a:buFont typeface="+mj-lt"/>
              <a:buAutoNum type="alphaUcPeriod"/>
              <a:defRPr/>
            </a:pPr>
            <a:r>
              <a:rPr lang="en-US" dirty="0" smtClean="0"/>
              <a:t>The Citric Acid Cycle</a:t>
            </a:r>
          </a:p>
          <a:p>
            <a:pPr marL="914400" lvl="1" indent="-514350">
              <a:buFont typeface="+mj-lt"/>
              <a:buAutoNum type="alphaUcPeriod"/>
              <a:defRPr/>
            </a:pPr>
            <a:r>
              <a:rPr lang="en-US" dirty="0"/>
              <a:t>Glycolysis</a:t>
            </a:r>
          </a:p>
          <a:p>
            <a:pPr marL="914400" lvl="1" indent="-514350">
              <a:buFont typeface="+mj-lt"/>
              <a:buAutoNum type="alphaUcPeriod"/>
              <a:defRPr/>
            </a:pPr>
            <a:endParaRPr lang="en-US" dirty="0" smtClean="0"/>
          </a:p>
          <a:p>
            <a:pPr marL="914400" lvl="1" indent="-514350">
              <a:buFont typeface="+mj-lt"/>
              <a:buAutoNum type="alphaUcPeriod"/>
              <a:defRPr/>
            </a:pPr>
            <a:endParaRPr lang="en-US" dirty="0"/>
          </a:p>
          <a:p>
            <a:pPr marL="857250" lvl="1" indent="-457200">
              <a:buFont typeface="+mj-lt"/>
              <a:buAutoNum type="alphaUcPeriod"/>
              <a:defRPr/>
            </a:pPr>
            <a:endParaRPr lang="en-US" dirty="0"/>
          </a:p>
          <a:p>
            <a:pPr marL="857250" lvl="1" indent="-457200">
              <a:buFont typeface="+mj-lt"/>
              <a:buAutoNum type="alphaUcPeriod"/>
              <a:defRPr/>
            </a:pPr>
            <a:endParaRPr lang="en-US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6124575" cy="1920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1142999" y="4495800"/>
            <a:ext cx="2286001" cy="685800"/>
          </a:xfrm>
          <a:prstGeom prst="ellipse">
            <a:avLst/>
          </a:prstGeom>
          <a:noFill/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828" y="5257803"/>
            <a:ext cx="2360172" cy="16001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454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ATPYieldPerGluco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046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fatproten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588" y="152400"/>
            <a:ext cx="4014787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220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EcosystemRecycl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228600"/>
            <a:ext cx="5675313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280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PyruvateInCataboli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7975"/>
            <a:ext cx="6781800" cy="617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525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Anaerobic Cellular Respiration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Also called </a:t>
            </a:r>
            <a:r>
              <a:rPr lang="en-US" sz="2400" smtClean="0">
                <a:solidFill>
                  <a:schemeClr val="accent1"/>
                </a:solidFill>
              </a:rPr>
              <a:t>fermentation</a:t>
            </a:r>
          </a:p>
          <a:p>
            <a:pPr eaLnBrk="1" hangingPunct="1"/>
            <a:r>
              <a:rPr lang="en-US" sz="2400" smtClean="0"/>
              <a:t>Some organisms thrive in environments with little or no oxygen</a:t>
            </a:r>
          </a:p>
          <a:p>
            <a:pPr lvl="1" eaLnBrk="1" hangingPunct="1"/>
            <a:r>
              <a:rPr lang="en-US" sz="2000" smtClean="0"/>
              <a:t>Marshes, bogs, digestive tracts, sewage treatment tanks, etc.</a:t>
            </a:r>
          </a:p>
          <a:p>
            <a:pPr eaLnBrk="1" hangingPunct="1"/>
            <a:r>
              <a:rPr lang="en-US" sz="2400" b="1" smtClean="0"/>
              <a:t>No oxygen used = </a:t>
            </a:r>
            <a:r>
              <a:rPr lang="en-US" sz="2400" b="1" smtClean="0">
                <a:solidFill>
                  <a:schemeClr val="accent1"/>
                </a:solidFill>
              </a:rPr>
              <a:t>anaerobic</a:t>
            </a:r>
          </a:p>
          <a:p>
            <a:pPr eaLnBrk="1" hangingPunct="1"/>
            <a:r>
              <a:rPr lang="en-US" sz="2400" b="1" smtClean="0"/>
              <a:t>Results in </a:t>
            </a:r>
            <a:r>
              <a:rPr lang="en-US" sz="2400" b="1" smtClean="0">
                <a:solidFill>
                  <a:schemeClr val="accent1"/>
                </a:solidFill>
              </a:rPr>
              <a:t>no more ATP</a:t>
            </a:r>
            <a:endParaRPr lang="en-US" sz="2400" smtClean="0"/>
          </a:p>
          <a:p>
            <a:pPr lvl="1" eaLnBrk="1" hangingPunct="1"/>
            <a:r>
              <a:rPr lang="en-US" sz="2000" smtClean="0"/>
              <a:t>The final steps in these pathways serve ONLY to </a:t>
            </a:r>
            <a:r>
              <a:rPr lang="en-US" sz="2000" smtClean="0">
                <a:solidFill>
                  <a:schemeClr val="accent1"/>
                </a:solidFill>
              </a:rPr>
              <a:t>regenerate NAD+</a:t>
            </a:r>
            <a:r>
              <a:rPr lang="en-US" sz="2000" smtClean="0"/>
              <a:t> so it can keep glycolysis running</a:t>
            </a:r>
          </a:p>
          <a:p>
            <a:pPr eaLnBrk="1" hangingPunct="1"/>
            <a:r>
              <a:rPr lang="en-US" sz="2400" smtClean="0"/>
              <a:t>End products such as ethanol and CO</a:t>
            </a:r>
            <a:r>
              <a:rPr lang="en-US" sz="2400" baseline="-25000" smtClean="0"/>
              <a:t>2</a:t>
            </a:r>
            <a:r>
              <a:rPr lang="en-US" sz="2400" smtClean="0"/>
              <a:t> (yeast in beer/bread) or </a:t>
            </a:r>
            <a:r>
              <a:rPr lang="en-US" sz="2400" smtClean="0">
                <a:solidFill>
                  <a:schemeClr val="accent1"/>
                </a:solidFill>
              </a:rPr>
              <a:t>lactic acid</a:t>
            </a:r>
            <a:r>
              <a:rPr lang="en-US" sz="2400" smtClean="0"/>
              <a:t> (muscle cells)</a:t>
            </a:r>
          </a:p>
        </p:txBody>
      </p:sp>
    </p:spTree>
    <p:extLst>
      <p:ext uri="{BB962C8B-B14F-4D97-AF65-F5344CB8AC3E}">
        <p14:creationId xmlns:p14="http://schemas.microsoft.com/office/powerpoint/2010/main" val="150549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Fermentation Overview</a:t>
            </a:r>
          </a:p>
        </p:txBody>
      </p:sp>
      <p:pic>
        <p:nvPicPr>
          <p:cNvPr id="5" name="Picture 2" descr="C:\Users\Alex\Desktop\art\BIO10NAE_03_09_04_005_LRIM_02.png"/>
          <p:cNvPicPr>
            <a:picLocks noChangeAspect="1" noChangeArrowheads="1"/>
          </p:cNvPicPr>
          <p:nvPr/>
        </p:nvPicPr>
        <p:blipFill>
          <a:blip r:embed="rId3" cstate="print"/>
          <a:srcRect l="14152" r="14169"/>
          <a:stretch>
            <a:fillRect/>
          </a:stretch>
        </p:blipFill>
        <p:spPr bwMode="auto">
          <a:xfrm>
            <a:off x="838200" y="2459665"/>
            <a:ext cx="7848600" cy="3102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1796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09"/>
          <a:stretch>
            <a:fillRect/>
          </a:stretch>
        </p:blipFill>
        <p:spPr bwMode="auto">
          <a:xfrm>
            <a:off x="2514600" y="3581400"/>
            <a:ext cx="4191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Alcoholic Fermentation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286000"/>
            <a:ext cx="8305800" cy="2667000"/>
          </a:xfrm>
        </p:spPr>
        <p:txBody>
          <a:bodyPr/>
          <a:lstStyle/>
          <a:p>
            <a:pPr eaLnBrk="1" hangingPunct="1"/>
            <a:r>
              <a:rPr lang="en-US" sz="2400" smtClean="0"/>
              <a:t>Used by yeasts and other microorganisms</a:t>
            </a:r>
          </a:p>
          <a:p>
            <a:pPr eaLnBrk="1" hangingPunct="1"/>
            <a:r>
              <a:rPr lang="en-US" sz="2400" smtClean="0"/>
              <a:t>Produces </a:t>
            </a:r>
            <a:r>
              <a:rPr lang="en-US" sz="2400" smtClean="0">
                <a:solidFill>
                  <a:schemeClr val="accent1"/>
                </a:solidFill>
              </a:rPr>
              <a:t>carbon dioxide </a:t>
            </a:r>
            <a:r>
              <a:rPr lang="en-US" sz="2400" smtClean="0"/>
              <a:t>and </a:t>
            </a:r>
            <a:r>
              <a:rPr lang="en-US" sz="2400" smtClean="0">
                <a:solidFill>
                  <a:schemeClr val="accent1"/>
                </a:solidFill>
              </a:rPr>
              <a:t>ethanol</a:t>
            </a:r>
          </a:p>
          <a:p>
            <a:pPr eaLnBrk="1" hangingPunct="1"/>
            <a:r>
              <a:rPr lang="en-US" sz="2400" smtClean="0"/>
              <a:t>Used to make bread and alcoholic drinks (beer, wine, etc.)</a:t>
            </a:r>
          </a:p>
          <a:p>
            <a:pPr eaLnBrk="1" hangingPunct="1"/>
            <a:endParaRPr lang="en-US" sz="2400" smtClean="0"/>
          </a:p>
        </p:txBody>
      </p:sp>
      <p:pic>
        <p:nvPicPr>
          <p:cNvPr id="48133" name="Picture 2" descr="C:\Users\Alex\Desktop\art\BIO10NAE_03_09_04_005_LRIM_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2" r="14986"/>
          <a:stretch>
            <a:fillRect/>
          </a:stretch>
        </p:blipFill>
        <p:spPr bwMode="auto">
          <a:xfrm>
            <a:off x="5943600" y="0"/>
            <a:ext cx="3200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754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830580" y="2438400"/>
            <a:ext cx="8305800" cy="23622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US" b="1" dirty="0" smtClean="0"/>
              <a:t>Energy </a:t>
            </a:r>
            <a:r>
              <a:rPr lang="en-US" b="1" dirty="0"/>
              <a:t>is released from ATP </a:t>
            </a:r>
            <a:r>
              <a:rPr lang="en-US" b="1" dirty="0" smtClean="0"/>
              <a:t>when</a:t>
            </a:r>
          </a:p>
          <a:p>
            <a:pPr marL="857250" lvl="1" indent="-457200">
              <a:buFont typeface="+mj-lt"/>
              <a:buAutoNum type="alphaUcPeriod"/>
              <a:defRPr/>
            </a:pPr>
            <a:r>
              <a:rPr lang="en-US" sz="2800" dirty="0"/>
              <a:t>a phosphate group is added</a:t>
            </a:r>
            <a:r>
              <a:rPr lang="en-US" sz="2800" dirty="0" smtClean="0"/>
              <a:t>.</a:t>
            </a:r>
          </a:p>
          <a:p>
            <a:pPr marL="857250" lvl="1" indent="-457200">
              <a:buFont typeface="+mj-lt"/>
              <a:buAutoNum type="alphaUcPeriod"/>
              <a:defRPr/>
            </a:pPr>
            <a:r>
              <a:rPr lang="en-US" sz="2800" dirty="0"/>
              <a:t>adenine bonds to ribose.</a:t>
            </a:r>
          </a:p>
          <a:p>
            <a:pPr marL="857250" lvl="1" indent="-457200">
              <a:buFont typeface="+mj-lt"/>
              <a:buAutoNum type="alphaUcPeriod"/>
              <a:defRPr/>
            </a:pPr>
            <a:r>
              <a:rPr lang="en-US" sz="2800" dirty="0"/>
              <a:t>ATP is exposed to sunlight.</a:t>
            </a:r>
          </a:p>
          <a:p>
            <a:pPr marL="857250" lvl="1" indent="-457200">
              <a:buFont typeface="+mj-lt"/>
              <a:buAutoNum type="alphaUcPeriod"/>
              <a:defRPr/>
            </a:pPr>
            <a:r>
              <a:rPr lang="en-US" sz="2800" dirty="0"/>
              <a:t>a phosphate group is removed.</a:t>
            </a:r>
          </a:p>
          <a:p>
            <a:pPr marL="857250" lvl="1" indent="-457200">
              <a:buFont typeface="+mj-lt"/>
              <a:buAutoNum type="alphaUcPeriod"/>
              <a:defRPr/>
            </a:pPr>
            <a:endParaRPr lang="en-US" dirty="0"/>
          </a:p>
          <a:p>
            <a:pPr marL="857250" lvl="1" indent="-457200">
              <a:buFont typeface="+mj-lt"/>
              <a:buAutoNum type="alphaUcPeriod"/>
              <a:defRPr/>
            </a:pPr>
            <a:endParaRPr lang="en-US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6124575" cy="1920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828" y="5257800"/>
            <a:ext cx="2360172" cy="16001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990600" y="4495800"/>
            <a:ext cx="6248400" cy="533400"/>
          </a:xfrm>
          <a:prstGeom prst="ellipse">
            <a:avLst/>
          </a:prstGeom>
          <a:noFill/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03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Lactic Acid Fermentation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286000"/>
            <a:ext cx="8305800" cy="4495800"/>
          </a:xfrm>
        </p:spPr>
        <p:txBody>
          <a:bodyPr/>
          <a:lstStyle/>
          <a:p>
            <a:pPr eaLnBrk="1" hangingPunct="1"/>
            <a:r>
              <a:rPr lang="en-US" sz="2200" smtClean="0"/>
              <a:t>Used by both unicellular and multicellular organisms</a:t>
            </a:r>
          </a:p>
          <a:p>
            <a:pPr eaLnBrk="1" hangingPunct="1"/>
            <a:r>
              <a:rPr lang="en-US" sz="2200" smtClean="0"/>
              <a:t>Lactic acid buildup in muscles causes a burning sensation</a:t>
            </a:r>
          </a:p>
          <a:p>
            <a:pPr eaLnBrk="1" hangingPunct="1"/>
            <a:r>
              <a:rPr lang="en-US" sz="2200" smtClean="0"/>
              <a:t>Used in the production of sour cream, cheese, yogurt, and many other foods &amp; beverages</a:t>
            </a:r>
          </a:p>
          <a:p>
            <a:pPr eaLnBrk="1" hangingPunct="1"/>
            <a:endParaRPr lang="en-US" sz="2400" smtClean="0"/>
          </a:p>
        </p:txBody>
      </p:sp>
      <p:pic>
        <p:nvPicPr>
          <p:cNvPr id="49156" name="Picture 2" descr="bio_ch9_47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90975"/>
            <a:ext cx="81534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9157" name="Straight Arrow Connector 8"/>
          <p:cNvCxnSpPr>
            <a:cxnSpLocks noChangeShapeType="1"/>
          </p:cNvCxnSpPr>
          <p:nvPr/>
        </p:nvCxnSpPr>
        <p:spPr bwMode="auto">
          <a:xfrm>
            <a:off x="4343400" y="5715000"/>
            <a:ext cx="1447800" cy="0"/>
          </a:xfrm>
          <a:prstGeom prst="straightConnector1">
            <a:avLst/>
          </a:prstGeom>
          <a:noFill/>
          <a:ln w="28575" cap="sq" algn="ctr">
            <a:solidFill>
              <a:srgbClr val="DCC30E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9158" name="Text Box 5"/>
          <p:cNvSpPr txBox="1">
            <a:spLocks noChangeArrowheads="1"/>
          </p:cNvSpPr>
          <p:nvPr/>
        </p:nvSpPr>
        <p:spPr bwMode="auto">
          <a:xfrm>
            <a:off x="838200" y="5105400"/>
            <a:ext cx="167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 smtClean="0">
                <a:solidFill>
                  <a:srgbClr val="003366"/>
                </a:solidFill>
                <a:latin typeface="Arial" charset="0"/>
              </a:rPr>
              <a:t>Glucose</a:t>
            </a:r>
          </a:p>
        </p:txBody>
      </p:sp>
      <p:sp>
        <p:nvSpPr>
          <p:cNvPr id="49159" name="Text Box 5"/>
          <p:cNvSpPr txBox="1">
            <a:spLocks noChangeArrowheads="1"/>
          </p:cNvSpPr>
          <p:nvPr/>
        </p:nvSpPr>
        <p:spPr bwMode="auto">
          <a:xfrm>
            <a:off x="4343400" y="5105400"/>
            <a:ext cx="167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 smtClean="0">
                <a:solidFill>
                  <a:srgbClr val="003366"/>
                </a:solidFill>
                <a:latin typeface="Arial" charset="0"/>
              </a:rPr>
              <a:t>Pyruvic Acid</a:t>
            </a:r>
          </a:p>
        </p:txBody>
      </p:sp>
      <p:sp>
        <p:nvSpPr>
          <p:cNvPr id="49160" name="Text Box 5"/>
          <p:cNvSpPr txBox="1">
            <a:spLocks noChangeArrowheads="1"/>
          </p:cNvSpPr>
          <p:nvPr/>
        </p:nvSpPr>
        <p:spPr bwMode="auto">
          <a:xfrm>
            <a:off x="7772400" y="5105400"/>
            <a:ext cx="167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 smtClean="0">
                <a:solidFill>
                  <a:srgbClr val="003366"/>
                </a:solidFill>
                <a:latin typeface="Arial" charset="0"/>
              </a:rPr>
              <a:t>Lactic Acid</a:t>
            </a:r>
          </a:p>
        </p:txBody>
      </p:sp>
      <p:pic>
        <p:nvPicPr>
          <p:cNvPr id="49161" name="Picture 2" descr="C:\Users\Alex\Desktop\art\BIO10NAE_03_09_04_005_LRIM_0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2" r="14986"/>
          <a:stretch>
            <a:fillRect/>
          </a:stretch>
        </p:blipFill>
        <p:spPr bwMode="auto">
          <a:xfrm>
            <a:off x="5943600" y="0"/>
            <a:ext cx="3200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037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Fermentation Overview</a:t>
            </a:r>
          </a:p>
        </p:txBody>
      </p:sp>
      <p:pic>
        <p:nvPicPr>
          <p:cNvPr id="5" name="Picture 2" descr="C:\Users\Alex\Desktop\art\BIO10NAE_03_09_04_005_LRIM_02.png"/>
          <p:cNvPicPr>
            <a:picLocks noChangeAspect="1" noChangeArrowheads="1"/>
          </p:cNvPicPr>
          <p:nvPr/>
        </p:nvPicPr>
        <p:blipFill>
          <a:blip r:embed="rId3" cstate="print"/>
          <a:srcRect l="14152" r="14169"/>
          <a:stretch>
            <a:fillRect/>
          </a:stretch>
        </p:blipFill>
        <p:spPr bwMode="auto">
          <a:xfrm>
            <a:off x="838200" y="2459665"/>
            <a:ext cx="7848600" cy="3102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8302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25"/>
          <a:stretch>
            <a:fillRect/>
          </a:stretch>
        </p:blipFill>
        <p:spPr bwMode="auto">
          <a:xfrm>
            <a:off x="762000" y="3276600"/>
            <a:ext cx="8382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Photosynthesis Overview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2950" y="2438400"/>
            <a:ext cx="83058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Char char="l"/>
              <a:defRPr/>
            </a:pPr>
            <a:r>
              <a:rPr lang="en-US" sz="2400" b="1" dirty="0" smtClean="0">
                <a:solidFill>
                  <a:schemeClr val="tx2"/>
                </a:solidFill>
              </a:rPr>
              <a:t>Method of using </a:t>
            </a:r>
            <a:r>
              <a:rPr lang="en-US" sz="2400" b="1" dirty="0" smtClean="0">
                <a:solidFill>
                  <a:schemeClr val="accent6"/>
                </a:solidFill>
              </a:rPr>
              <a:t>light energy </a:t>
            </a:r>
            <a:r>
              <a:rPr lang="en-US" sz="2400" b="1" dirty="0" smtClean="0">
                <a:solidFill>
                  <a:schemeClr val="tx2"/>
                </a:solidFill>
              </a:rPr>
              <a:t>to convert CO</a:t>
            </a:r>
            <a:r>
              <a:rPr lang="en-US" sz="2400" b="1" baseline="-25000" dirty="0" smtClean="0">
                <a:solidFill>
                  <a:schemeClr val="tx2"/>
                </a:solidFill>
              </a:rPr>
              <a:t>2 </a:t>
            </a:r>
            <a:r>
              <a:rPr lang="en-US" sz="2400" b="1" dirty="0" smtClean="0">
                <a:solidFill>
                  <a:schemeClr val="tx2"/>
                </a:solidFill>
              </a:rPr>
              <a:t>and water into sugar (glucose) and oxygen</a:t>
            </a:r>
          </a:p>
          <a:p>
            <a:pPr eaLnBrk="1" hangingPunct="1">
              <a:buFont typeface="Wingdings" charset="2"/>
              <a:buChar char="l"/>
              <a:defRPr/>
            </a:pPr>
            <a:endParaRPr lang="en-US" sz="2400" dirty="0" smtClean="0"/>
          </a:p>
          <a:p>
            <a:pPr marL="0" indent="0" eaLnBrk="1" hangingPunct="1">
              <a:buFont typeface="Wingdings" charset="2"/>
              <a:buNone/>
              <a:defRPr/>
            </a:pPr>
            <a:endParaRPr lang="en-US" sz="2400" b="1" dirty="0" smtClean="0"/>
          </a:p>
          <a:p>
            <a:pPr marL="0" indent="0" eaLnBrk="1" hangingPunct="1">
              <a:buFont typeface="Wingdings" charset="2"/>
              <a:buNone/>
              <a:defRPr/>
            </a:pPr>
            <a:endParaRPr lang="en-US" sz="2400" b="1" dirty="0" smtClean="0"/>
          </a:p>
          <a:p>
            <a:pPr marL="0" indent="0" eaLnBrk="1" hangingPunct="1">
              <a:buFont typeface="Wingdings" charset="2"/>
              <a:buNone/>
              <a:defRPr/>
            </a:pPr>
            <a:endParaRPr lang="en-US" sz="2400" dirty="0" smtClean="0"/>
          </a:p>
          <a:p>
            <a:pPr eaLnBrk="1" hangingPunct="1">
              <a:buFont typeface="Wingdings" charset="2"/>
              <a:buChar char="l"/>
              <a:defRPr/>
            </a:pPr>
            <a:endParaRPr lang="en-US" sz="2400" dirty="0"/>
          </a:p>
          <a:p>
            <a:pPr eaLnBrk="1" hangingPunct="1">
              <a:buFont typeface="Wingdings" charset="2"/>
              <a:buChar char="l"/>
              <a:defRPr/>
            </a:pPr>
            <a:endParaRPr lang="en-US" sz="2400" dirty="0" smtClean="0"/>
          </a:p>
          <a:p>
            <a:pPr eaLnBrk="1" hangingPunct="1">
              <a:buFont typeface="Wingdings" charset="2"/>
              <a:buChar char="l"/>
              <a:defRPr/>
            </a:pPr>
            <a:r>
              <a:rPr lang="en-US" sz="2400" b="1" dirty="0" smtClean="0"/>
              <a:t>This is how </a:t>
            </a:r>
            <a:r>
              <a:rPr lang="en-US" sz="2400" b="1" dirty="0" smtClean="0">
                <a:solidFill>
                  <a:schemeClr val="accent6"/>
                </a:solidFill>
              </a:rPr>
              <a:t>carbon </a:t>
            </a:r>
            <a:r>
              <a:rPr lang="en-US" sz="2400" b="1" dirty="0" smtClean="0"/>
              <a:t>and </a:t>
            </a:r>
            <a:r>
              <a:rPr lang="en-US" sz="2400" b="1" dirty="0" smtClean="0">
                <a:solidFill>
                  <a:schemeClr val="accent6"/>
                </a:solidFill>
              </a:rPr>
              <a:t>energy</a:t>
            </a:r>
            <a:r>
              <a:rPr lang="en-US" sz="2400" b="1" dirty="0" smtClean="0"/>
              <a:t> enters the food chain</a:t>
            </a:r>
          </a:p>
          <a:p>
            <a:pPr marL="0" indent="0" eaLnBrk="1" hangingPunct="1">
              <a:buFont typeface="Wingdings" charset="2"/>
              <a:buNone/>
              <a:defRPr/>
            </a:pPr>
            <a:endParaRPr lang="en-US" dirty="0" smtClean="0"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charset="2"/>
              <a:buChar char="l"/>
              <a:defRPr/>
            </a:pPr>
            <a:endParaRPr lang="en-US" dirty="0" smtClean="0"/>
          </a:p>
        </p:txBody>
      </p:sp>
      <p:sp>
        <p:nvSpPr>
          <p:cNvPr id="5" name="AutoShape 2"/>
          <p:cNvSpPr txBox="1">
            <a:spLocks noChangeArrowheads="1"/>
          </p:cNvSpPr>
          <p:nvPr/>
        </p:nvSpPr>
        <p:spPr bwMode="auto">
          <a:xfrm>
            <a:off x="8382000" y="-609600"/>
            <a:ext cx="1066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 smtClean="0"/>
              <a:t>8-2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830580" y="2438400"/>
            <a:ext cx="8305800" cy="2362200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  <a:defRPr/>
            </a:pPr>
            <a:r>
              <a:rPr lang="en-US" b="1" dirty="0"/>
              <a:t>A student is collecting the gas given off from a plant in bright sunlight. The gas being collected is </a:t>
            </a:r>
            <a:r>
              <a:rPr lang="en-US" b="1" dirty="0" smtClean="0"/>
              <a:t>probably</a:t>
            </a:r>
            <a:endParaRPr lang="en-US" sz="2800" dirty="0" smtClean="0"/>
          </a:p>
          <a:p>
            <a:pPr marL="857250" lvl="1" indent="-457200">
              <a:buFont typeface="+mj-lt"/>
              <a:buAutoNum type="alphaUcPeriod"/>
              <a:defRPr/>
            </a:pPr>
            <a:r>
              <a:rPr lang="en-US" sz="2800" dirty="0" smtClean="0"/>
              <a:t>oxygen.</a:t>
            </a:r>
          </a:p>
          <a:p>
            <a:pPr marL="857250" lvl="1" indent="-457200">
              <a:buFont typeface="+mj-lt"/>
              <a:buAutoNum type="alphaUcPeriod"/>
              <a:defRPr/>
            </a:pPr>
            <a:r>
              <a:rPr lang="en-US" sz="2800" dirty="0"/>
              <a:t>c</a:t>
            </a:r>
            <a:r>
              <a:rPr lang="en-US" sz="2800" dirty="0" smtClean="0"/>
              <a:t>arbon dioxide</a:t>
            </a:r>
          </a:p>
          <a:p>
            <a:pPr marL="857250" lvl="1" indent="-457200">
              <a:buFont typeface="+mj-lt"/>
              <a:buAutoNum type="alphaUcPeriod"/>
              <a:defRPr/>
            </a:pPr>
            <a:r>
              <a:rPr lang="en-US" sz="2800" dirty="0" smtClean="0"/>
              <a:t>ATP.</a:t>
            </a:r>
          </a:p>
          <a:p>
            <a:pPr marL="857250" lvl="1" indent="-457200">
              <a:buFont typeface="+mj-lt"/>
              <a:buAutoNum type="alphaUcPeriod"/>
              <a:defRPr/>
            </a:pPr>
            <a:r>
              <a:rPr lang="en-US" sz="2800" dirty="0"/>
              <a:t>w</a:t>
            </a:r>
            <a:r>
              <a:rPr lang="en-US" sz="2800" dirty="0" smtClean="0"/>
              <a:t>ater vapor.</a:t>
            </a:r>
            <a:endParaRPr lang="en-US" sz="2800" dirty="0"/>
          </a:p>
          <a:p>
            <a:pPr marL="857250" lvl="1" indent="-457200">
              <a:buFont typeface="+mj-lt"/>
              <a:buAutoNum type="alphaUcPeriod"/>
              <a:defRPr/>
            </a:pPr>
            <a:endParaRPr lang="en-US" dirty="0"/>
          </a:p>
          <a:p>
            <a:pPr marL="857250" lvl="1" indent="-457200">
              <a:buFont typeface="+mj-lt"/>
              <a:buAutoNum type="alphaUcPeriod"/>
              <a:defRPr/>
            </a:pPr>
            <a:endParaRPr lang="en-US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6124575" cy="1920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828" y="5257800"/>
            <a:ext cx="2360172" cy="16001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762000" y="3810000"/>
            <a:ext cx="2819400" cy="533400"/>
          </a:xfrm>
          <a:prstGeom prst="ellipse">
            <a:avLst/>
          </a:prstGeom>
          <a:noFill/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93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3820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Chloroplasts</a:t>
            </a:r>
            <a:endParaRPr lang="en-US" sz="3200" dirty="0" smtClean="0"/>
          </a:p>
        </p:txBody>
      </p:sp>
      <p:pic>
        <p:nvPicPr>
          <p:cNvPr id="5" name="Picture 2" descr="C:\Users\Alex\Desktop\art\BIO10NAE_03_08_03_005_LRIM_0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0" r="21796"/>
          <a:stretch/>
        </p:blipFill>
        <p:spPr bwMode="auto">
          <a:xfrm>
            <a:off x="819150" y="2667000"/>
            <a:ext cx="83248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2"/>
          <p:cNvSpPr txBox="1">
            <a:spLocks noChangeArrowheads="1"/>
          </p:cNvSpPr>
          <p:nvPr/>
        </p:nvSpPr>
        <p:spPr bwMode="auto">
          <a:xfrm>
            <a:off x="8382000" y="-609600"/>
            <a:ext cx="1066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 smtClean="0"/>
              <a:t>8-2</a:t>
            </a:r>
          </a:p>
        </p:txBody>
      </p:sp>
    </p:spTree>
    <p:extLst>
      <p:ext uri="{BB962C8B-B14F-4D97-AF65-F5344CB8AC3E}">
        <p14:creationId xmlns:p14="http://schemas.microsoft.com/office/powerpoint/2010/main" val="172336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hotosynthOverview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6850"/>
            <a:ext cx="7467600" cy="646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/>
          <p:cNvSpPr txBox="1">
            <a:spLocks noChangeArrowheads="1"/>
          </p:cNvSpPr>
          <p:nvPr/>
        </p:nvSpPr>
        <p:spPr bwMode="auto">
          <a:xfrm>
            <a:off x="8382000" y="-609600"/>
            <a:ext cx="1066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 smtClean="0"/>
              <a:t>8-2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psules">
  <a:themeElements>
    <a:clrScheme name="Capsules 2">
      <a:dk1>
        <a:srgbClr val="000000"/>
      </a:dk1>
      <a:lt1>
        <a:srgbClr val="FFFFFF"/>
      </a:lt1>
      <a:dk2>
        <a:srgbClr val="000000"/>
      </a:dk2>
      <a:lt2>
        <a:srgbClr val="808000"/>
      </a:lt2>
      <a:accent1>
        <a:srgbClr val="FFCC99"/>
      </a:accent1>
      <a:accent2>
        <a:srgbClr val="99CC00"/>
      </a:accent2>
      <a:accent3>
        <a:srgbClr val="FFFFFF"/>
      </a:accent3>
      <a:accent4>
        <a:srgbClr val="000000"/>
      </a:accent4>
      <a:accent5>
        <a:srgbClr val="FFE2CA"/>
      </a:accent5>
      <a:accent6>
        <a:srgbClr val="8AB900"/>
      </a:accent6>
      <a:hlink>
        <a:srgbClr val="336600"/>
      </a:hlink>
      <a:folHlink>
        <a:srgbClr val="FFCC00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_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5_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Capsules">
  <a:themeElements>
    <a:clrScheme name="Capsules 2">
      <a:dk1>
        <a:srgbClr val="000000"/>
      </a:dk1>
      <a:lt1>
        <a:srgbClr val="FFFFFF"/>
      </a:lt1>
      <a:dk2>
        <a:srgbClr val="000000"/>
      </a:dk2>
      <a:lt2>
        <a:srgbClr val="808000"/>
      </a:lt2>
      <a:accent1>
        <a:srgbClr val="FFCC99"/>
      </a:accent1>
      <a:accent2>
        <a:srgbClr val="99CC00"/>
      </a:accent2>
      <a:accent3>
        <a:srgbClr val="FFFFFF"/>
      </a:accent3>
      <a:accent4>
        <a:srgbClr val="000000"/>
      </a:accent4>
      <a:accent5>
        <a:srgbClr val="FFE2CA"/>
      </a:accent5>
      <a:accent6>
        <a:srgbClr val="8AB900"/>
      </a:accent6>
      <a:hlink>
        <a:srgbClr val="336600"/>
      </a:hlink>
      <a:folHlink>
        <a:srgbClr val="FFCC00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Default Design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Default Design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1261</TotalTime>
  <Words>1012</Words>
  <Application>Microsoft Office PowerPoint</Application>
  <PresentationFormat>On-screen Show (4:3)</PresentationFormat>
  <Paragraphs>248</Paragraphs>
  <Slides>51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51</vt:i4>
      </vt:variant>
    </vt:vector>
  </HeadingPairs>
  <TitlesOfParts>
    <vt:vector size="62" baseType="lpstr">
      <vt:lpstr>Capsules</vt:lpstr>
      <vt:lpstr>Default Design</vt:lpstr>
      <vt:lpstr>1_Default Design</vt:lpstr>
      <vt:lpstr>2_Default Design</vt:lpstr>
      <vt:lpstr>1_Capsules</vt:lpstr>
      <vt:lpstr>2_Capsules</vt:lpstr>
      <vt:lpstr>3_Capsules</vt:lpstr>
      <vt:lpstr>3_Default Design</vt:lpstr>
      <vt:lpstr>4_Default Design</vt:lpstr>
      <vt:lpstr>4_Capsules</vt:lpstr>
      <vt:lpstr>5_Capsules</vt:lpstr>
      <vt:lpstr>Chapter 8: Photosynthesis</vt:lpstr>
      <vt:lpstr>ATP</vt:lpstr>
      <vt:lpstr>ATP</vt:lpstr>
      <vt:lpstr>ATP</vt:lpstr>
      <vt:lpstr>PowerPoint Presentation</vt:lpstr>
      <vt:lpstr>Photosynthesis Overview</vt:lpstr>
      <vt:lpstr>PowerPoint Presentation</vt:lpstr>
      <vt:lpstr>Chloroplasts</vt:lpstr>
      <vt:lpstr>PowerPoint Presentation</vt:lpstr>
      <vt:lpstr>Light-dependent Reactions</vt:lpstr>
      <vt:lpstr>PowerPoint Presentation</vt:lpstr>
      <vt:lpstr>PowerPoint Presentation</vt:lpstr>
      <vt:lpstr>PowerPoint Presentation</vt:lpstr>
      <vt:lpstr>PowerPoint Presentation</vt:lpstr>
      <vt:lpstr>Calvin Cycle (Light-independent Reactions)</vt:lpstr>
      <vt:lpstr>The Calvin Cycle (light-independent reactions)</vt:lpstr>
      <vt:lpstr>PowerPoint Presentation</vt:lpstr>
      <vt:lpstr>PowerPoint Presentation</vt:lpstr>
      <vt:lpstr>Chapter 9: Cellular Respiration</vt:lpstr>
      <vt:lpstr>Using Chemical Energy</vt:lpstr>
      <vt:lpstr>Cellular Respiration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Glycolysis</vt:lpstr>
      <vt:lpstr>PowerPoint Presentation</vt:lpstr>
      <vt:lpstr>PowerPoint Presentation</vt:lpstr>
      <vt:lpstr>Aerobic Cellular Respiration </vt:lpstr>
      <vt:lpstr>PowerPoint Presentation</vt:lpstr>
      <vt:lpstr>The Krebs Cycle</vt:lpstr>
      <vt:lpstr>The Krebs Cycle</vt:lpstr>
      <vt:lpstr>The Krebs Cycle</vt:lpstr>
      <vt:lpstr>PowerPoint Presentation</vt:lpstr>
      <vt:lpstr>PowerPoint Presentation</vt:lpstr>
      <vt:lpstr>PowerPoint Presentation</vt:lpstr>
      <vt:lpstr>Electron Transport Chain</vt:lpstr>
      <vt:lpstr>The Electron Transport Chain</vt:lpstr>
      <vt:lpstr>Energy Tally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Anaerobic Cellular Respiration</vt:lpstr>
      <vt:lpstr>Fermentation Overview</vt:lpstr>
      <vt:lpstr>Alcoholic Fermentation</vt:lpstr>
      <vt:lpstr>Lactic Acid Fermentation</vt:lpstr>
      <vt:lpstr>Fermentation Overview</vt:lpstr>
    </vt:vector>
  </TitlesOfParts>
  <Company>Kingmont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Photosynthesis and Cellular Respiration</dc:title>
  <dc:creator>OEM</dc:creator>
  <cp:lastModifiedBy>Windows User</cp:lastModifiedBy>
  <cp:revision>68</cp:revision>
  <dcterms:created xsi:type="dcterms:W3CDTF">2006-10-01T02:09:49Z</dcterms:created>
  <dcterms:modified xsi:type="dcterms:W3CDTF">2014-04-15T18:32:10Z</dcterms:modified>
</cp:coreProperties>
</file>