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D0401B-9834-47BC-AC3A-7E238658EB93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5BCD57-B48C-4027-A1E8-8ED1687EA5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4/2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53000"/>
          </a:xfrm>
        </p:spPr>
        <p:txBody>
          <a:bodyPr>
            <a:normAutofit/>
          </a:bodyPr>
          <a:lstStyle/>
          <a:p>
            <a:r>
              <a:rPr lang="en-US" sz="2800" b="1" dirty="0"/>
              <a:t>PANDEMIC </a:t>
            </a:r>
            <a:r>
              <a:rPr lang="en-US" sz="2800" dirty="0"/>
              <a:t>(pan DEM </a:t>
            </a:r>
            <a:r>
              <a:rPr lang="en-US" sz="2800" dirty="0" err="1"/>
              <a:t>ik</a:t>
            </a:r>
            <a:r>
              <a:rPr lang="en-US" sz="2800" dirty="0"/>
              <a:t>) adj. </a:t>
            </a:r>
            <a:endParaRPr lang="en-US" sz="2800" dirty="0" smtClean="0"/>
          </a:p>
          <a:p>
            <a:pPr lvl="1"/>
            <a:r>
              <a:rPr lang="en-US" sz="2400" dirty="0" smtClean="0"/>
              <a:t>widespread</a:t>
            </a:r>
            <a:r>
              <a:rPr lang="en-US" sz="2400" dirty="0"/>
              <a:t>; </a:t>
            </a:r>
            <a:r>
              <a:rPr lang="en-US" sz="2400" dirty="0" smtClean="0"/>
              <a:t>general</a:t>
            </a:r>
          </a:p>
          <a:p>
            <a:pPr lvl="2"/>
            <a:r>
              <a:rPr lang="en-US" sz="2000" dirty="0"/>
              <a:t>AIDS has spread in </a:t>
            </a:r>
            <a:r>
              <a:rPr lang="en-US" sz="2000" b="1" dirty="0"/>
              <a:t>PANDEMIC </a:t>
            </a:r>
            <a:r>
              <a:rPr lang="en-US" sz="2000" dirty="0"/>
              <a:t>proportions around the world. </a:t>
            </a:r>
          </a:p>
          <a:p>
            <a:pPr lvl="2"/>
            <a:r>
              <a:rPr lang="en-US" sz="2000" dirty="0" smtClean="0"/>
              <a:t>Disco’s </a:t>
            </a:r>
            <a:r>
              <a:rPr lang="en-US" sz="2000" b="1" dirty="0"/>
              <a:t>PANDEMIC </a:t>
            </a:r>
            <a:r>
              <a:rPr lang="en-US" sz="2000" dirty="0"/>
              <a:t>popularity was short-lived in </a:t>
            </a:r>
            <a:r>
              <a:rPr lang="en-US" sz="2000" dirty="0" smtClean="0"/>
              <a:t>the 1970s</a:t>
            </a:r>
            <a:r>
              <a:rPr lang="en-US" sz="2000" dirty="0"/>
              <a:t>. </a:t>
            </a:r>
          </a:p>
          <a:p>
            <a:pPr lvl="2"/>
            <a:r>
              <a:rPr lang="en-US" sz="2000" dirty="0" smtClean="0"/>
              <a:t>Boating </a:t>
            </a:r>
            <a:r>
              <a:rPr lang="en-US" sz="2000" dirty="0"/>
              <a:t>is a </a:t>
            </a:r>
            <a:r>
              <a:rPr lang="en-US" sz="2000" b="1" dirty="0"/>
              <a:t>PANDEMIC </a:t>
            </a:r>
            <a:r>
              <a:rPr lang="en-US" sz="2000" dirty="0"/>
              <a:t>form of outdoor recreation in </a:t>
            </a:r>
            <a:r>
              <a:rPr lang="en-US" sz="2000" dirty="0" smtClean="0"/>
              <a:t>Florida</a:t>
            </a:r>
            <a:r>
              <a:rPr lang="en-US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81534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Please complete and turn-in your HR and blood pressure labs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bohr</a:t>
            </a:r>
            <a:r>
              <a:rPr lang="en-US" dirty="0" smtClean="0"/>
              <a:t>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oxygen carried by hemoglobin is affected not only by partial pressure of oxygen, but also partial pressure of carbon dioxide</a:t>
            </a:r>
          </a:p>
          <a:p>
            <a:r>
              <a:rPr lang="en-US" dirty="0" smtClean="0"/>
              <a:t>Carbon dioxide is produced by respiring cells into blood plasma, where an enzyme </a:t>
            </a:r>
            <a:r>
              <a:rPr lang="en-US" b="1" dirty="0" smtClean="0"/>
              <a:t>carbonic anhydrase</a:t>
            </a:r>
            <a:r>
              <a:rPr lang="en-US" dirty="0" smtClean="0"/>
              <a:t> is present that catalyzes: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8242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96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bohr</a:t>
            </a:r>
            <a:r>
              <a:rPr lang="en-US" dirty="0" smtClean="0"/>
              <a:t>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readily combine with H+ ions, forming </a:t>
            </a:r>
            <a:r>
              <a:rPr lang="en-US" b="1" dirty="0" err="1" smtClean="0"/>
              <a:t>hemoglobic</a:t>
            </a:r>
            <a:r>
              <a:rPr lang="en-US" b="1" dirty="0" smtClean="0"/>
              <a:t> acid, </a:t>
            </a:r>
            <a:r>
              <a:rPr lang="en-US" b="1" dirty="0" err="1" smtClean="0"/>
              <a:t>HHb</a:t>
            </a:r>
            <a:r>
              <a:rPr lang="en-US" dirty="0" smtClean="0"/>
              <a:t>, in so releasing any oxygen it is carrying</a:t>
            </a:r>
          </a:p>
          <a:p>
            <a:r>
              <a:rPr lang="en-US" dirty="0" smtClean="0"/>
              <a:t>Hemoglobin acts as a buffer to maintain blood pH: Hemoglobin “mops up” excess H+ ions when carbon dioxide dissociates. High H+=low </a:t>
            </a:r>
            <a:r>
              <a:rPr lang="en-US" dirty="0" err="1" smtClean="0"/>
              <a:t>pH.</a:t>
            </a:r>
            <a:r>
              <a:rPr lang="en-US" dirty="0" smtClean="0"/>
              <a:t> If left in blood, H+ ions would make blood very acidic.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3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bohr</a:t>
            </a:r>
            <a:r>
              <a:rPr lang="en-US" dirty="0" smtClean="0"/>
              <a:t>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4958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presence of a high partial pressure of carbon dioxide causes hemoglobin to release oxygen, causing a shift in the hemoglobin dissociation curve called the </a:t>
            </a:r>
            <a:r>
              <a:rPr lang="en-US" b="1" dirty="0" smtClean="0"/>
              <a:t>Bohr effect</a:t>
            </a:r>
          </a:p>
          <a:p>
            <a:r>
              <a:rPr lang="en-US" dirty="0" smtClean="0"/>
              <a:t>High CO</a:t>
            </a:r>
            <a:r>
              <a:rPr lang="en-US" baseline="-25000" dirty="0" smtClean="0"/>
              <a:t>2</a:t>
            </a:r>
            <a:r>
              <a:rPr lang="en-US" dirty="0" smtClean="0"/>
              <a:t> concentrations cause hemoglobin to release oxygen more readily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895725" cy="38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52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dioxide is catalyzed into hydrogen carbonate ions, HCO</a:t>
            </a:r>
            <a:r>
              <a:rPr lang="en-US" baseline="-25000" dirty="0" smtClean="0"/>
              <a:t>3</a:t>
            </a:r>
            <a:r>
              <a:rPr lang="en-US" dirty="0" smtClean="0"/>
              <a:t>-, in the blood</a:t>
            </a:r>
          </a:p>
          <a:p>
            <a:r>
              <a:rPr lang="en-US" dirty="0" smtClean="0"/>
              <a:t>Most ions diffuse into blood plasma where they are carried in solution (~85%)</a:t>
            </a:r>
          </a:p>
          <a:p>
            <a:pPr lvl="1"/>
            <a:r>
              <a:rPr lang="en-US" dirty="0" smtClean="0"/>
              <a:t>Blood travels to lungs where ions are released</a:t>
            </a:r>
          </a:p>
          <a:p>
            <a:r>
              <a:rPr lang="en-US" dirty="0" smtClean="0"/>
              <a:t>Some carbon dioxide does not dissociate and remains as CO</a:t>
            </a:r>
            <a:r>
              <a:rPr lang="en-US" baseline="-25000" dirty="0" smtClean="0"/>
              <a:t>2</a:t>
            </a:r>
            <a:r>
              <a:rPr lang="en-US" dirty="0" smtClean="0"/>
              <a:t> and combines with terminal amine groups on hemoglobin to form </a:t>
            </a:r>
            <a:r>
              <a:rPr lang="en-US" b="1" dirty="0" err="1" smtClean="0"/>
              <a:t>carbamino</a:t>
            </a:r>
            <a:r>
              <a:rPr lang="en-US" b="1" dirty="0" smtClean="0"/>
              <a:t>-hemoglobin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carbamino</a:t>
            </a:r>
            <a:r>
              <a:rPr lang="en-US" dirty="0" smtClean="0"/>
              <a:t>-hemoglobin reaches lungs CO</a:t>
            </a:r>
            <a:r>
              <a:rPr lang="en-US" baseline="-25000" dirty="0" smtClean="0"/>
              <a:t>2</a:t>
            </a:r>
            <a:r>
              <a:rPr lang="en-US" dirty="0" smtClean="0"/>
              <a:t> is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carbon monoxide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combines very readily with carbon monoxide, CO, to form </a:t>
            </a:r>
            <a:r>
              <a:rPr lang="en-US" b="1" dirty="0" err="1" smtClean="0"/>
              <a:t>carboxyhemoglobin</a:t>
            </a:r>
            <a:endParaRPr lang="en-US" b="1" dirty="0"/>
          </a:p>
          <a:p>
            <a:pPr lvl="1"/>
            <a:r>
              <a:rPr lang="en-US" dirty="0" smtClean="0"/>
              <a:t>CO is formed when carbon containing compounds burn incompletely, like exhaust fumes and cigarette smoke</a:t>
            </a:r>
          </a:p>
          <a:p>
            <a:r>
              <a:rPr lang="en-US" dirty="0" smtClean="0"/>
              <a:t>Hemoglobin combines with CO 250x more readily than with oxygen</a:t>
            </a:r>
          </a:p>
          <a:p>
            <a:pPr lvl="1"/>
            <a:r>
              <a:rPr lang="en-US" dirty="0" smtClean="0"/>
              <a:t>Thus even at very low CO concentrations it can drastically affect how much oxygen our RBCs carry</a:t>
            </a:r>
          </a:p>
          <a:p>
            <a:pPr lvl="1"/>
            <a:r>
              <a:rPr lang="en-US" dirty="0" smtClean="0"/>
              <a:t>1% CO can cause death by asphyxiation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6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carbon monoxide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of carbon monoxide poisoning includes administration of a mixture of pure oxygen and carbon dioxide</a:t>
            </a:r>
          </a:p>
          <a:p>
            <a:pPr lvl="1"/>
            <a:r>
              <a:rPr lang="en-US" dirty="0" smtClean="0"/>
              <a:t>Oxygen favors combination of hemoglobin with oxygen molecules (think S shaped curve)</a:t>
            </a:r>
          </a:p>
          <a:p>
            <a:pPr lvl="1"/>
            <a:r>
              <a:rPr lang="en-US" dirty="0" smtClean="0"/>
              <a:t>Carbon dioxide increases breathing rate to “flush” CO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2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carbon monoxide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Cigarette smoke contains up to 5% CO. If you breathed in pure cigarette smoke for a short period of time you would asphyxiate</a:t>
            </a:r>
          </a:p>
          <a:p>
            <a:r>
              <a:rPr lang="en-US" dirty="0" smtClean="0"/>
              <a:t>~5% of smokers blood is permanently  combined w/ CO, considerably reducing oxygen carrying ability of RBCs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2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high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sea level, partial pressure of oxygen is highest, and decreases as we increase in altitude due to lowered air pressure</a:t>
            </a:r>
          </a:p>
          <a:p>
            <a:r>
              <a:rPr lang="en-US" dirty="0" smtClean="0"/>
              <a:t>At high altitudes, hemoglobin will become only about ~70% saturated</a:t>
            </a:r>
          </a:p>
          <a:p>
            <a:r>
              <a:rPr lang="en-US" dirty="0" smtClean="0"/>
              <a:t>Less oxygen will be carried in the body, and person may experience shortness of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5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high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travels quickly from low to high altitudes, their bodies don’t have time to adjust to lowered oxygen so they suffer from </a:t>
            </a:r>
            <a:r>
              <a:rPr lang="en-US" b="1" dirty="0" smtClean="0"/>
              <a:t>altitude sickness</a:t>
            </a:r>
            <a:endParaRPr lang="en-US" dirty="0" smtClean="0"/>
          </a:p>
          <a:p>
            <a:pPr lvl="1"/>
            <a:r>
              <a:rPr lang="en-US" dirty="0" smtClean="0"/>
              <a:t>Symptoms include: increase in rate and depth of breathing, general feeling of weakness and dizziness, arteriole dilation leading to fluid leakage into brain and lung (death)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49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high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body is given plenty of time to adapt to altitude, body will compensate for lowered oxygen by generating more RBCs</a:t>
            </a:r>
          </a:p>
          <a:p>
            <a:pPr lvl="1"/>
            <a:r>
              <a:rPr lang="en-US" dirty="0" smtClean="0"/>
              <a:t>RBCs are still less saturated, but more RBCs=more oxygen</a:t>
            </a:r>
          </a:p>
          <a:p>
            <a:pPr lvl="1"/>
            <a:r>
              <a:rPr lang="en-US" dirty="0" smtClean="0"/>
              <a:t>Athletes often prepare themselves for important competitions by spending several months training at high altitudes. How does this improve their </a:t>
            </a:r>
            <a:r>
              <a:rPr lang="en-US" dirty="0" err="1" smtClean="0"/>
              <a:t>performace</a:t>
            </a:r>
            <a:r>
              <a:rPr lang="en-US" dirty="0" smtClean="0"/>
              <a:t>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Inb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45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oxygen transport- high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permanently at high altitudes have a number of adaptations for living in low-oxygen environments</a:t>
            </a:r>
          </a:p>
          <a:p>
            <a:pPr lvl="1"/>
            <a:r>
              <a:rPr lang="en-US" dirty="0" smtClean="0"/>
              <a:t>Broad chests (large lung capacity)</a:t>
            </a:r>
          </a:p>
          <a:p>
            <a:pPr lvl="1"/>
            <a:r>
              <a:rPr lang="en-US" dirty="0" smtClean="0"/>
              <a:t>Large hearts</a:t>
            </a:r>
          </a:p>
          <a:p>
            <a:pPr lvl="1"/>
            <a:r>
              <a:rPr lang="en-US" dirty="0" smtClean="0"/>
              <a:t>More hemoglobin in blood</a:t>
            </a:r>
          </a:p>
        </p:txBody>
      </p:sp>
    </p:spTree>
    <p:extLst>
      <p:ext uri="{BB962C8B-B14F-4D97-AF65-F5344CB8AC3E}">
        <p14:creationId xmlns:p14="http://schemas.microsoft.com/office/powerpoint/2010/main" val="176706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role of cardiovascular system is to transport oxygen from lungs to tissues over body</a:t>
            </a:r>
          </a:p>
          <a:p>
            <a:r>
              <a:rPr lang="en-US" dirty="0" smtClean="0"/>
              <a:t>Body cells need oxygen for cellular respiration (ATP generation)</a:t>
            </a:r>
          </a:p>
          <a:p>
            <a:r>
              <a:rPr lang="en-US" dirty="0" smtClean="0"/>
              <a:t>Oxygen is transported on RBCs via </a:t>
            </a:r>
            <a:r>
              <a:rPr lang="en-US" b="1" dirty="0" smtClean="0"/>
              <a:t>hemoglobin</a:t>
            </a:r>
            <a:r>
              <a:rPr lang="en-US" dirty="0" smtClean="0"/>
              <a:t>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Each molecule made up of four polypeptides containing one </a:t>
                </a:r>
                <a:r>
                  <a:rPr lang="en-US" dirty="0" err="1" smtClean="0"/>
                  <a:t>heme</a:t>
                </a:r>
                <a:r>
                  <a:rPr lang="en-US" dirty="0" smtClean="0"/>
                  <a:t> group each.</a:t>
                </a:r>
              </a:p>
              <a:p>
                <a:r>
                  <a:rPr lang="en-US" dirty="0" smtClean="0"/>
                  <a:t>Each </a:t>
                </a:r>
                <a:r>
                  <a:rPr lang="en-US" dirty="0" err="1" smtClean="0"/>
                  <a:t>heme</a:t>
                </a:r>
                <a:r>
                  <a:rPr lang="en-US" dirty="0" smtClean="0"/>
                  <a:t> group can combine with one oxygen molecule (O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𝐻𝑏</m:t>
                      </m:r>
                      <m:r>
                        <a:rPr lang="en-US" sz="4800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4800">
                          <a:latin typeface="Cambria Math"/>
                          <a:ea typeface="Cambria Math"/>
                        </a:rPr>
                        <m:t>↔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  <a:ea typeface="Cambria Math"/>
                        </a:rPr>
                        <m:t>Hb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sz="1800" dirty="0" smtClean="0"/>
                  <a:t>Hemoglobin        oxygen           </a:t>
                </a:r>
                <a:r>
                  <a:rPr lang="en-US" sz="1800" dirty="0" err="1" smtClean="0"/>
                  <a:t>oxyhemoglobin</a:t>
                </a:r>
                <a:endParaRPr lang="en-US" sz="18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02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Hemoglobin dissociation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Hemoglobin has to be able to not only </a:t>
            </a:r>
            <a:r>
              <a:rPr lang="en-US" b="1" dirty="0" smtClean="0"/>
              <a:t>pick up</a:t>
            </a:r>
            <a:r>
              <a:rPr lang="en-US" dirty="0" smtClean="0"/>
              <a:t> oxygen at the lungs but also </a:t>
            </a:r>
            <a:r>
              <a:rPr lang="en-US" b="1" dirty="0" smtClean="0"/>
              <a:t>release</a:t>
            </a:r>
            <a:r>
              <a:rPr lang="en-US" dirty="0" smtClean="0"/>
              <a:t> oxygen into the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5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Hemoglobin dissociation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concentration measured in </a:t>
            </a:r>
            <a:r>
              <a:rPr lang="en-US" b="1" dirty="0" smtClean="0"/>
              <a:t>partial pressure</a:t>
            </a:r>
          </a:p>
          <a:p>
            <a:r>
              <a:rPr lang="en-US" dirty="0" smtClean="0"/>
              <a:t>Partial pressure measured against %saturation of hemoglobin</a:t>
            </a:r>
          </a:p>
          <a:p>
            <a:r>
              <a:rPr lang="en-US" dirty="0" smtClean="0"/>
              <a:t>Sample of hemoglobin with max # oxygen molecule is said to be </a:t>
            </a:r>
            <a:r>
              <a:rPr lang="en-US" b="1" dirty="0" smtClean="0"/>
              <a:t>saturated</a:t>
            </a:r>
          </a:p>
          <a:p>
            <a:r>
              <a:rPr lang="en-US" dirty="0" smtClean="0"/>
              <a:t>Hemoglobin sample saturation is measured at different partial pressures to give S-shaped curve</a:t>
            </a:r>
          </a:p>
        </p:txBody>
      </p:sp>
    </p:spTree>
    <p:extLst>
      <p:ext uri="{BB962C8B-B14F-4D97-AF65-F5344CB8AC3E}">
        <p14:creationId xmlns:p14="http://schemas.microsoft.com/office/powerpoint/2010/main" val="225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Hemoglobin dissociation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-cool.co.uk/a-level/assets/learn_its/alevel/biology/transport/blood/2008-01-22_1107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398"/>
            <a:ext cx="6096000" cy="50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56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Hemoglobin dissociation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lungs, partial pressure of oxygen is greatest, so hemoglobin molecules will be mostly saturated</a:t>
            </a:r>
          </a:p>
          <a:p>
            <a:r>
              <a:rPr lang="en-US" dirty="0" smtClean="0"/>
              <a:t>In actively respiring tissues, partial pressure of oxygen is low so hemoglobin loses oxygen molecules to surrounding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4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S-shaped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only one oxygen molecule is attached to hemoglobin,  whole molecule is slightly distorted.</a:t>
            </a:r>
          </a:p>
          <a:p>
            <a:r>
              <a:rPr lang="en-US" dirty="0" smtClean="0"/>
              <a:t>This distortion makes it easier for additional oxygen molecules to combine with hemoglobin</a:t>
            </a:r>
          </a:p>
          <a:p>
            <a:r>
              <a:rPr lang="en-US" dirty="0" smtClean="0"/>
              <a:t>Hemoglobin is most stable with 4 oxygen molecules</a:t>
            </a:r>
            <a:endParaRPr lang="en-US" dirty="0"/>
          </a:p>
        </p:txBody>
      </p:sp>
      <p:pic>
        <p:nvPicPr>
          <p:cNvPr id="3074" name="Picture 2" descr="http://www.s-cool.co.uk/a-level/assets/learn_its/alevel/biology/transport/blood/2008-01-22_1107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34327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275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</TotalTime>
  <Words>882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Cambria Math</vt:lpstr>
      <vt:lpstr>Century Gothic</vt:lpstr>
      <vt:lpstr>Apothecary</vt:lpstr>
      <vt:lpstr>Do Now 4/2</vt:lpstr>
      <vt:lpstr>Chapter 8.3</vt:lpstr>
      <vt:lpstr>Hemoglobin</vt:lpstr>
      <vt:lpstr>Hemoglobin </vt:lpstr>
      <vt:lpstr>Hemoglobin dissociation curve</vt:lpstr>
      <vt:lpstr>Hemoglobin dissociation curve</vt:lpstr>
      <vt:lpstr>Hemoglobin dissociation curve</vt:lpstr>
      <vt:lpstr>Hemoglobin dissociation curve</vt:lpstr>
      <vt:lpstr>S-shaped curve</vt:lpstr>
      <vt:lpstr>The bohr shift</vt:lpstr>
      <vt:lpstr>The bohr shift</vt:lpstr>
      <vt:lpstr>The bohr shift</vt:lpstr>
      <vt:lpstr>Carbon dioxide transport</vt:lpstr>
      <vt:lpstr>Problems with oxygen transport- carbon monoxide</vt:lpstr>
      <vt:lpstr>Problems with oxygen transport- carbon monoxide</vt:lpstr>
      <vt:lpstr>Problems with oxygen transport- carbon monoxide</vt:lpstr>
      <vt:lpstr>Problems with oxygen transport- high altitude</vt:lpstr>
      <vt:lpstr>Problems with oxygen transport- high altitude</vt:lpstr>
      <vt:lpstr>Problems with oxygen transport- high altitude</vt:lpstr>
      <vt:lpstr>Problems with oxygen transport- high altitude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8.3</dc:title>
  <dc:creator>Hoke, Jordan</dc:creator>
  <cp:lastModifiedBy>Rebecca Carlson</cp:lastModifiedBy>
  <cp:revision>7</cp:revision>
  <dcterms:created xsi:type="dcterms:W3CDTF">2014-04-02T10:50:56Z</dcterms:created>
  <dcterms:modified xsi:type="dcterms:W3CDTF">2015-02-08T21:19:19Z</dcterms:modified>
</cp:coreProperties>
</file>