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70FD5D-2987-42A3-8916-4665D3D6804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FA2BF0-76F6-4EF4-970D-C31D9200FC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Chapter 8.1: The mammalian cardiovascular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9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Endothelium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lining tissue of arteries and veins made up of a layer of flat (</a:t>
            </a:r>
            <a:r>
              <a:rPr lang="en-US" b="1" dirty="0" smtClean="0"/>
              <a:t>squamous epithelium</a:t>
            </a:r>
            <a:r>
              <a:rPr lang="en-US" dirty="0" smtClean="0"/>
              <a:t>)cells fitting together like a puzzle</a:t>
            </a:r>
          </a:p>
          <a:p>
            <a:pPr lvl="1"/>
            <a:r>
              <a:rPr lang="en-US" b="1" dirty="0" smtClean="0"/>
              <a:t>Aka tunica intima</a:t>
            </a:r>
          </a:p>
          <a:p>
            <a:r>
              <a:rPr lang="en-US" dirty="0" smtClean="0"/>
              <a:t>Very smooth: minimizes friction with moving blood </a:t>
            </a:r>
          </a:p>
          <a:p>
            <a:r>
              <a:rPr lang="en-US" dirty="0" smtClean="0"/>
              <a:t>Contains elastic fibers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581400" cy="28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97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layer of veins/arteries containing </a:t>
            </a:r>
            <a:r>
              <a:rPr lang="en-US" b="1" dirty="0" smtClean="0"/>
              <a:t>smooth</a:t>
            </a:r>
            <a:r>
              <a:rPr lang="en-US" dirty="0" smtClean="0"/>
              <a:t> </a:t>
            </a:r>
            <a:r>
              <a:rPr lang="en-US" b="1" dirty="0" smtClean="0"/>
              <a:t>muscle, collagen, and elastic fibers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712" y="2590800"/>
            <a:ext cx="46005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7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 </a:t>
            </a:r>
            <a:r>
              <a:rPr lang="en-US" dirty="0" err="1" smtClean="0"/>
              <a:t>externa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Outer layer of veins/arteries containing elastic fibers and collagen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4889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51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leaving heart is very high (~120mm Hg or 15kPa during systole)</a:t>
            </a:r>
          </a:p>
          <a:p>
            <a:pPr lvl="1"/>
            <a:r>
              <a:rPr lang="en-US" dirty="0" smtClean="0"/>
              <a:t>To withstand such pressure, arterial walls must be very </a:t>
            </a:r>
            <a:r>
              <a:rPr lang="en-US" b="1" dirty="0" smtClean="0"/>
              <a:t>elastic</a:t>
            </a:r>
            <a:r>
              <a:rPr lang="en-US" dirty="0" smtClean="0"/>
              <a:t> and </a:t>
            </a:r>
            <a:r>
              <a:rPr lang="en-US" b="1" dirty="0" smtClean="0"/>
              <a:t>thick</a:t>
            </a:r>
          </a:p>
          <a:p>
            <a:pPr lvl="1"/>
            <a:r>
              <a:rPr lang="en-US" dirty="0" smtClean="0"/>
              <a:t>Arteries have the thickest walls of any blood vessels</a:t>
            </a:r>
          </a:p>
        </p:txBody>
      </p:sp>
    </p:spTree>
    <p:extLst>
      <p:ext uri="{BB962C8B-B14F-4D97-AF65-F5344CB8AC3E}">
        <p14:creationId xmlns:p14="http://schemas.microsoft.com/office/powerpoint/2010/main" xmlns="" val="33117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Walls of arteries have high levels of elastic fibers and collagen to allow them to ‘give’ which reduces the chance of them bursting</a:t>
            </a:r>
          </a:p>
          <a:p>
            <a:pPr lvl="1"/>
            <a:r>
              <a:rPr lang="en-US" dirty="0" smtClean="0"/>
              <a:t>Blood is pumped in pulses, so arteries are </a:t>
            </a:r>
            <a:r>
              <a:rPr lang="en-US" b="1" dirty="0" smtClean="0"/>
              <a:t>stretched</a:t>
            </a:r>
            <a:r>
              <a:rPr lang="en-US" dirty="0" smtClean="0"/>
              <a:t> and blood is pumped through them</a:t>
            </a:r>
          </a:p>
          <a:p>
            <a:pPr lvl="1"/>
            <a:r>
              <a:rPr lang="en-US" b="1" dirty="0" smtClean="0"/>
              <a:t>Closer to the heart= higher pressure </a:t>
            </a:r>
            <a:r>
              <a:rPr lang="en-US" dirty="0" smtClean="0"/>
              <a:t>&amp; </a:t>
            </a:r>
            <a:r>
              <a:rPr lang="en-US" b="1" dirty="0" smtClean="0"/>
              <a:t>velocity</a:t>
            </a:r>
            <a:r>
              <a:rPr lang="en-US" dirty="0" smtClean="0"/>
              <a:t> (more elastic fibers)</a:t>
            </a:r>
          </a:p>
          <a:p>
            <a:pPr lvl="1"/>
            <a:r>
              <a:rPr lang="en-US" b="1" dirty="0" smtClean="0"/>
              <a:t>Farther from the heart = lower pressure &amp; velocity </a:t>
            </a:r>
            <a:r>
              <a:rPr lang="en-US" dirty="0" smtClean="0"/>
              <a:t>(more muscle fibers)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8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Arteries expand and contract to normalize pressure </a:t>
            </a:r>
          </a:p>
          <a:p>
            <a:r>
              <a:rPr lang="en-US" b="1" dirty="0" smtClean="0"/>
              <a:t>Expand = reduce pressure</a:t>
            </a:r>
          </a:p>
          <a:p>
            <a:r>
              <a:rPr lang="en-US" b="1" dirty="0" smtClean="0"/>
              <a:t>Contract = increase pressure</a:t>
            </a:r>
          </a:p>
          <a:p>
            <a:r>
              <a:rPr lang="en-US" dirty="0" smtClean="0"/>
              <a:t>Not 100% effective - feel your radial (wrist) or carotid (neck) artery. You can feel the pulses from your heart expanding and contracting these arteries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9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arteries reach their transport tissues, they narrow into </a:t>
            </a:r>
            <a:r>
              <a:rPr lang="en-US" b="1" dirty="0" smtClean="0"/>
              <a:t> arterioles</a:t>
            </a:r>
            <a:endParaRPr lang="en-US" dirty="0" smtClean="0"/>
          </a:p>
          <a:p>
            <a:pPr lvl="1"/>
            <a:r>
              <a:rPr lang="en-US" dirty="0" smtClean="0"/>
              <a:t>Similar in composition to arteries, but higher % of smooth muscle </a:t>
            </a:r>
          </a:p>
          <a:p>
            <a:pPr lvl="1"/>
            <a:r>
              <a:rPr lang="en-US" dirty="0" smtClean="0"/>
              <a:t>Controls volume of blood flowing to a tissue at a given time by expanding/contracting</a:t>
            </a:r>
            <a:endParaRPr lang="en-US" dirty="0"/>
          </a:p>
        </p:txBody>
      </p:sp>
      <p:pic>
        <p:nvPicPr>
          <p:cNvPr id="10242" name="Picture 2" descr="http://www.primepantrystuff.info/wp-content/uploads/2014/09/hd-overview-blood-vessel-diagram-what-are-the-blood-vessels-of-the-brain---with-pictures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36446"/>
            <a:ext cx="4953000" cy="2921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81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Arterioles continue to branch into the smallest of all blood vessels: </a:t>
            </a:r>
            <a:r>
              <a:rPr lang="en-US" b="1" dirty="0" smtClean="0"/>
              <a:t>capillaries</a:t>
            </a:r>
          </a:p>
          <a:p>
            <a:r>
              <a:rPr lang="en-US" dirty="0" smtClean="0"/>
              <a:t>Capillaries function to take blood as close as possible to all cells, allowing rapid transfer of substances between cells and blood</a:t>
            </a:r>
          </a:p>
          <a:p>
            <a:pPr lvl="1"/>
            <a:r>
              <a:rPr lang="en-US" dirty="0" smtClean="0"/>
              <a:t>Oxygen, nutrients, waste, carbon dioxide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networks called </a:t>
            </a:r>
            <a:r>
              <a:rPr lang="en-US" b="1" dirty="0" smtClean="0"/>
              <a:t>capillary beds</a:t>
            </a:r>
            <a:r>
              <a:rPr lang="en-US" dirty="0" smtClean="0"/>
              <a:t> in all body tissues, except the cornea and cartilage</a:t>
            </a:r>
          </a:p>
          <a:p>
            <a:pPr lvl="1"/>
            <a:r>
              <a:rPr lang="en-US" dirty="0" smtClean="0"/>
              <a:t>hence these tissues will not bleed</a:t>
            </a:r>
          </a:p>
          <a:p>
            <a:pPr lvl="1"/>
            <a:r>
              <a:rPr lang="en-US" dirty="0" smtClean="0"/>
              <a:t>Your cornea gets oxygen directly from the air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56936"/>
            <a:ext cx="4778477" cy="35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Small size allows them to bring blood as close as possible to cells in the body</a:t>
            </a:r>
          </a:p>
          <a:p>
            <a:r>
              <a:rPr lang="en-US" dirty="0" smtClean="0"/>
              <a:t>Capillaries ~7</a:t>
            </a:r>
            <a:r>
              <a:rPr lang="el-GR" dirty="0" smtClean="0"/>
              <a:t>μ</a:t>
            </a:r>
            <a:r>
              <a:rPr lang="en-US" dirty="0" smtClean="0"/>
              <a:t>m in diameter (same size as red blood cell)</a:t>
            </a:r>
          </a:p>
          <a:p>
            <a:r>
              <a:rPr lang="en-US" dirty="0" smtClean="0"/>
              <a:t>Walls are made of single layer of endothelial 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166419" cy="312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12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r>
              <a:rPr lang="en-US" dirty="0" smtClean="0"/>
              <a:t>How does the circulatory system of a mammal differ from a fish, and what effects might this have on its metabolism? </a:t>
            </a:r>
          </a:p>
          <a:p>
            <a:r>
              <a:rPr lang="en-US" dirty="0" smtClean="0"/>
              <a:t>Suggest a list of essential features of a mammalian transport system.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18" y="53181"/>
            <a:ext cx="847898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66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in endothelium most often have tiny gaps between them which allow certain components of blood to seep through to body tissues</a:t>
            </a:r>
          </a:p>
          <a:p>
            <a:r>
              <a:rPr lang="en-US" dirty="0" smtClean="0"/>
              <a:t>Blood pressure drops immensely across capillaries   (~ 33 mmHg)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469849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67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blood leaves capillary beds, capillaries gradually re-join with each other, forming larger vessels called </a:t>
            </a:r>
            <a:r>
              <a:rPr lang="en-US" b="1" dirty="0" err="1" smtClean="0"/>
              <a:t>venules</a:t>
            </a:r>
            <a:endParaRPr lang="en-US" b="1" dirty="0" smtClean="0"/>
          </a:p>
          <a:p>
            <a:r>
              <a:rPr lang="en-US" dirty="0" err="1" smtClean="0"/>
              <a:t>Venules</a:t>
            </a:r>
            <a:r>
              <a:rPr lang="en-US" dirty="0" smtClean="0"/>
              <a:t> join to form </a:t>
            </a:r>
            <a:r>
              <a:rPr lang="en-US" b="1" dirty="0" smtClean="0"/>
              <a:t>veins</a:t>
            </a:r>
          </a:p>
          <a:p>
            <a:r>
              <a:rPr lang="en-US" dirty="0" smtClean="0"/>
              <a:t>The function of veins is to </a:t>
            </a:r>
            <a:r>
              <a:rPr lang="en-US" i="1" dirty="0" smtClean="0"/>
              <a:t>return blood to the heart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izznotes.com/wp-content/uploads/2011/02/image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419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1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7811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venous blood pressure is ~5 mmHg or less</a:t>
            </a:r>
          </a:p>
          <a:p>
            <a:r>
              <a:rPr lang="en-US" dirty="0" smtClean="0"/>
              <a:t>This very low pressure means veins don’t need to have as thick walls as arteries</a:t>
            </a:r>
          </a:p>
          <a:p>
            <a:r>
              <a:rPr lang="en-US" dirty="0" smtClean="0"/>
              <a:t>Veins have the same 3 layers, but tunica media is much smaller and there are less elastic fibers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3775"/>
            <a:ext cx="47625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581" y="3886200"/>
            <a:ext cx="450773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8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veins are very low pressure, they need assistance from your skeletal muscles to return blood to the heart</a:t>
            </a:r>
          </a:p>
          <a:p>
            <a:r>
              <a:rPr lang="en-US" dirty="0" smtClean="0"/>
              <a:t>Veins lie very close to muscle (particularly in lower extremities) so when these muscle contract, the increased pressure pushes venous blood to the heart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572000" cy="39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2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5607460" cy="2038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addition to skeletal muscle help, veins also contain </a:t>
            </a:r>
            <a:r>
              <a:rPr lang="en-US" b="1" dirty="0" smtClean="0"/>
              <a:t>semilunar valves </a:t>
            </a:r>
            <a:r>
              <a:rPr lang="en-US" dirty="0" smtClean="0"/>
              <a:t>that prevent the backflow of blood in veins</a:t>
            </a:r>
          </a:p>
          <a:p>
            <a:r>
              <a:rPr lang="en-US" dirty="0" smtClean="0"/>
              <a:t>Formed from specialized endothelium tissue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660" y="1600200"/>
            <a:ext cx="3067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90950"/>
            <a:ext cx="6617341" cy="294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6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pressure through cardiac cycle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2" t="8414" r="27268" b="2949"/>
          <a:stretch/>
        </p:blipFill>
        <p:spPr bwMode="auto">
          <a:xfrm rot="16200000">
            <a:off x="2411180" y="-506180"/>
            <a:ext cx="4191000" cy="87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2438400" cy="43735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This is a contrast x-ray of the kidneys and the mighty aorta.</a:t>
            </a:r>
            <a:endParaRPr lang="en-US" sz="1800" dirty="0"/>
          </a:p>
        </p:txBody>
      </p:sp>
      <p:pic>
        <p:nvPicPr>
          <p:cNvPr id="38914" name="Picture 2" descr="This is a contrast x-ray of the kidneys and the mighty aort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0"/>
            <a:ext cx="6638925" cy="663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up of a pump (</a:t>
            </a:r>
            <a:r>
              <a:rPr lang="en-US" b="1" dirty="0" smtClean="0"/>
              <a:t>heart</a:t>
            </a:r>
            <a:r>
              <a:rPr lang="en-US" dirty="0" smtClean="0"/>
              <a:t>) and system of interconnecting tubes (</a:t>
            </a:r>
            <a:r>
              <a:rPr lang="en-US" b="1" dirty="0" smtClean="0"/>
              <a:t>blood vessels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Closed system</a:t>
            </a:r>
            <a:r>
              <a:rPr lang="en-US" dirty="0" smtClean="0"/>
              <a:t>: blood always remains within vessels</a:t>
            </a:r>
            <a:endParaRPr lang="en-US" dirty="0"/>
          </a:p>
        </p:txBody>
      </p:sp>
      <p:pic>
        <p:nvPicPr>
          <p:cNvPr id="1026" name="Picture 2" descr="http://upload.wikimedia.org/wikipedia/commons/c/cb/Human_Heart_and_Circulatory_Sys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074505" cy="34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1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181600" cy="4676774"/>
          </a:xfrm>
        </p:spPr>
        <p:txBody>
          <a:bodyPr/>
          <a:lstStyle/>
          <a:p>
            <a:r>
              <a:rPr lang="en-US" dirty="0" smtClean="0"/>
              <a:t>Blood travels </a:t>
            </a:r>
            <a:r>
              <a:rPr lang="en-US" b="1" dirty="0" smtClean="0"/>
              <a:t>twice</a:t>
            </a:r>
            <a:r>
              <a:rPr lang="en-US" dirty="0" smtClean="0"/>
              <a:t> through the heart to complete one “circuit” through the body, known as </a:t>
            </a:r>
            <a:r>
              <a:rPr lang="en-US" b="1" dirty="0" smtClean="0"/>
              <a:t>double circulation</a:t>
            </a:r>
            <a:endParaRPr lang="en-US" dirty="0" smtClean="0"/>
          </a:p>
          <a:p>
            <a:r>
              <a:rPr lang="en-US" b="1" dirty="0" smtClean="0"/>
              <a:t>Systemic circulation:</a:t>
            </a:r>
            <a:r>
              <a:rPr lang="en-US" dirty="0" smtClean="0"/>
              <a:t> oxygen-rich blood circulation throughout body</a:t>
            </a:r>
          </a:p>
          <a:p>
            <a:r>
              <a:rPr lang="en-US" b="1" dirty="0" smtClean="0"/>
              <a:t>Pulmonary circulation</a:t>
            </a:r>
            <a:r>
              <a:rPr lang="en-US" dirty="0" smtClean="0"/>
              <a:t>: oxygen deficient blood circulation between the lungs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707" y="1981200"/>
            <a:ext cx="3722460" cy="41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0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mammalian heart</a:t>
            </a:r>
            <a:endParaRPr lang="en-US" dirty="0"/>
          </a:p>
        </p:txBody>
      </p:sp>
      <p:pic>
        <p:nvPicPr>
          <p:cNvPr id="1026" name="Picture 2" descr="http://faculty.unlv.edu/payettea/Biol197/42-05-MammalianH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1716"/>
            <a:ext cx="6219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5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Oxygen-rich blood is pumped out of the </a:t>
            </a:r>
            <a:r>
              <a:rPr lang="en-US" b="1" dirty="0" smtClean="0"/>
              <a:t>left atrium </a:t>
            </a:r>
            <a:r>
              <a:rPr lang="en-US" dirty="0" smtClean="0"/>
              <a:t>via the </a:t>
            </a:r>
            <a:r>
              <a:rPr lang="en-US" b="1" dirty="0" smtClean="0"/>
              <a:t>left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valve (</a:t>
            </a:r>
            <a:r>
              <a:rPr lang="en-US" dirty="0" smtClean="0"/>
              <a:t>aka bicuspid or mitral valve) into the </a:t>
            </a:r>
            <a:r>
              <a:rPr lang="en-US" b="1" dirty="0" smtClean="0"/>
              <a:t>left ventricle</a:t>
            </a:r>
          </a:p>
          <a:p>
            <a:r>
              <a:rPr lang="en-US" dirty="0" smtClean="0"/>
              <a:t>It is pumped into the </a:t>
            </a:r>
            <a:r>
              <a:rPr lang="en-US" b="1" dirty="0" smtClean="0"/>
              <a:t>aorta </a:t>
            </a:r>
            <a:r>
              <a:rPr lang="en-US" dirty="0" smtClean="0"/>
              <a:t>via the </a:t>
            </a:r>
            <a:r>
              <a:rPr lang="en-US" b="1" dirty="0" smtClean="0"/>
              <a:t>aortic semilunar valve </a:t>
            </a:r>
            <a:r>
              <a:rPr lang="en-US" dirty="0" smtClean="0"/>
              <a:t>(aka aortic valve) and travels to all parts of the body</a:t>
            </a:r>
          </a:p>
          <a:p>
            <a:r>
              <a:rPr lang="en-US" dirty="0" smtClean="0"/>
              <a:t>Returns to the right side of the heart via the </a:t>
            </a:r>
            <a:r>
              <a:rPr lang="en-US" b="1" dirty="0" smtClean="0"/>
              <a:t>vena cava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Oxygen-deficient blood </a:t>
            </a:r>
            <a:r>
              <a:rPr lang="en-US" smtClean="0"/>
              <a:t>is returned </a:t>
            </a:r>
            <a:r>
              <a:rPr lang="en-US" dirty="0" smtClean="0"/>
              <a:t>to </a:t>
            </a:r>
            <a:r>
              <a:rPr lang="en-US" b="1" dirty="0" smtClean="0"/>
              <a:t>right atrium </a:t>
            </a:r>
            <a:r>
              <a:rPr lang="en-US" dirty="0" smtClean="0"/>
              <a:t>via the </a:t>
            </a:r>
            <a:r>
              <a:rPr lang="en-US" b="1" dirty="0" smtClean="0"/>
              <a:t>vena cava</a:t>
            </a:r>
          </a:p>
          <a:p>
            <a:r>
              <a:rPr lang="en-US" dirty="0" smtClean="0"/>
              <a:t>Pumped into </a:t>
            </a:r>
            <a:r>
              <a:rPr lang="en-US" b="1" dirty="0" smtClean="0"/>
              <a:t>right ventricle </a:t>
            </a:r>
            <a:r>
              <a:rPr lang="en-US" dirty="0" smtClean="0"/>
              <a:t>via the </a:t>
            </a:r>
            <a:r>
              <a:rPr lang="en-US" b="1" dirty="0" smtClean="0"/>
              <a:t>right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valve </a:t>
            </a:r>
            <a:r>
              <a:rPr lang="en-US" dirty="0" smtClean="0"/>
              <a:t>(aka tricuspid valve)</a:t>
            </a:r>
          </a:p>
          <a:p>
            <a:r>
              <a:rPr lang="en-US" dirty="0" smtClean="0"/>
              <a:t>Pumped through </a:t>
            </a:r>
            <a:r>
              <a:rPr lang="en-US" b="1" dirty="0" smtClean="0"/>
              <a:t>pulmonary artery</a:t>
            </a:r>
            <a:r>
              <a:rPr lang="en-US" dirty="0" smtClean="0"/>
              <a:t> via the </a:t>
            </a:r>
            <a:r>
              <a:rPr lang="en-US" b="1" dirty="0" smtClean="0"/>
              <a:t>right semilunar valve </a:t>
            </a:r>
            <a:r>
              <a:rPr lang="en-US" dirty="0" smtClean="0"/>
              <a:t>(aka pulmonary valve)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Arteries</a:t>
            </a:r>
            <a:r>
              <a:rPr lang="en-US" dirty="0" smtClean="0"/>
              <a:t>: always carry blood AWAY from the heart (can be oxygenated/deoxygenated)</a:t>
            </a:r>
          </a:p>
          <a:p>
            <a:r>
              <a:rPr lang="en-US" b="1" dirty="0" smtClean="0"/>
              <a:t>Veins: </a:t>
            </a:r>
            <a:r>
              <a:rPr lang="en-US" dirty="0" smtClean="0"/>
              <a:t>always carry blood TOWARDS the heart (can be oxygenated/deoxygenated)</a:t>
            </a:r>
          </a:p>
          <a:p>
            <a:r>
              <a:rPr lang="en-US" b="1" dirty="0" smtClean="0"/>
              <a:t>Capillaries</a:t>
            </a:r>
            <a:r>
              <a:rPr lang="en-US" dirty="0" smtClean="0"/>
              <a:t>: link systemic arteries to veins. Responsible for carrying blood to individual cells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4648200" cy="251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2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373563"/>
          </a:xfrm>
        </p:spPr>
        <p:txBody>
          <a:bodyPr/>
          <a:lstStyle/>
          <a:p>
            <a:r>
              <a:rPr lang="en-US" dirty="0" smtClean="0"/>
              <a:t>Function: transport blood (swiftly at high pressures) to tissues</a:t>
            </a:r>
          </a:p>
          <a:p>
            <a:pPr lvl="1"/>
            <a:r>
              <a:rPr lang="en-US" dirty="0" smtClean="0"/>
              <a:t>Walls made up of 3 basic layers: inner </a:t>
            </a:r>
            <a:r>
              <a:rPr lang="en-US" b="1" dirty="0" smtClean="0"/>
              <a:t>endothelium</a:t>
            </a:r>
            <a:r>
              <a:rPr lang="en-US" dirty="0" smtClean="0"/>
              <a:t>, middle </a:t>
            </a:r>
            <a:r>
              <a:rPr lang="en-US" b="1" dirty="0" smtClean="0"/>
              <a:t>tunica media</a:t>
            </a:r>
            <a:r>
              <a:rPr lang="en-US" dirty="0" smtClean="0"/>
              <a:t>, outer </a:t>
            </a:r>
            <a:r>
              <a:rPr lang="en-US" b="1" dirty="0" smtClean="0"/>
              <a:t>tunica </a:t>
            </a:r>
            <a:r>
              <a:rPr lang="en-US" b="1" dirty="0" err="1" smtClean="0"/>
              <a:t>extrema</a:t>
            </a:r>
            <a:endParaRPr lang="en-US" dirty="0"/>
          </a:p>
        </p:txBody>
      </p:sp>
      <p:pic>
        <p:nvPicPr>
          <p:cNvPr id="4101" name="Picture 5" descr="http://upload.wikimedia.org/wikipedia/commons/thumb/3/35/Artery.svg/275px-Arter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7141"/>
            <a:ext cx="3276600" cy="54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05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1729</TotalTime>
  <Words>869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Chapter 8.1: The mammalian cardiovascular system</vt:lpstr>
      <vt:lpstr>Slide 2</vt:lpstr>
      <vt:lpstr>Cardiovascular system</vt:lpstr>
      <vt:lpstr>Blood circulation</vt:lpstr>
      <vt:lpstr>The mammalian heart</vt:lpstr>
      <vt:lpstr>Systemic circulation</vt:lpstr>
      <vt:lpstr>Pulmonary circulation</vt:lpstr>
      <vt:lpstr>Blood vessels</vt:lpstr>
      <vt:lpstr>Arteries</vt:lpstr>
      <vt:lpstr>Endothelium</vt:lpstr>
      <vt:lpstr>Tunica media</vt:lpstr>
      <vt:lpstr>Tunica externa</vt:lpstr>
      <vt:lpstr>Arterial pressure</vt:lpstr>
      <vt:lpstr>Arterial pressure</vt:lpstr>
      <vt:lpstr>Arterial pressure</vt:lpstr>
      <vt:lpstr>Arterioles</vt:lpstr>
      <vt:lpstr>Capillaries</vt:lpstr>
      <vt:lpstr>Capillaries</vt:lpstr>
      <vt:lpstr>capillaries</vt:lpstr>
      <vt:lpstr>capillaries</vt:lpstr>
      <vt:lpstr>Veins</vt:lpstr>
      <vt:lpstr>veins</vt:lpstr>
      <vt:lpstr>veins</vt:lpstr>
      <vt:lpstr>veins</vt:lpstr>
      <vt:lpstr>Blood pressure through cardiac cycle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3/3</dc:title>
  <dc:creator>Hoke, Jordan</dc:creator>
  <cp:lastModifiedBy>Windows User</cp:lastModifiedBy>
  <cp:revision>26</cp:revision>
  <dcterms:created xsi:type="dcterms:W3CDTF">2014-03-03T12:05:55Z</dcterms:created>
  <dcterms:modified xsi:type="dcterms:W3CDTF">2015-02-11T15:51:42Z</dcterms:modified>
</cp:coreProperties>
</file>