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47EA44-0B83-452A-80D3-C1399CDF698E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F41CE5-25DC-45E9-9B00-525E6B899A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Humans in the Biosphere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6.1, 6.2, 6.3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6.3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A. Biological diversity, or biodiversity, is the sum of all the kinds </a:t>
            </a:r>
            <a:r>
              <a:rPr lang="en-US" dirty="0" smtClean="0"/>
              <a:t>of organisms </a:t>
            </a:r>
            <a:r>
              <a:rPr lang="en-US" dirty="0" smtClean="0"/>
              <a:t>in the biosphere. There are several types of </a:t>
            </a:r>
            <a:r>
              <a:rPr lang="en-US" dirty="0" smtClean="0"/>
              <a:t>diversity:</a:t>
            </a:r>
          </a:p>
          <a:p>
            <a:r>
              <a:rPr lang="en-US" b="1" u="sng" dirty="0" smtClean="0"/>
              <a:t>Ecosystem diversity </a:t>
            </a:r>
            <a:r>
              <a:rPr lang="en-US" dirty="0" smtClean="0"/>
              <a:t>– all the habitats, communities, and </a:t>
            </a:r>
            <a:r>
              <a:rPr lang="en-US" dirty="0" smtClean="0"/>
              <a:t>ecological processes </a:t>
            </a:r>
            <a:r>
              <a:rPr lang="en-US" dirty="0" smtClean="0"/>
              <a:t>in ecosystems</a:t>
            </a:r>
          </a:p>
          <a:p>
            <a:r>
              <a:rPr lang="en-US" dirty="0" smtClean="0"/>
              <a:t> </a:t>
            </a:r>
            <a:r>
              <a:rPr lang="en-US" b="1" u="sng" dirty="0" smtClean="0"/>
              <a:t>Species diversity </a:t>
            </a:r>
            <a:r>
              <a:rPr lang="en-US" dirty="0" smtClean="0"/>
              <a:t>– the number of different species in the biosphere</a:t>
            </a:r>
          </a:p>
          <a:p>
            <a:r>
              <a:rPr lang="en-US" dirty="0" smtClean="0"/>
              <a:t> </a:t>
            </a:r>
            <a:r>
              <a:rPr lang="en-US" b="1" u="sng" dirty="0" smtClean="0"/>
              <a:t>Genetic diversity </a:t>
            </a:r>
            <a:r>
              <a:rPr lang="en-US" dirty="0" smtClean="0"/>
              <a:t>– the genetic information carried in all living things </a:t>
            </a:r>
            <a:r>
              <a:rPr lang="en-US" dirty="0" smtClean="0"/>
              <a:t>on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Biodiversity is one of Earth’s great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activity can reduce biodiversity </a:t>
            </a:r>
            <a:r>
              <a:rPr lang="en-US" dirty="0" smtClean="0"/>
              <a:t>by: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Altering habitats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Hunting species to extinction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Introducing pollution into food webs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Introducing foreign species into new environments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/>
          </a:bodyPr>
          <a:lstStyle/>
          <a:p>
            <a:r>
              <a:rPr lang="en-US" dirty="0" smtClean="0"/>
              <a:t>As humans destroy habitats, the species </a:t>
            </a:r>
            <a:r>
              <a:rPr lang="en-US" dirty="0" smtClean="0"/>
              <a:t>living </a:t>
            </a:r>
            <a:r>
              <a:rPr lang="en-US" dirty="0" smtClean="0"/>
              <a:t>in those habitats </a:t>
            </a:r>
            <a:r>
              <a:rPr lang="en-US" dirty="0" smtClean="0"/>
              <a:t>may die out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 development can split habitats – </a:t>
            </a:r>
            <a:r>
              <a:rPr lang="en-US" b="1" u="sng" dirty="0" smtClean="0"/>
              <a:t>habitat fragmentation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smaller pieces of habitat, the less likely its </a:t>
            </a:r>
            <a:r>
              <a:rPr lang="en-US" dirty="0" smtClean="0"/>
              <a:t>species </a:t>
            </a:r>
            <a:r>
              <a:rPr lang="en-US" dirty="0" smtClean="0"/>
              <a:t>can </a:t>
            </a:r>
            <a:r>
              <a:rPr lang="en-US" dirty="0" smtClean="0"/>
              <a:t>survive</a:t>
            </a:r>
          </a:p>
          <a:p>
            <a:r>
              <a:rPr lang="en-US" dirty="0" smtClean="0"/>
              <a:t>Extinction is the disappearance of a </a:t>
            </a:r>
            <a:r>
              <a:rPr lang="en-US" dirty="0" smtClean="0"/>
              <a:t>species </a:t>
            </a:r>
            <a:r>
              <a:rPr lang="en-US" dirty="0" smtClean="0"/>
              <a:t>from all or part of its </a:t>
            </a:r>
            <a:r>
              <a:rPr lang="en-US" dirty="0" smtClean="0"/>
              <a:t>range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Endangered species </a:t>
            </a:r>
            <a:r>
              <a:rPr lang="en-US" dirty="0" smtClean="0"/>
              <a:t>– one whose population size is declining in </a:t>
            </a:r>
            <a:r>
              <a:rPr lang="en-US" dirty="0" smtClean="0"/>
              <a:t>a way </a:t>
            </a:r>
            <a:r>
              <a:rPr lang="en-US" dirty="0" smtClean="0"/>
              <a:t>that places it in danger of extinction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3680908" cy="4800600"/>
          </a:xfrm>
        </p:spPr>
        <p:txBody>
          <a:bodyPr/>
          <a:lstStyle/>
          <a:p>
            <a:r>
              <a:rPr lang="en-US" dirty="0" smtClean="0"/>
              <a:t>Toxic compounds build up in the tissues </a:t>
            </a:r>
            <a:r>
              <a:rPr lang="en-US" dirty="0" smtClean="0"/>
              <a:t>of organisms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concentrations get larger in </a:t>
            </a:r>
            <a:r>
              <a:rPr lang="en-US" dirty="0" smtClean="0"/>
              <a:t>living things </a:t>
            </a:r>
            <a:r>
              <a:rPr lang="en-US" dirty="0" smtClean="0"/>
              <a:t>at higher </a:t>
            </a:r>
            <a:r>
              <a:rPr lang="en-US" dirty="0" err="1" smtClean="0"/>
              <a:t>trophic</a:t>
            </a:r>
            <a:r>
              <a:rPr lang="en-US" dirty="0" smtClean="0"/>
              <a:t> levels – </a:t>
            </a:r>
            <a:r>
              <a:rPr lang="en-US" b="1" u="sng" dirty="0" smtClean="0"/>
              <a:t>biological magnification</a:t>
            </a:r>
            <a:endParaRPr lang="en-U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133600"/>
            <a:ext cx="207433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553200" y="1981200"/>
            <a:ext cx="1828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Magnification of</a:t>
            </a:r>
          </a:p>
          <a:p>
            <a:r>
              <a:rPr lang="en-US" sz="1200" b="1" dirty="0"/>
              <a:t>DDT </a:t>
            </a:r>
            <a:r>
              <a:rPr lang="en-US" sz="1200" b="1" dirty="0" smtClean="0"/>
              <a:t>Concentration</a:t>
            </a:r>
          </a:p>
          <a:p>
            <a:r>
              <a:rPr lang="en-US" dirty="0" smtClean="0"/>
              <a:t>10,000,000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100,000</a:t>
            </a:r>
          </a:p>
          <a:p>
            <a:endParaRPr lang="en-US" dirty="0"/>
          </a:p>
          <a:p>
            <a:r>
              <a:rPr lang="en-US" dirty="0" smtClean="0"/>
              <a:t>10,000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1,000,000</a:t>
            </a:r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/>
              <a:t>1000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1752600"/>
            <a:ext cx="1914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Fish-Eating Birds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and animals brought into an area </a:t>
            </a:r>
            <a:r>
              <a:rPr lang="en-US" dirty="0" smtClean="0"/>
              <a:t>from other </a:t>
            </a:r>
            <a:r>
              <a:rPr lang="en-US" dirty="0" smtClean="0"/>
              <a:t>places can become invasive </a:t>
            </a:r>
            <a:r>
              <a:rPr lang="en-US" dirty="0" smtClean="0"/>
              <a:t>species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Can multiply quickly if their new habitats </a:t>
            </a:r>
            <a:r>
              <a:rPr lang="en-US" dirty="0" smtClean="0"/>
              <a:t>lacks predators </a:t>
            </a:r>
            <a:r>
              <a:rPr lang="en-US" dirty="0" smtClean="0"/>
              <a:t>or parasites to control </a:t>
            </a:r>
            <a:r>
              <a:rPr lang="en-US" dirty="0" smtClean="0"/>
              <a:t>their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C. Conservation is the wise management of </a:t>
            </a:r>
            <a:r>
              <a:rPr lang="en-US" dirty="0" smtClean="0"/>
              <a:t>natural resources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Today, conservation efforts focus on protecting entire ecosystems </a:t>
            </a:r>
            <a:r>
              <a:rPr lang="en-US" dirty="0" smtClean="0"/>
              <a:t>as well </a:t>
            </a:r>
            <a:r>
              <a:rPr lang="en-US" dirty="0" smtClean="0"/>
              <a:t>as single species</a:t>
            </a:r>
          </a:p>
          <a:p>
            <a:r>
              <a:rPr lang="en-US" dirty="0" smtClean="0"/>
              <a:t> Protecting an ecosystem will ensure that the natural habitats and </a:t>
            </a:r>
            <a:r>
              <a:rPr lang="en-US" dirty="0" smtClean="0"/>
              <a:t>the interactions </a:t>
            </a:r>
            <a:r>
              <a:rPr lang="en-US" dirty="0" smtClean="0"/>
              <a:t>of many different species are preserved at the same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6.1 A Changing </a:t>
            </a:r>
            <a:r>
              <a:rPr lang="en-US" b="1" dirty="0" smtClean="0"/>
              <a:t>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None/>
            </a:pPr>
            <a:r>
              <a:rPr lang="en-US" dirty="0" smtClean="0"/>
              <a:t>A. Earth’s </a:t>
            </a:r>
            <a:r>
              <a:rPr lang="en-US" dirty="0" smtClean="0"/>
              <a:t>organisms share limited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 They rely on ecological processes, such as the water cycle, to </a:t>
            </a:r>
            <a:r>
              <a:rPr lang="en-US" dirty="0" smtClean="0"/>
              <a:t>sustain the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 Understanding how humans interact with the biosphere can help </a:t>
            </a:r>
            <a:r>
              <a:rPr lang="en-US" dirty="0" smtClean="0"/>
              <a:t>to protect </a:t>
            </a:r>
            <a:r>
              <a:rPr lang="en-US" dirty="0" smtClean="0"/>
              <a:t>these resources and </a:t>
            </a:r>
            <a:r>
              <a:rPr lang="en-US" dirty="0" smtClean="0"/>
              <a:t>processes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86400" y="152400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Section 6.1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777317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B. Humans are the main source of environmental </a:t>
            </a:r>
            <a:r>
              <a:rPr lang="en-US" dirty="0" smtClean="0"/>
              <a:t>change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. Some of the human activities that affect the biosphere </a:t>
            </a:r>
            <a:r>
              <a:rPr lang="en-US" dirty="0" smtClean="0"/>
              <a:t>are:</a:t>
            </a:r>
          </a:p>
          <a:p>
            <a:r>
              <a:rPr lang="en-US" b="1" u="sng" dirty="0" smtClean="0"/>
              <a:t>Hunting and gathering </a:t>
            </a:r>
            <a:r>
              <a:rPr lang="en-US" dirty="0" smtClean="0"/>
              <a:t>– prehistoric hunters and gatherers changed </a:t>
            </a:r>
            <a:r>
              <a:rPr lang="en-US" dirty="0" smtClean="0"/>
              <a:t>the environment </a:t>
            </a:r>
            <a:r>
              <a:rPr lang="en-US" dirty="0" smtClean="0"/>
              <a:t>by hunting some animal species to </a:t>
            </a:r>
            <a:r>
              <a:rPr lang="en-US" dirty="0" smtClean="0"/>
              <a:t>extinction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Agriculture </a:t>
            </a:r>
            <a:r>
              <a:rPr lang="en-US" b="1" u="sng" dirty="0" smtClean="0"/>
              <a:t>–</a:t>
            </a:r>
            <a:r>
              <a:rPr lang="en-US" dirty="0" smtClean="0"/>
              <a:t> farming increased the amount of food produced. </a:t>
            </a:r>
            <a:r>
              <a:rPr lang="en-US" dirty="0" smtClean="0"/>
              <a:t>This allowed </a:t>
            </a:r>
            <a:r>
              <a:rPr lang="en-US" dirty="0" smtClean="0"/>
              <a:t>cities to develop. People in cities produced wastes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Pesticides were developed – which pollute the ecosystem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Farms used monoculture – planting fields with the same crop </a:t>
            </a:r>
            <a:r>
              <a:rPr lang="en-US" dirty="0" smtClean="0"/>
              <a:t>year after </a:t>
            </a:r>
            <a:r>
              <a:rPr lang="en-US" dirty="0" smtClean="0"/>
              <a:t>year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Advances in agriculture led to the Green Revolution, a </a:t>
            </a:r>
            <a:r>
              <a:rPr lang="en-US" dirty="0" smtClean="0"/>
              <a:t>great increase </a:t>
            </a:r>
            <a:r>
              <a:rPr lang="en-US" dirty="0" smtClean="0"/>
              <a:t>in the world food supply.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2000"/>
            <a:ext cx="6777317" cy="507062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Industry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After the Industrial Revolution, human impact on the biosphere grew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Industry used more resources and produced more pollution </a:t>
            </a:r>
            <a:r>
              <a:rPr lang="en-US" dirty="0" smtClean="0"/>
              <a:t>than ever before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Urban development </a:t>
            </a:r>
            <a:r>
              <a:rPr lang="en-US" dirty="0" smtClean="0"/>
              <a:t>– the spread of cities uses up ecological </a:t>
            </a:r>
            <a:r>
              <a:rPr lang="en-US" dirty="0" smtClean="0"/>
              <a:t>resources like </a:t>
            </a:r>
            <a:r>
              <a:rPr lang="en-US" dirty="0" smtClean="0"/>
              <a:t>habitat space, food, &amp; water and creates more waste </a:t>
            </a:r>
            <a:r>
              <a:rPr lang="en-US" dirty="0" smtClean="0"/>
              <a:t>&amp; pollution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economic terms, ecosystems are providers of goods and services (natural resources)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Healthy ecosystems produce or replace </a:t>
            </a:r>
            <a:r>
              <a:rPr lang="en-US" b="1" u="sng" dirty="0" smtClean="0"/>
              <a:t>renewable resources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Ex. a single southern white pine that dies or is cut down</a:t>
            </a:r>
          </a:p>
          <a:p>
            <a:r>
              <a:rPr lang="en-US" dirty="0" smtClean="0"/>
              <a:t>Humans must be careful about the use of </a:t>
            </a:r>
            <a:r>
              <a:rPr lang="en-US" b="1" u="sng" dirty="0" smtClean="0"/>
              <a:t>nonrenewable resources</a:t>
            </a:r>
            <a:r>
              <a:rPr lang="en-US" dirty="0" smtClean="0"/>
              <a:t>, such as fossil fuels, which cannot be replaced</a:t>
            </a:r>
          </a:p>
          <a:p>
            <a:r>
              <a:rPr lang="en-US" b="1" u="sng" dirty="0" smtClean="0"/>
              <a:t>Sustainable development</a:t>
            </a:r>
            <a:r>
              <a:rPr lang="en-US" dirty="0" smtClean="0"/>
              <a:t> provides for human needs while preserving the ecosystem that provide renewable resources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/>
          <a:lstStyle/>
          <a:p>
            <a:r>
              <a:rPr lang="en-US" dirty="0" smtClean="0"/>
              <a:t>Create a Compare/Contrast table with three columns and three rows.  Label each row as follows: Agriculture, Development, and Industrial </a:t>
            </a:r>
            <a:r>
              <a:rPr lang="en-US" dirty="0" smtClean="0"/>
              <a:t>G</a:t>
            </a:r>
            <a:r>
              <a:rPr lang="en-US" dirty="0" smtClean="0"/>
              <a:t>rowth.  Label the second and third columns Positive Effects and Negative Effects.  Fill in the table with a summary statement about the negative and positive effects of each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6.2 Using Resources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85000" lnSpcReduction="20000"/>
          </a:bodyPr>
          <a:lstStyle/>
          <a:p>
            <a:pPr marL="525780" indent="-457200">
              <a:buNone/>
            </a:pPr>
            <a:r>
              <a:rPr lang="en-US" dirty="0" smtClean="0"/>
              <a:t>A. Soil is a renewable resource, but it must be managed properly</a:t>
            </a:r>
          </a:p>
          <a:p>
            <a:pPr marL="525780" indent="-457200"/>
            <a:r>
              <a:rPr lang="en-US" b="1" u="sng" dirty="0" smtClean="0"/>
              <a:t>Soil erosion </a:t>
            </a:r>
            <a:r>
              <a:rPr lang="en-US" dirty="0" smtClean="0"/>
              <a:t>is the wearing away of surface soil by water and wind</a:t>
            </a:r>
          </a:p>
          <a:p>
            <a:pPr marL="525780" indent="-457200"/>
            <a:r>
              <a:rPr lang="en-US" dirty="0" smtClean="0"/>
              <a:t>In dry climates, farming and overgrazing change farmland into deserts, a process called </a:t>
            </a:r>
            <a:r>
              <a:rPr lang="en-US" b="1" u="sng" dirty="0" smtClean="0"/>
              <a:t>desertification</a:t>
            </a:r>
          </a:p>
          <a:p>
            <a:pPr marL="525780" indent="-457200"/>
            <a:r>
              <a:rPr lang="en-US" b="1" u="sng" dirty="0" smtClean="0"/>
              <a:t>Deforestation </a:t>
            </a:r>
            <a:r>
              <a:rPr lang="en-US" dirty="0" smtClean="0"/>
              <a:t>is the loss of forests.  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en-US" dirty="0" smtClean="0"/>
              <a:t>Because healthy forests hold soil in place, deforestation increases erosion</a:t>
            </a:r>
          </a:p>
          <a:p>
            <a:pPr marL="525780" indent="-457200">
              <a:buNone/>
            </a:pPr>
            <a:r>
              <a:rPr lang="en-US" dirty="0" smtClean="0"/>
              <a:t>B. Sustainable uses include leaving stems and roots of previous crops in place, crop rotation, contour plowing, terracing, selectively harvesting mature trees, and tree farms</a:t>
            </a:r>
          </a:p>
          <a:p>
            <a:pPr marL="52578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Freshwater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495800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AutoNum type="alphaUcPeriod"/>
            </a:pPr>
            <a:r>
              <a:rPr lang="en-US" dirty="0" smtClean="0"/>
              <a:t>The amount of fresh water is limited, and some sources cannot be replaced</a:t>
            </a:r>
          </a:p>
          <a:p>
            <a:pPr marL="525780" indent="-457200"/>
            <a:r>
              <a:rPr lang="en-US" dirty="0" smtClean="0"/>
              <a:t>A </a:t>
            </a:r>
            <a:r>
              <a:rPr lang="en-US" b="1" u="sng" dirty="0" smtClean="0"/>
              <a:t>pollutant</a:t>
            </a:r>
            <a:r>
              <a:rPr lang="en-US" dirty="0" smtClean="0"/>
              <a:t> is a harmful material that can enter the biosphere.  </a:t>
            </a:r>
            <a:endParaRPr lang="en-US" dirty="0" smtClean="0"/>
          </a:p>
          <a:p>
            <a:pPr marL="525780" indent="-457200">
              <a:buFont typeface="Wingdings" pitchFamily="2" charset="2"/>
              <a:buChar char="Ø"/>
            </a:pPr>
            <a:r>
              <a:rPr lang="en-US" dirty="0" smtClean="0"/>
              <a:t>Water pollutants come from industrial chemicals, residential sewage, and other sources</a:t>
            </a:r>
          </a:p>
          <a:p>
            <a:pPr marL="525780" indent="-457200"/>
            <a:r>
              <a:rPr lang="en-US" dirty="0" smtClean="0"/>
              <a:t>Many chemical pollutants become concentrated in organisms at higher </a:t>
            </a:r>
            <a:r>
              <a:rPr lang="en-US" dirty="0" err="1" smtClean="0"/>
              <a:t>trophic</a:t>
            </a:r>
            <a:r>
              <a:rPr lang="en-US" dirty="0" smtClean="0"/>
              <a:t> levels of the food chain through </a:t>
            </a:r>
            <a:r>
              <a:rPr lang="en-US" b="1" u="sng" dirty="0" smtClean="0"/>
              <a:t>biological magnification</a:t>
            </a:r>
          </a:p>
          <a:p>
            <a:pPr marL="525780" indent="-457200"/>
            <a:r>
              <a:rPr lang="en-US" dirty="0" smtClean="0"/>
              <a:t>Sustainable uses include conservation, pollution control, and watershed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r>
              <a:rPr lang="en-US" dirty="0" smtClean="0"/>
              <a:t>Atmospheric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800600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AutoNum type="alphaUcPeriod"/>
            </a:pPr>
            <a:r>
              <a:rPr lang="en-US" dirty="0" smtClean="0"/>
              <a:t>Clean air is important to human health and Earth’s climate. </a:t>
            </a:r>
          </a:p>
          <a:p>
            <a:pPr marL="525780" indent="-457200">
              <a:buAutoNum type="alphaUcPeriod"/>
            </a:pPr>
            <a:r>
              <a:rPr lang="en-US" dirty="0" smtClean="0"/>
              <a:t>Pollution reduces air quality</a:t>
            </a:r>
          </a:p>
          <a:p>
            <a:pPr marL="525780" indent="-457200"/>
            <a:r>
              <a:rPr lang="en-US" b="1" u="sng" dirty="0" smtClean="0"/>
              <a:t>Smog</a:t>
            </a:r>
            <a:r>
              <a:rPr lang="en-US" dirty="0" smtClean="0"/>
              <a:t> is a mixture of chemicals formed from emissions from cars and industry</a:t>
            </a:r>
          </a:p>
          <a:p>
            <a:pPr marL="525780" indent="-457200"/>
            <a:r>
              <a:rPr lang="en-US" dirty="0" smtClean="0"/>
              <a:t>Burning of fossil fuels releases compounds that join with water in air, forming </a:t>
            </a:r>
            <a:r>
              <a:rPr lang="en-US" b="1" u="sng" dirty="0" smtClean="0"/>
              <a:t>acid rain</a:t>
            </a:r>
          </a:p>
          <a:p>
            <a:pPr marL="525780" indent="-457200"/>
            <a:r>
              <a:rPr lang="en-US" dirty="0" smtClean="0"/>
              <a:t>Greenhouse gases, such as carbon dioxide and methane, can cause global warming</a:t>
            </a:r>
          </a:p>
          <a:p>
            <a:pPr marL="525780" indent="-457200"/>
            <a:r>
              <a:rPr lang="en-US" dirty="0" smtClean="0"/>
              <a:t>Particulates are microscopic particles that cause health problems.</a:t>
            </a:r>
          </a:p>
          <a:p>
            <a:pPr marL="525780" indent="-457200"/>
            <a:r>
              <a:rPr lang="en-US" dirty="0" smtClean="0"/>
              <a:t>One way of sustaining air quality is controlling automobile emissions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354</TotalTime>
  <Words>867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Chapter 6 Humans in the Biosphere</vt:lpstr>
      <vt:lpstr>6.1 A Changing Landscape</vt:lpstr>
      <vt:lpstr>Slide 3</vt:lpstr>
      <vt:lpstr>Slide 4</vt:lpstr>
      <vt:lpstr>Sustainable Development</vt:lpstr>
      <vt:lpstr>Slide 6</vt:lpstr>
      <vt:lpstr> 6.2 Using Resources Wisely</vt:lpstr>
      <vt:lpstr>Freshwater Resources</vt:lpstr>
      <vt:lpstr>Atmospheric Resources</vt:lpstr>
      <vt:lpstr>6.3 Biodiversity</vt:lpstr>
      <vt:lpstr>B. Biodiversity is one of Earth’s great natural resources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Humans in the Biosphere</dc:title>
  <dc:creator>Windows User</dc:creator>
  <cp:lastModifiedBy>Windows User</cp:lastModifiedBy>
  <cp:revision>5</cp:revision>
  <dcterms:created xsi:type="dcterms:W3CDTF">2013-04-12T11:47:55Z</dcterms:created>
  <dcterms:modified xsi:type="dcterms:W3CDTF">2013-04-12T17:42:50Z</dcterms:modified>
</cp:coreProperties>
</file>