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2" r:id="rId13"/>
    <p:sldId id="273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575DF-B3D7-42F7-92CF-1CC0682F59A4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5516352-2264-4282-BFB5-73234B675BA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575DF-B3D7-42F7-92CF-1CC0682F59A4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6352-2264-4282-BFB5-73234B675B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575DF-B3D7-42F7-92CF-1CC0682F59A4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6352-2264-4282-BFB5-73234B675B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575DF-B3D7-42F7-92CF-1CC0682F59A4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6352-2264-4282-BFB5-73234B675B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575DF-B3D7-42F7-92CF-1CC0682F59A4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6352-2264-4282-BFB5-73234B675BA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575DF-B3D7-42F7-92CF-1CC0682F59A4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6352-2264-4282-BFB5-73234B675B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575DF-B3D7-42F7-92CF-1CC0682F59A4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6352-2264-4282-BFB5-73234B675B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575DF-B3D7-42F7-92CF-1CC0682F59A4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6352-2264-4282-BFB5-73234B675B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575DF-B3D7-42F7-92CF-1CC0682F59A4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6352-2264-4282-BFB5-73234B675B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575DF-B3D7-42F7-92CF-1CC0682F59A4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6352-2264-4282-BFB5-73234B675BA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575DF-B3D7-42F7-92CF-1CC0682F59A4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6352-2264-4282-BFB5-73234B675BA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B5575DF-B3D7-42F7-92CF-1CC0682F59A4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5516352-2264-4282-BFB5-73234B675BA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 2/12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1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tRNA</a:t>
            </a:r>
            <a:r>
              <a:rPr lang="en-US" dirty="0" smtClean="0"/>
              <a:t> molecules contain a triplet of bases (</a:t>
            </a:r>
            <a:r>
              <a:rPr lang="en-US" b="1" dirty="0" smtClean="0"/>
              <a:t>anticodon) </a:t>
            </a:r>
            <a:r>
              <a:rPr lang="en-US" dirty="0" smtClean="0"/>
              <a:t>attached to 1 of 20 specific amino acids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tRNA</a:t>
            </a:r>
            <a:r>
              <a:rPr lang="en-US" dirty="0" smtClean="0"/>
              <a:t> molecules match their triplets (</a:t>
            </a:r>
            <a:r>
              <a:rPr lang="en-US" dirty="0" err="1" smtClean="0"/>
              <a:t>anitocodons</a:t>
            </a:r>
            <a:r>
              <a:rPr lang="en-US" dirty="0" smtClean="0"/>
              <a:t>) with complementary mRNA triplets (</a:t>
            </a:r>
            <a:r>
              <a:rPr lang="en-US" b="1" dirty="0" smtClean="0"/>
              <a:t>codons)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70812"/>
            <a:ext cx="4471583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75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2438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When </a:t>
            </a:r>
            <a:r>
              <a:rPr lang="en-US" dirty="0" err="1" smtClean="0"/>
              <a:t>tRNA</a:t>
            </a:r>
            <a:r>
              <a:rPr lang="en-US" dirty="0" smtClean="0"/>
              <a:t> links with mRNA, adjacent </a:t>
            </a:r>
            <a:r>
              <a:rPr lang="en-US" dirty="0" err="1" smtClean="0"/>
              <a:t>tRNA</a:t>
            </a:r>
            <a:r>
              <a:rPr lang="en-US" dirty="0" smtClean="0"/>
              <a:t> molecules form peptide bonds between their amino acids</a:t>
            </a:r>
          </a:p>
          <a:p>
            <a:pPr lvl="1"/>
            <a:r>
              <a:rPr lang="en-US" dirty="0" smtClean="0"/>
              <a:t>This process occurs repeatedly until a complete polypeptide is made</a:t>
            </a:r>
          </a:p>
          <a:p>
            <a:pPr lvl="1"/>
            <a:r>
              <a:rPr lang="en-US" dirty="0" smtClean="0"/>
              <a:t>Usually several ribosomes work together on a single mRNA molecule, forming a </a:t>
            </a:r>
            <a:r>
              <a:rPr lang="en-US" b="1" dirty="0" smtClean="0"/>
              <a:t>polyribosome</a:t>
            </a:r>
            <a:endParaRPr lang="en-US" dirty="0"/>
          </a:p>
        </p:txBody>
      </p:sp>
      <p:pic>
        <p:nvPicPr>
          <p:cNvPr id="9218" name="Picture 2" descr="http://13morima.files.wordpress.com/2011/11/07-17a_polyribosome_l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001729"/>
            <a:ext cx="4036264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17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7162800" cy="68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02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3.bp.blogspot.com/-CNkG7bjgbK4/Tmu0_STPtEI/AAAAAAAAAQY/nIrDBhDtRYM/s1600/Codon+Whe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039"/>
            <a:ext cx="651097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55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Substitution</a:t>
            </a:r>
            <a:r>
              <a:rPr lang="en-US" dirty="0" smtClean="0"/>
              <a:t>: exchanges </a:t>
            </a:r>
            <a:r>
              <a:rPr lang="en-US" dirty="0"/>
              <a:t>one base for another </a:t>
            </a:r>
            <a:r>
              <a:rPr lang="en-US" dirty="0" smtClean="0"/>
              <a:t>(such </a:t>
            </a:r>
            <a:r>
              <a:rPr lang="en-US" dirty="0"/>
              <a:t>as switching an A to a G</a:t>
            </a:r>
            <a:r>
              <a:rPr lang="en-US" dirty="0" smtClean="0"/>
              <a:t>)</a:t>
            </a:r>
          </a:p>
          <a:p>
            <a:r>
              <a:rPr lang="en-US" dirty="0" smtClean="0"/>
              <a:t>Substitutions can cause:</a:t>
            </a:r>
          </a:p>
          <a:p>
            <a:pPr lvl="1"/>
            <a:r>
              <a:rPr lang="en-US" dirty="0"/>
              <a:t>change a codon to one that encodes the same amino acid and causes no change in the protein produced. These are </a:t>
            </a:r>
            <a:r>
              <a:rPr lang="en-US" b="1" dirty="0"/>
              <a:t>called silent mutations</a:t>
            </a:r>
          </a:p>
          <a:p>
            <a:pPr lvl="1"/>
            <a:r>
              <a:rPr lang="en-US" dirty="0" smtClean="0"/>
              <a:t>change </a:t>
            </a:r>
            <a:r>
              <a:rPr lang="en-US" dirty="0"/>
              <a:t>a codon to one that encodes a different amino acid and cause a small change in the protein produced. </a:t>
            </a:r>
            <a:r>
              <a:rPr lang="en-US" dirty="0" smtClean="0"/>
              <a:t>(Ex: sickle cell anemia)</a:t>
            </a:r>
          </a:p>
          <a:p>
            <a:pPr lvl="1"/>
            <a:r>
              <a:rPr lang="en-US" dirty="0" smtClean="0"/>
              <a:t>change </a:t>
            </a:r>
            <a:r>
              <a:rPr lang="en-US" dirty="0"/>
              <a:t>an amino-acid-coding codon to a single "stop" codon and cause an incomplete protein. This can have serious effects since the incomplete protein probably won't function.</a:t>
            </a:r>
          </a:p>
          <a:p>
            <a:pPr lvl="1"/>
            <a:endParaRPr lang="en-US" b="1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98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Insertion: </a:t>
            </a:r>
            <a:r>
              <a:rPr lang="en-US" dirty="0" smtClean="0"/>
              <a:t>mutations </a:t>
            </a:r>
            <a:r>
              <a:rPr lang="en-US" dirty="0"/>
              <a:t>in which extra base pairs are inserted into a new place in the DNA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Deletion</a:t>
            </a:r>
            <a:r>
              <a:rPr lang="en-US" dirty="0" smtClean="0"/>
              <a:t>: mutations </a:t>
            </a:r>
            <a:r>
              <a:rPr lang="en-US" dirty="0"/>
              <a:t>in which a section of DNA is lost, or deleted.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060" y="2789286"/>
            <a:ext cx="2399379" cy="105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dele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189" y="4648200"/>
            <a:ext cx="2218250" cy="139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03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290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Frameshift</a:t>
            </a:r>
            <a:r>
              <a:rPr lang="en-US" b="1" dirty="0" smtClean="0"/>
              <a:t>: </a:t>
            </a:r>
            <a:r>
              <a:rPr lang="en-US" dirty="0"/>
              <a:t>Since protein-coding DNA is divided into codons three bases long, insertions and deletions can alter a gene so that its message is no longer correctly parsed. </a:t>
            </a:r>
            <a:endParaRPr lang="en-US" dirty="0" smtClean="0"/>
          </a:p>
          <a:p>
            <a:pPr lvl="1"/>
            <a:r>
              <a:rPr lang="en-US" dirty="0" smtClean="0"/>
              <a:t>Ex: consider </a:t>
            </a:r>
            <a:r>
              <a:rPr lang="en-US" dirty="0"/>
              <a:t>the sentence, "The fat cat sat." Each word represents a codon. If we delete the first letter </a:t>
            </a:r>
            <a:r>
              <a:rPr lang="en-US"/>
              <a:t>and </a:t>
            </a:r>
            <a:r>
              <a:rPr lang="en-US" smtClean="0"/>
              <a:t>pair the </a:t>
            </a:r>
            <a:r>
              <a:rPr lang="en-US" dirty="0"/>
              <a:t>sentence in the same way, it doesn't make sense.</a:t>
            </a:r>
          </a:p>
          <a:p>
            <a:pPr lvl="1"/>
            <a:r>
              <a:rPr lang="en-US" dirty="0"/>
              <a:t>In </a:t>
            </a:r>
            <a:r>
              <a:rPr lang="en-US" dirty="0" err="1"/>
              <a:t>frameshifts</a:t>
            </a:r>
            <a:r>
              <a:rPr lang="en-US" dirty="0"/>
              <a:t>, a similar error occurs at the DNA level, causing the codons to be </a:t>
            </a:r>
            <a:r>
              <a:rPr lang="en-US" dirty="0" smtClean="0"/>
              <a:t>paired incorrectly</a:t>
            </a:r>
            <a:r>
              <a:rPr lang="en-US" dirty="0"/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257800"/>
            <a:ext cx="3048000" cy="131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87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ING </a:t>
            </a:r>
            <a:r>
              <a:rPr lang="en-US" dirty="0" err="1" smtClean="0"/>
              <a:t>Pg</a:t>
            </a:r>
            <a:r>
              <a:rPr lang="en-US" dirty="0" smtClean="0"/>
              <a:t> 40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6.2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39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 and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DNA of human is ~ 3 x 10</a:t>
            </a:r>
            <a:r>
              <a:rPr lang="en-US" baseline="30000" dirty="0" smtClean="0"/>
              <a:t>9</a:t>
            </a:r>
            <a:r>
              <a:rPr lang="en-US" dirty="0" smtClean="0"/>
              <a:t> base pairs</a:t>
            </a:r>
          </a:p>
          <a:p>
            <a:pPr lvl="1"/>
            <a:r>
              <a:rPr lang="en-US" dirty="0" smtClean="0"/>
              <a:t>Only ~3% of that actually codes for proteins. Remainder is uncertain</a:t>
            </a:r>
          </a:p>
          <a:p>
            <a:r>
              <a:rPr lang="en-US" dirty="0" smtClean="0"/>
              <a:t>One DNA molecule contains many genes</a:t>
            </a:r>
          </a:p>
          <a:p>
            <a:pPr lvl="1"/>
            <a:r>
              <a:rPr lang="en-US" dirty="0" smtClean="0"/>
              <a:t>One gene = one polypeptide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676920"/>
            <a:ext cx="4114800" cy="319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11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 and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change in the nucleotide sequence of a gene resulting in an altered polypeptide is called a </a:t>
            </a:r>
            <a:r>
              <a:rPr lang="en-US" b="1" dirty="0" smtClean="0"/>
              <a:t>mutation</a:t>
            </a:r>
            <a:endParaRPr lang="en-US" dirty="0" smtClean="0"/>
          </a:p>
          <a:p>
            <a:r>
              <a:rPr lang="en-US" dirty="0" smtClean="0"/>
              <a:t>Most genes have several different variants called </a:t>
            </a:r>
            <a:r>
              <a:rPr lang="en-US" b="1" dirty="0" smtClean="0"/>
              <a:t>alleles</a:t>
            </a:r>
            <a:r>
              <a:rPr lang="en-US" dirty="0" smtClean="0"/>
              <a:t> which originally arose by the process of mutation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952568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35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and protein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DNA controls all activities of cells because all cellular activity is controlled by enzymes (proteins) which are coded by DNA</a:t>
            </a:r>
          </a:p>
          <a:p>
            <a:pPr lvl="1"/>
            <a:r>
              <a:rPr lang="en-US" dirty="0" smtClean="0"/>
              <a:t>DNA controls which proteins are made and in what amounts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71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and protein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Proteins molecules are made up of strings of amino acids</a:t>
            </a:r>
          </a:p>
          <a:p>
            <a:pPr lvl="1"/>
            <a:r>
              <a:rPr lang="en-US" dirty="0" smtClean="0"/>
              <a:t>The structure and function of a specific protein is determined by the exact sequence of amino acids (primary structure)</a:t>
            </a:r>
          </a:p>
          <a:p>
            <a:pPr lvl="1"/>
            <a:r>
              <a:rPr lang="en-US" dirty="0" smtClean="0"/>
              <a:t>DNA controls the precise order of amino acids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34028"/>
            <a:ext cx="5181600" cy="282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93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triplet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Sequence of nucleotide bases in DNA is a code for the sequences of </a:t>
            </a:r>
            <a:r>
              <a:rPr lang="en-US" dirty="0" err="1" smtClean="0"/>
              <a:t>aa’s</a:t>
            </a:r>
            <a:endParaRPr lang="en-US" dirty="0" smtClean="0"/>
          </a:p>
          <a:p>
            <a:r>
              <a:rPr lang="en-US" dirty="0" smtClean="0"/>
              <a:t>The code is a three letter, or triplet, code</a:t>
            </a:r>
          </a:p>
          <a:p>
            <a:pPr lvl="1"/>
            <a:r>
              <a:rPr lang="en-US" dirty="0" smtClean="0"/>
              <a:t>Code is always read in a single direction on only one strand of the DNA molecule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05200"/>
            <a:ext cx="4343400" cy="327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17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stage of making a protein is </a:t>
            </a:r>
            <a:r>
              <a:rPr lang="en-US" b="1" dirty="0" smtClean="0"/>
              <a:t>transcription</a:t>
            </a:r>
            <a:endParaRPr lang="en-US" dirty="0" smtClean="0"/>
          </a:p>
          <a:p>
            <a:pPr lvl="1"/>
            <a:r>
              <a:rPr lang="en-US" dirty="0" smtClean="0"/>
              <a:t>In the nucleus, a complementary copy of the DNA code from a gene is made by building a molecule of RNA called mRNA (messenger RNA)</a:t>
            </a:r>
          </a:p>
          <a:p>
            <a:pPr lvl="1"/>
            <a:r>
              <a:rPr lang="en-US" dirty="0" smtClean="0"/>
              <a:t>Complementary base pairs use to make mRNA. </a:t>
            </a:r>
          </a:p>
          <a:p>
            <a:pPr marL="914400" lvl="2" indent="0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248531"/>
              </p:ext>
            </p:extLst>
          </p:nvPr>
        </p:nvGraphicFramePr>
        <p:xfrm>
          <a:off x="1524000" y="41910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mRNA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27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Transcription is followed  by </a:t>
            </a:r>
            <a:r>
              <a:rPr lang="en-US" b="1" dirty="0" smtClean="0"/>
              <a:t>translation</a:t>
            </a:r>
            <a:endParaRPr lang="en-US" dirty="0" smtClean="0"/>
          </a:p>
          <a:p>
            <a:pPr lvl="1"/>
            <a:r>
              <a:rPr lang="en-US" dirty="0" smtClean="0"/>
              <a:t>mRNA code is translated into amino acids by </a:t>
            </a:r>
            <a:r>
              <a:rPr lang="en-US" dirty="0" err="1" smtClean="0"/>
              <a:t>tRNA</a:t>
            </a:r>
            <a:r>
              <a:rPr lang="en-US" dirty="0" smtClean="0"/>
              <a:t> (transfer RNA)</a:t>
            </a:r>
          </a:p>
          <a:p>
            <a:pPr lvl="1"/>
            <a:r>
              <a:rPr lang="en-US" dirty="0" smtClean="0"/>
              <a:t>mRNA leaves the nucleus and attaches to a ribosome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00400"/>
            <a:ext cx="561975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72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121</TotalTime>
  <Words>596</Words>
  <Application>Microsoft Office PowerPoint</Application>
  <PresentationFormat>On-screen Show (4:3)</PresentationFormat>
  <Paragraphs>64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Book Antiqua</vt:lpstr>
      <vt:lpstr>Century Gothic</vt:lpstr>
      <vt:lpstr>Apothecary</vt:lpstr>
      <vt:lpstr>Do Now 2/12</vt:lpstr>
      <vt:lpstr>Chapter 6.2</vt:lpstr>
      <vt:lpstr>Genes and mutations</vt:lpstr>
      <vt:lpstr>Genes and mutations</vt:lpstr>
      <vt:lpstr>DNA and protein synthesis</vt:lpstr>
      <vt:lpstr>DNA and protein synthesis</vt:lpstr>
      <vt:lpstr>The triplet code</vt:lpstr>
      <vt:lpstr>Protein synthesis</vt:lpstr>
      <vt:lpstr>Protein synthesis</vt:lpstr>
      <vt:lpstr>Translation</vt:lpstr>
      <vt:lpstr>Translation</vt:lpstr>
      <vt:lpstr>PowerPoint Presentation</vt:lpstr>
      <vt:lpstr>PowerPoint Presentation</vt:lpstr>
      <vt:lpstr>Mutations</vt:lpstr>
      <vt:lpstr>Mutations</vt:lpstr>
      <vt:lpstr>Mutations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6.2</dc:title>
  <dc:creator>Hoke, Jordan</dc:creator>
  <cp:lastModifiedBy>Rebecca Carlson</cp:lastModifiedBy>
  <cp:revision>9</cp:revision>
  <dcterms:created xsi:type="dcterms:W3CDTF">2014-02-12T11:50:33Z</dcterms:created>
  <dcterms:modified xsi:type="dcterms:W3CDTF">2014-06-24T14:48:31Z</dcterms:modified>
</cp:coreProperties>
</file>