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70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B57655-AA5C-4BE2-8C17-B9A459F49382}" type="datetimeFigureOut">
              <a:rPr lang="en-US" smtClean="0"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ECF953-359B-4ECB-82EC-FFC2D386E9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2/10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and describe 4 factors that can increase carcinogenic mutation rates</a:t>
            </a:r>
          </a:p>
          <a:p>
            <a:endParaRPr lang="en-US" dirty="0"/>
          </a:p>
          <a:p>
            <a:r>
              <a:rPr lang="en-US" dirty="0" smtClean="0"/>
              <a:t>WOD: </a:t>
            </a:r>
            <a:r>
              <a:rPr lang="en-US" b="1" dirty="0" smtClean="0"/>
              <a:t>LITHE</a:t>
            </a:r>
            <a:r>
              <a:rPr lang="en-US" dirty="0" smtClean="0"/>
              <a:t>(</a:t>
            </a:r>
            <a:r>
              <a:rPr lang="en-US" dirty="0" err="1" smtClean="0"/>
              <a:t>lythe</a:t>
            </a:r>
            <a:r>
              <a:rPr lang="en-US" dirty="0"/>
              <a:t>) adj.</a:t>
            </a:r>
          </a:p>
          <a:p>
            <a:pPr lvl="1"/>
            <a:r>
              <a:rPr lang="en-US" dirty="0"/>
              <a:t>bending easily and </a:t>
            </a:r>
            <a:r>
              <a:rPr lang="en-US" dirty="0" smtClean="0"/>
              <a:t>gracefully</a:t>
            </a:r>
          </a:p>
          <a:p>
            <a:pPr lvl="2"/>
            <a:r>
              <a:rPr lang="en-US" dirty="0"/>
              <a:t>The </a:t>
            </a:r>
            <a:r>
              <a:rPr lang="en-US" b="1" dirty="0"/>
              <a:t>LITHE </a:t>
            </a:r>
            <a:r>
              <a:rPr lang="en-US" dirty="0"/>
              <a:t>ballerina stretched her muscles before her performance.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gymnast was so </a:t>
            </a:r>
            <a:r>
              <a:rPr lang="en-US" b="1" dirty="0"/>
              <a:t>LITHESOME </a:t>
            </a:r>
            <a:r>
              <a:rPr lang="en-US" dirty="0"/>
              <a:t>that she dismounted without a sound.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dancer was as </a:t>
            </a:r>
            <a:r>
              <a:rPr lang="en-US" b="1" dirty="0"/>
              <a:t>LITHE </a:t>
            </a:r>
            <a:r>
              <a:rPr lang="en-US" dirty="0"/>
              <a:t>as a cat as he leapt across the stage.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2291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16" y="1905000"/>
            <a:ext cx="3786187" cy="36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57800" cy="4373563"/>
          </a:xfrm>
        </p:spPr>
        <p:txBody>
          <a:bodyPr/>
          <a:lstStyle/>
          <a:p>
            <a:r>
              <a:rPr lang="en-US" dirty="0" smtClean="0"/>
              <a:t>DNA is referred to as a double helix (right handed)</a:t>
            </a:r>
          </a:p>
          <a:p>
            <a:r>
              <a:rPr lang="en-US" dirty="0" smtClean="0"/>
              <a:t>RNA is a single polynucleotide strand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38275"/>
            <a:ext cx="3048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40040"/>
            <a:ext cx="3657600" cy="290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Semi-conservative replication</a:t>
            </a:r>
            <a:r>
              <a:rPr lang="en-US" dirty="0" smtClean="0"/>
              <a:t>: half of the original DNA molecule is kept in each of the new molecules</a:t>
            </a:r>
          </a:p>
          <a:p>
            <a:r>
              <a:rPr lang="en-US" dirty="0" smtClean="0"/>
              <a:t>Replication</a:t>
            </a:r>
            <a:r>
              <a:rPr lang="en-US" b="1" dirty="0" smtClean="0"/>
              <a:t> </a:t>
            </a:r>
            <a:r>
              <a:rPr lang="en-US" dirty="0" smtClean="0"/>
              <a:t>takes place in the S phase of interphase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15" y="3124200"/>
            <a:ext cx="59531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8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Semi-conservative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1950’s, it was unknown how DNA replicated. Three possibilities were suggested:</a:t>
            </a:r>
          </a:p>
          <a:p>
            <a:pPr lvl="1"/>
            <a:r>
              <a:rPr lang="en-US" b="1" dirty="0" smtClean="0"/>
              <a:t>Conservative replication: </a:t>
            </a:r>
            <a:r>
              <a:rPr lang="en-US" dirty="0" smtClean="0"/>
              <a:t>one completely new helix is made from an existing one</a:t>
            </a:r>
            <a:endParaRPr lang="en-US" b="1" dirty="0" smtClean="0"/>
          </a:p>
          <a:p>
            <a:pPr lvl="1"/>
            <a:r>
              <a:rPr lang="en-US" b="1" dirty="0" smtClean="0"/>
              <a:t>Semi-conservative replication: </a:t>
            </a:r>
            <a:r>
              <a:rPr lang="en-US" dirty="0" smtClean="0"/>
              <a:t>each new helix contains one new, one old strand</a:t>
            </a:r>
            <a:endParaRPr lang="en-US" b="1" dirty="0" smtClean="0"/>
          </a:p>
          <a:p>
            <a:pPr lvl="1"/>
            <a:r>
              <a:rPr lang="en-US" b="1" dirty="0" smtClean="0"/>
              <a:t>Dispersive replication: </a:t>
            </a:r>
            <a:r>
              <a:rPr lang="en-US" dirty="0" smtClean="0"/>
              <a:t>each new molecule is made of scattered new and old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05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Semi-conservative replication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69" y="1600200"/>
            <a:ext cx="6667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5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Meselson</a:t>
            </a:r>
            <a:r>
              <a:rPr lang="en-US" dirty="0" smtClean="0"/>
              <a:t> and Stahl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nitrogen-15 isotopes to </a:t>
            </a:r>
            <a:r>
              <a:rPr lang="en-US" i="1" dirty="0" smtClean="0"/>
              <a:t>E. Coli</a:t>
            </a:r>
            <a:r>
              <a:rPr lang="en-US" dirty="0" smtClean="0"/>
              <a:t> bacteria </a:t>
            </a:r>
          </a:p>
          <a:p>
            <a:pPr lvl="1"/>
            <a:r>
              <a:rPr lang="en-US" dirty="0" smtClean="0"/>
              <a:t>The bacteria used 15N to make their DNA and over time the isotope replaced all existing nitrogen</a:t>
            </a:r>
          </a:p>
          <a:p>
            <a:pPr lvl="1"/>
            <a:r>
              <a:rPr lang="en-US" dirty="0" smtClean="0"/>
              <a:t>This DNA would be ‘heavier’ than normal nitrogen-14 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Meselson</a:t>
            </a:r>
            <a:r>
              <a:rPr lang="en-US" dirty="0" smtClean="0"/>
              <a:t> and Stahl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15N bacteria was transferred to a food source containing 14N and left long enough for their DNA to replicate once</a:t>
            </a:r>
          </a:p>
          <a:p>
            <a:pPr lvl="1"/>
            <a:r>
              <a:rPr lang="en-US" dirty="0" smtClean="0"/>
              <a:t>DNA was removed from both sample of bacteria and spun in a centrifuge</a:t>
            </a:r>
          </a:p>
          <a:p>
            <a:pPr lvl="1"/>
            <a:r>
              <a:rPr lang="en-US" dirty="0" smtClean="0"/>
              <a:t>Heavier DNA settles towards bottom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62400"/>
            <a:ext cx="4124324" cy="27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2/10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and describe 4 factors that can increase carcinogenic mutation rates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INB Pg39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DNA must be able to:</a:t>
            </a:r>
          </a:p>
          <a:p>
            <a:r>
              <a:rPr lang="en-US" b="1" dirty="0" smtClean="0"/>
              <a:t>Carry instructions</a:t>
            </a:r>
            <a:r>
              <a:rPr lang="en-US" dirty="0" smtClean="0"/>
              <a:t>- construction and behavior of cells</a:t>
            </a:r>
            <a:endParaRPr lang="en-US" b="1" dirty="0" smtClean="0"/>
          </a:p>
          <a:p>
            <a:r>
              <a:rPr lang="en-US" b="1" dirty="0" smtClean="0"/>
              <a:t>Can be copies perfectly</a:t>
            </a:r>
            <a:r>
              <a:rPr lang="en-US" dirty="0" smtClean="0"/>
              <a:t>- nucleus must pass on exact copy of genetic material to daughter cell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9871"/>
            <a:ext cx="4349044" cy="283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and RNA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3640882" cy="4373563"/>
          </a:xfrm>
        </p:spPr>
        <p:txBody>
          <a:bodyPr/>
          <a:lstStyle/>
          <a:p>
            <a:r>
              <a:rPr lang="en-US" dirty="0" smtClean="0"/>
              <a:t>Deoxyribonucleic acid (DNA) and Ribonucleic acid (RNA)</a:t>
            </a:r>
          </a:p>
          <a:p>
            <a:pPr lvl="1"/>
            <a:r>
              <a:rPr lang="en-US" dirty="0" smtClean="0"/>
              <a:t>Polymers of nucleotides</a:t>
            </a:r>
          </a:p>
          <a:p>
            <a:pPr lvl="1"/>
            <a:r>
              <a:rPr lang="en-US" dirty="0" smtClean="0"/>
              <a:t>Aka </a:t>
            </a:r>
            <a:r>
              <a:rPr lang="en-US" dirty="0" err="1" smtClean="0"/>
              <a:t>polyneucleotides</a:t>
            </a:r>
            <a:endParaRPr lang="en-US" dirty="0"/>
          </a:p>
        </p:txBody>
      </p:sp>
      <p:pic>
        <p:nvPicPr>
          <p:cNvPr id="2052" name="Picture 4" descr="File:Difference DNA RNA-E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82" y="1905000"/>
            <a:ext cx="5095652" cy="40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Nucleotides are made up of:</a:t>
            </a:r>
          </a:p>
          <a:p>
            <a:pPr lvl="1"/>
            <a:r>
              <a:rPr lang="en-US" dirty="0" smtClean="0"/>
              <a:t>A nitrogen-containing base</a:t>
            </a:r>
          </a:p>
          <a:p>
            <a:pPr lvl="1"/>
            <a:r>
              <a:rPr lang="en-US" dirty="0" smtClean="0"/>
              <a:t>A pentose sugar (</a:t>
            </a:r>
            <a:r>
              <a:rPr lang="en-US" dirty="0" err="1" smtClean="0"/>
              <a:t>deoxyribose</a:t>
            </a:r>
            <a:r>
              <a:rPr lang="en-US" dirty="0" smtClean="0"/>
              <a:t> or ribose)</a:t>
            </a:r>
          </a:p>
          <a:p>
            <a:pPr lvl="1"/>
            <a:r>
              <a:rPr lang="en-US" dirty="0" smtClean="0"/>
              <a:t>A phosphate group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23751"/>
            <a:ext cx="4871884" cy="365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743036" cy="3763963"/>
          </a:xfrm>
        </p:spPr>
        <p:txBody>
          <a:bodyPr/>
          <a:lstStyle/>
          <a:p>
            <a:r>
              <a:rPr lang="en-US" dirty="0" smtClean="0"/>
              <a:t>Nitrogen-containing bases</a:t>
            </a:r>
          </a:p>
          <a:p>
            <a:pPr lvl="1"/>
            <a:r>
              <a:rPr lang="en-US" dirty="0" smtClean="0"/>
              <a:t>Adenine (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Thymine (</a:t>
            </a:r>
            <a:r>
              <a:rPr lang="en-US" b="1" dirty="0" smtClean="0"/>
              <a:t>T</a:t>
            </a:r>
            <a:r>
              <a:rPr lang="en-US" dirty="0" smtClean="0"/>
              <a:t>) (DNA only)</a:t>
            </a:r>
          </a:p>
          <a:p>
            <a:pPr lvl="1"/>
            <a:r>
              <a:rPr lang="en-US" dirty="0" smtClean="0"/>
              <a:t>Guanine (</a:t>
            </a:r>
            <a:r>
              <a:rPr lang="en-US" b="1" dirty="0" smtClean="0"/>
              <a:t>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Cytosine (</a:t>
            </a:r>
            <a:r>
              <a:rPr lang="en-US" b="1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Uracil </a:t>
            </a:r>
            <a:r>
              <a:rPr lang="en-US" b="1" dirty="0" smtClean="0"/>
              <a:t>(</a:t>
            </a:r>
            <a:r>
              <a:rPr lang="en-US" b="1" dirty="0"/>
              <a:t>U</a:t>
            </a:r>
            <a:r>
              <a:rPr lang="en-US" b="1" dirty="0" smtClean="0"/>
              <a:t>)</a:t>
            </a:r>
            <a:r>
              <a:rPr lang="en-US" dirty="0" smtClean="0"/>
              <a:t> (RNA only)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36" y="2362200"/>
            <a:ext cx="4791364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2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Alternating sugars and phosphate are linked together with bases projecting sideways</a:t>
            </a:r>
          </a:p>
          <a:p>
            <a:r>
              <a:rPr lang="en-US" dirty="0" smtClean="0"/>
              <a:t>DNA molecules are made from </a:t>
            </a:r>
            <a:r>
              <a:rPr lang="en-US" b="1" dirty="0" smtClean="0"/>
              <a:t>two</a:t>
            </a:r>
            <a:r>
              <a:rPr lang="en-US" dirty="0" smtClean="0"/>
              <a:t> polynucleotide strands lying parallel to each other in opposite directions</a:t>
            </a:r>
          </a:p>
          <a:p>
            <a:r>
              <a:rPr lang="en-US" dirty="0" smtClean="0"/>
              <a:t>Strands are held together by H-bonds between 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Purine bases: adenine and guanine (</a:t>
            </a:r>
            <a:r>
              <a:rPr lang="en-US" b="1" dirty="0" smtClean="0"/>
              <a:t>Pur</a:t>
            </a:r>
            <a:r>
              <a:rPr lang="en-US" dirty="0" smtClean="0"/>
              <a:t>e </a:t>
            </a:r>
            <a:r>
              <a:rPr lang="en-US" b="1" dirty="0" smtClean="0"/>
              <a:t>a</a:t>
            </a:r>
            <a:r>
              <a:rPr lang="en-US" dirty="0" smtClean="0"/>
              <a:t>s </a:t>
            </a:r>
            <a:r>
              <a:rPr lang="en-US" b="1" dirty="0" smtClean="0"/>
              <a:t>g</a:t>
            </a:r>
            <a:r>
              <a:rPr lang="en-US" dirty="0" smtClean="0"/>
              <a:t>old)</a:t>
            </a:r>
          </a:p>
          <a:p>
            <a:r>
              <a:rPr lang="en-US" dirty="0" smtClean="0"/>
              <a:t>Pyrimidine bases: cytosine, thymine</a:t>
            </a:r>
          </a:p>
          <a:p>
            <a:pPr marL="0" indent="0">
              <a:buNone/>
            </a:pPr>
            <a:r>
              <a:rPr lang="en-US" dirty="0" smtClean="0"/>
              <a:t>Complementary base pairing:</a:t>
            </a:r>
          </a:p>
          <a:p>
            <a:r>
              <a:rPr lang="en-US" dirty="0" smtClean="0"/>
              <a:t>A always pairs with T in DNA and U in RNA</a:t>
            </a:r>
          </a:p>
          <a:p>
            <a:r>
              <a:rPr lang="en-US" dirty="0" smtClean="0"/>
              <a:t>G always pairs with C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1"/>
            <a:ext cx="719260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3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150</TotalTime>
  <Words>445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Book Antiqua</vt:lpstr>
      <vt:lpstr>Century Gothic</vt:lpstr>
      <vt:lpstr>Apothecary</vt:lpstr>
      <vt:lpstr>Do Now 2/10</vt:lpstr>
      <vt:lpstr>Do Now 2/10</vt:lpstr>
      <vt:lpstr>Chapter 6.1</vt:lpstr>
      <vt:lpstr>Genetic Control</vt:lpstr>
      <vt:lpstr>DNA and RNA Structure</vt:lpstr>
      <vt:lpstr>Nucleotides</vt:lpstr>
      <vt:lpstr>Nucleotides</vt:lpstr>
      <vt:lpstr>Polynucleotides</vt:lpstr>
      <vt:lpstr>Polynucleotides</vt:lpstr>
      <vt:lpstr>PowerPoint Presentation</vt:lpstr>
      <vt:lpstr>Polynucleotides</vt:lpstr>
      <vt:lpstr>DNA replication</vt:lpstr>
      <vt:lpstr>Semi-conservative replication</vt:lpstr>
      <vt:lpstr>Semi-conservative replication</vt:lpstr>
      <vt:lpstr>Meselson and Stahl experiment</vt:lpstr>
      <vt:lpstr>Meselson and Stahl experiment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6.1</dc:title>
  <dc:creator>Hoke, Jordan</dc:creator>
  <cp:lastModifiedBy>Rebecca Carlson</cp:lastModifiedBy>
  <cp:revision>10</cp:revision>
  <dcterms:created xsi:type="dcterms:W3CDTF">2014-02-10T11:20:39Z</dcterms:created>
  <dcterms:modified xsi:type="dcterms:W3CDTF">2014-06-24T14:48:07Z</dcterms:modified>
</cp:coreProperties>
</file>