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CE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C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C97061-6F2A-4D91-A76C-5742FD01121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72320E7-C826-4F6D-87C1-DEBFF20E9A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corner.com/worksheets/pred_pre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5: Populations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1 and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Predation – one organism captures and eats another; can affect </a:t>
            </a:r>
            <a:r>
              <a:rPr lang="en-US" dirty="0" smtClean="0"/>
              <a:t>the predator </a:t>
            </a:r>
            <a:r>
              <a:rPr lang="en-US" dirty="0" smtClean="0"/>
              <a:t>and prey </a:t>
            </a:r>
            <a:r>
              <a:rPr lang="en-US" dirty="0" smtClean="0"/>
              <a:t>populations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Often nature’s way of controlling populations</a:t>
            </a:r>
          </a:p>
          <a:p>
            <a:pPr>
              <a:buNone/>
            </a:pPr>
            <a:r>
              <a:rPr lang="en-US" dirty="0" smtClean="0"/>
              <a:t>• predator-prey </a:t>
            </a:r>
            <a:r>
              <a:rPr lang="en-US" dirty="0" smtClean="0"/>
              <a:t>simulation </a:t>
            </a:r>
            <a:r>
              <a:rPr lang="en-US" dirty="0" smtClean="0"/>
              <a:t>(worksheet-project)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www.biologycorner.com/worksheets/pred_prey.html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Parasitism – one organism feeds off a host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Disease – can increase the death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838201"/>
            <a:ext cx="6777317" cy="2895600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en-US" dirty="0" smtClean="0"/>
              <a:t>What general trends are shown in this graph?</a:t>
            </a:r>
          </a:p>
          <a:p>
            <a:pPr marL="525780" indent="-457200">
              <a:buAutoNum type="arabicPeriod"/>
            </a:pPr>
            <a:r>
              <a:rPr lang="en-US" dirty="0" smtClean="0"/>
              <a:t>What factors other than the predator-prey relationship affected the size of these populations during the time period represented in the graph?</a:t>
            </a:r>
            <a:endParaRPr lang="en-US" dirty="0"/>
          </a:p>
        </p:txBody>
      </p:sp>
      <p:pic>
        <p:nvPicPr>
          <p:cNvPr id="6" name="Picture 5" descr="mlbio10a238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276600"/>
            <a:ext cx="8001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5.1 How Populations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AutoNum type="alphaUcPeriod"/>
            </a:pPr>
            <a:r>
              <a:rPr lang="en-US" dirty="0" smtClean="0"/>
              <a:t>Three </a:t>
            </a:r>
            <a:r>
              <a:rPr lang="en-US" dirty="0" smtClean="0"/>
              <a:t>important characteristics of a population are</a:t>
            </a:r>
            <a:r>
              <a:rPr lang="en-US" dirty="0" smtClean="0"/>
              <a:t>:</a:t>
            </a:r>
          </a:p>
          <a:p>
            <a:pPr marL="525780" indent="-457200">
              <a:buNone/>
            </a:pPr>
            <a:endParaRPr lang="en-US" dirty="0" smtClean="0"/>
          </a:p>
          <a:p>
            <a:r>
              <a:rPr lang="en-US" dirty="0" smtClean="0"/>
              <a:t>1. Geographic </a:t>
            </a:r>
            <a:r>
              <a:rPr lang="en-US" dirty="0" smtClean="0"/>
              <a:t>distribution, or range, is the area in which a </a:t>
            </a:r>
            <a:r>
              <a:rPr lang="en-US" dirty="0" smtClean="0"/>
              <a:t>population lives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2. Population </a:t>
            </a:r>
            <a:r>
              <a:rPr lang="en-US" dirty="0" smtClean="0"/>
              <a:t>density is the number of individuals per unit area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e.g</a:t>
            </a:r>
            <a:r>
              <a:rPr lang="en-US" dirty="0" smtClean="0"/>
              <a:t>. the number of people per square kilometer; 500 people/km2</a:t>
            </a:r>
          </a:p>
          <a:p>
            <a:r>
              <a:rPr lang="en-US" dirty="0" smtClean="0"/>
              <a:t> </a:t>
            </a:r>
            <a:r>
              <a:rPr lang="en-US" dirty="0" smtClean="0"/>
              <a:t>3. Growth </a:t>
            </a:r>
            <a:r>
              <a:rPr lang="en-US" dirty="0" smtClean="0"/>
              <a:t>rate is how quickly a population increases or decreases in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B. Four factors affect population </a:t>
            </a:r>
            <a:r>
              <a:rPr lang="en-US" dirty="0" smtClean="0"/>
              <a:t>size</a:t>
            </a:r>
          </a:p>
          <a:p>
            <a:pPr>
              <a:buNone/>
            </a:pPr>
            <a:endParaRPr lang="en-US" dirty="0" smtClean="0"/>
          </a:p>
          <a:p>
            <a:pPr marL="525780" indent="-457200">
              <a:buNone/>
            </a:pPr>
            <a:r>
              <a:rPr lang="en-US" dirty="0" smtClean="0"/>
              <a:t>1. </a:t>
            </a:r>
            <a:r>
              <a:rPr lang="en-US" b="1" u="sng" dirty="0" smtClean="0"/>
              <a:t>Birth </a:t>
            </a:r>
            <a:r>
              <a:rPr lang="en-US" b="1" u="sng" dirty="0" smtClean="0"/>
              <a:t>rate </a:t>
            </a:r>
            <a:r>
              <a:rPr lang="en-US" dirty="0" smtClean="0"/>
              <a:t>– how many new individuals are born; </a:t>
            </a:r>
            <a:r>
              <a:rPr lang="en-US" dirty="0" smtClean="0"/>
              <a:t>↑ Pop</a:t>
            </a:r>
          </a:p>
          <a:p>
            <a:pPr marL="52578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Death </a:t>
            </a:r>
            <a:r>
              <a:rPr lang="en-US" b="1" u="sng" dirty="0" smtClean="0"/>
              <a:t>rate </a:t>
            </a:r>
            <a:r>
              <a:rPr lang="en-US" dirty="0" smtClean="0"/>
              <a:t>– how many individuals die; ↓ </a:t>
            </a:r>
            <a:r>
              <a:rPr lang="en-US" dirty="0" smtClean="0"/>
              <a:t>pop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u="sng" dirty="0" smtClean="0"/>
              <a:t>Immigration</a:t>
            </a:r>
            <a:r>
              <a:rPr lang="en-US" dirty="0" smtClean="0"/>
              <a:t> </a:t>
            </a:r>
            <a:r>
              <a:rPr lang="en-US" dirty="0" smtClean="0"/>
              <a:t>– the movement of individuals into an area; </a:t>
            </a:r>
            <a:r>
              <a:rPr lang="en-US" dirty="0" smtClean="0"/>
              <a:t>↑ pop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b="1" u="sng" dirty="0" smtClean="0"/>
              <a:t>Emigration</a:t>
            </a:r>
            <a:r>
              <a:rPr lang="en-US" dirty="0" smtClean="0"/>
              <a:t> </a:t>
            </a:r>
            <a:r>
              <a:rPr lang="en-US" dirty="0" smtClean="0"/>
              <a:t>– the movement of individuals out of an area; </a:t>
            </a:r>
            <a:r>
              <a:rPr lang="en-US" dirty="0" smtClean="0"/>
              <a:t>↓ pop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Growth rate = birth – death + </a:t>
            </a:r>
            <a:r>
              <a:rPr lang="en-US" dirty="0" err="1" smtClean="0"/>
              <a:t>immig</a:t>
            </a:r>
            <a:r>
              <a:rPr lang="en-US" dirty="0" smtClean="0"/>
              <a:t> - </a:t>
            </a:r>
            <a:r>
              <a:rPr lang="en-US" dirty="0" err="1" smtClean="0"/>
              <a:t>emig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143000"/>
            <a:ext cx="5052508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C. Exponential growth occurs when members of </a:t>
            </a:r>
            <a:r>
              <a:rPr lang="en-US" dirty="0" smtClean="0"/>
              <a:t>a population </a:t>
            </a:r>
            <a:r>
              <a:rPr lang="en-US" dirty="0" smtClean="0"/>
              <a:t>reproduce at a constant </a:t>
            </a:r>
            <a:r>
              <a:rPr lang="en-US" dirty="0" smtClean="0"/>
              <a:t>rate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growth pattern is shown by a </a:t>
            </a:r>
            <a:r>
              <a:rPr lang="en-US" b="1" u="sng" dirty="0" smtClean="0"/>
              <a:t>J-shaped curve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As the population grows, the number </a:t>
            </a:r>
            <a:r>
              <a:rPr lang="en-US" dirty="0" smtClean="0"/>
              <a:t>of reproducing </a:t>
            </a:r>
            <a:r>
              <a:rPr lang="en-US" dirty="0" smtClean="0"/>
              <a:t>members keeps rising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population grows faster and </a:t>
            </a:r>
            <a:r>
              <a:rPr lang="en-US" dirty="0" smtClean="0"/>
              <a:t>faster</a:t>
            </a:r>
          </a:p>
          <a:p>
            <a:endParaRPr lang="en-US" dirty="0"/>
          </a:p>
        </p:txBody>
      </p:sp>
      <p:pic>
        <p:nvPicPr>
          <p:cNvPr id="4" name="Picture 3" descr="mlbio10a237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914400"/>
            <a:ext cx="2809875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D. Under ideal conditions with unlimited resources, </a:t>
            </a:r>
            <a:r>
              <a:rPr lang="en-US" dirty="0" smtClean="0"/>
              <a:t>a population </a:t>
            </a:r>
            <a:r>
              <a:rPr lang="en-US" dirty="0" smtClean="0"/>
              <a:t>will grow </a:t>
            </a:r>
            <a:r>
              <a:rPr lang="en-US" dirty="0" smtClean="0"/>
              <a:t>exponentially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nature, exponential growth does not go on for </a:t>
            </a:r>
            <a:r>
              <a:rPr lang="en-US" dirty="0" smtClean="0"/>
              <a:t>long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Resources are used up in over time and growth slows or </a:t>
            </a:r>
            <a:r>
              <a:rPr lang="en-US" dirty="0" smtClean="0"/>
              <a:t>stops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Predators and disease may also slow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990600"/>
            <a:ext cx="3833308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E. Logistic growth is when limited </a:t>
            </a:r>
            <a:r>
              <a:rPr lang="en-US" dirty="0" smtClean="0"/>
              <a:t>resources </a:t>
            </a:r>
            <a:r>
              <a:rPr lang="en-US" dirty="0" smtClean="0"/>
              <a:t>slow </a:t>
            </a:r>
            <a:r>
              <a:rPr lang="en-US" dirty="0" smtClean="0"/>
              <a:t>or stop </a:t>
            </a:r>
            <a:r>
              <a:rPr lang="en-US" dirty="0" smtClean="0"/>
              <a:t>population growth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Growth </a:t>
            </a:r>
            <a:r>
              <a:rPr lang="en-US" dirty="0" smtClean="0"/>
              <a:t>pattern is shown by an </a:t>
            </a:r>
            <a:r>
              <a:rPr lang="en-US" u="sng" dirty="0" smtClean="0"/>
              <a:t>S-shaped </a:t>
            </a:r>
            <a:r>
              <a:rPr lang="en-US" u="sng" dirty="0" smtClean="0"/>
              <a:t>curve</a:t>
            </a:r>
            <a:endParaRPr lang="en-US" u="sng" dirty="0" smtClean="0"/>
          </a:p>
          <a:p>
            <a:r>
              <a:rPr lang="en-US" dirty="0" smtClean="0"/>
              <a:t>Usually </a:t>
            </a:r>
            <a:r>
              <a:rPr lang="en-US" dirty="0" smtClean="0"/>
              <a:t>follows a period of exponential </a:t>
            </a:r>
            <a:r>
              <a:rPr lang="en-US" dirty="0" smtClean="0"/>
              <a:t>growth</a:t>
            </a:r>
            <a:endParaRPr lang="en-US" dirty="0" smtClean="0"/>
          </a:p>
          <a:p>
            <a:r>
              <a:rPr lang="en-US" dirty="0" smtClean="0"/>
              <a:t> When growth stops, the population size </a:t>
            </a:r>
            <a:r>
              <a:rPr lang="en-US" dirty="0" smtClean="0"/>
              <a:t>has reached </a:t>
            </a:r>
            <a:r>
              <a:rPr lang="en-US" dirty="0" smtClean="0"/>
              <a:t>its </a:t>
            </a:r>
            <a:r>
              <a:rPr lang="en-US" b="1" u="sng" dirty="0" smtClean="0"/>
              <a:t>carrying capacity </a:t>
            </a:r>
            <a:endParaRPr lang="en-US" b="1" u="sng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number of individuals of a </a:t>
            </a:r>
            <a:r>
              <a:rPr lang="en-US" dirty="0" smtClean="0"/>
              <a:t>specific species </a:t>
            </a:r>
            <a:r>
              <a:rPr lang="en-US" dirty="0" smtClean="0"/>
              <a:t>an environment can </a:t>
            </a:r>
            <a:r>
              <a:rPr lang="en-US" dirty="0" smtClean="0"/>
              <a:t>support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growth rate is zero</a:t>
            </a:r>
            <a:endParaRPr lang="en-US" b="1" u="sng" dirty="0"/>
          </a:p>
        </p:txBody>
      </p:sp>
      <p:pic>
        <p:nvPicPr>
          <p:cNvPr id="5" name="Picture 4" descr="mlbio10a237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752600"/>
            <a:ext cx="3657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143000"/>
            <a:ext cx="4138108" cy="46896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dirty="0" smtClean="0"/>
              <a:t>During which phase does the population grow most rapidly?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smtClean="0"/>
              <a:t>During which phase does the population size stabilize?  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smtClean="0"/>
              <a:t>What is the carrying capacity of a population?  </a:t>
            </a:r>
            <a:endParaRPr lang="en-US" dirty="0"/>
          </a:p>
        </p:txBody>
      </p:sp>
      <p:pic>
        <p:nvPicPr>
          <p:cNvPr id="4" name="Picture 3" descr="mlbio10a237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752600"/>
            <a:ext cx="3657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5.2 Limits to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595308" cy="4000948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None/>
            </a:pPr>
            <a:r>
              <a:rPr lang="en-US" dirty="0" smtClean="0"/>
              <a:t>A. A </a:t>
            </a:r>
            <a:r>
              <a:rPr lang="en-US" dirty="0" smtClean="0"/>
              <a:t>limiting factor is any resource in short supply that slows </a:t>
            </a:r>
            <a:r>
              <a:rPr lang="en-US" dirty="0" smtClean="0"/>
              <a:t>population growth</a:t>
            </a:r>
          </a:p>
          <a:p>
            <a:r>
              <a:rPr lang="en-US" dirty="0" smtClean="0"/>
              <a:t>Density-dependent – relies on population size; only work when </a:t>
            </a:r>
            <a:r>
              <a:rPr lang="en-US" dirty="0" smtClean="0"/>
              <a:t>pop density </a:t>
            </a:r>
            <a:r>
              <a:rPr lang="en-US" dirty="0" smtClean="0"/>
              <a:t>reaches a certain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Competition – organisms are using the same ecological resource </a:t>
            </a:r>
            <a:r>
              <a:rPr lang="en-US" dirty="0" smtClean="0"/>
              <a:t>at the </a:t>
            </a:r>
            <a:r>
              <a:rPr lang="en-US" dirty="0" smtClean="0"/>
              <a:t>same time</a:t>
            </a:r>
          </a:p>
          <a:p>
            <a:pPr>
              <a:buNone/>
            </a:pPr>
            <a:r>
              <a:rPr lang="en-US" dirty="0" smtClean="0"/>
              <a:t>• Food, water, space, sunlight, </a:t>
            </a:r>
            <a:r>
              <a:rPr lang="en-US" dirty="0" smtClean="0"/>
              <a:t>etc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lbio10a237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667000"/>
            <a:ext cx="302895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1"/>
            <a:ext cx="6777317" cy="1981199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Density independent </a:t>
            </a:r>
            <a:r>
              <a:rPr lang="en-US" dirty="0" smtClean="0"/>
              <a:t>– does not rely on Population size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Natural disasters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Human activities; damming rivers; clearing forests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Results in rapid drop in population size</a:t>
            </a:r>
            <a:endParaRPr lang="en-US" dirty="0"/>
          </a:p>
        </p:txBody>
      </p:sp>
      <p:pic>
        <p:nvPicPr>
          <p:cNvPr id="5" name="Picture 4" descr="mlbio10a238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200400"/>
            <a:ext cx="7391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2742</TotalTime>
  <Words>491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Theme1</vt:lpstr>
      <vt:lpstr>Chapter 5: Populations</vt:lpstr>
      <vt:lpstr>5.1 How Populations Grow</vt:lpstr>
      <vt:lpstr>Slide 3</vt:lpstr>
      <vt:lpstr>Slide 4</vt:lpstr>
      <vt:lpstr>Slide 5</vt:lpstr>
      <vt:lpstr>Slide 6</vt:lpstr>
      <vt:lpstr>Slide 7</vt:lpstr>
      <vt:lpstr>5.2 Limits to Growth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Populations</dc:title>
  <dc:creator>Windows User</dc:creator>
  <cp:lastModifiedBy>Windows User</cp:lastModifiedBy>
  <cp:revision>3</cp:revision>
  <dcterms:created xsi:type="dcterms:W3CDTF">2013-04-08T13:48:22Z</dcterms:created>
  <dcterms:modified xsi:type="dcterms:W3CDTF">2013-04-10T11:31:16Z</dcterms:modified>
</cp:coreProperties>
</file>