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8F8E8-9E85-4A5E-B7EE-68A402D08E93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9B1BE-ACF0-4B1C-9BF9-4507D024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1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73C55-13DD-4E2C-8E8B-5E740A993C0A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597D2C8-CA21-4AA4-AC1F-87DCB7F145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5.2: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5024917" cy="5181600"/>
          </a:xfrm>
        </p:spPr>
        <p:txBody>
          <a:bodyPr/>
          <a:lstStyle/>
          <a:p>
            <a:r>
              <a:rPr lang="en-US" dirty="0" smtClean="0"/>
              <a:t>Small group of tumor cells = </a:t>
            </a:r>
            <a:r>
              <a:rPr lang="en-US" b="1" dirty="0" smtClean="0"/>
              <a:t>primary growth</a:t>
            </a:r>
            <a:endParaRPr lang="en-US" dirty="0" smtClean="0"/>
          </a:p>
          <a:p>
            <a:pPr lvl="1"/>
            <a:r>
              <a:rPr lang="en-US" b="1" dirty="0" smtClean="0"/>
              <a:t>Benign: </a:t>
            </a:r>
            <a:r>
              <a:rPr lang="en-US" dirty="0" smtClean="0"/>
              <a:t>do no spread from site of origin, but can compress and displace surrounding tissue</a:t>
            </a:r>
            <a:endParaRPr lang="en-US" b="1" dirty="0" smtClean="0"/>
          </a:p>
          <a:p>
            <a:pPr lvl="1"/>
            <a:r>
              <a:rPr lang="en-US" b="1" dirty="0" smtClean="0"/>
              <a:t>Malignant: </a:t>
            </a:r>
            <a:r>
              <a:rPr lang="en-US" dirty="0" smtClean="0"/>
              <a:t>cancerous tumors. Spread throughout body and invade other tissues, eventually destroying them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17" y="1676400"/>
            <a:ext cx="410679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17" y="464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8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Interfere with normal functioning of tissue where they grow</a:t>
            </a:r>
          </a:p>
          <a:p>
            <a:r>
              <a:rPr lang="en-US" dirty="0" smtClean="0"/>
              <a:t>Cells can break off and spread through the blood and lymph to form </a:t>
            </a:r>
            <a:r>
              <a:rPr lang="en-US" b="1" dirty="0" smtClean="0"/>
              <a:t>secondary growths</a:t>
            </a:r>
          </a:p>
          <a:p>
            <a:pPr lvl="1"/>
            <a:r>
              <a:rPr lang="en-US" dirty="0" smtClean="0"/>
              <a:t>Spread of cancer by secondary growths is called </a:t>
            </a:r>
            <a:r>
              <a:rPr lang="en-US" b="1" dirty="0" smtClean="0"/>
              <a:t>metastasis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598"/>
            <a:ext cx="3722836" cy="508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2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Results from uncontrolled mitosis and cell division</a:t>
            </a:r>
          </a:p>
          <a:p>
            <a:r>
              <a:rPr lang="en-US" dirty="0" smtClean="0"/>
              <a:t>Cells divide repeatedly and a tumor develops</a:t>
            </a:r>
          </a:p>
          <a:p>
            <a:r>
              <a:rPr lang="en-US" dirty="0" smtClean="0"/>
              <a:t>Developed countries: 1 in 4 deaths</a:t>
            </a:r>
          </a:p>
          <a:p>
            <a:pPr lvl="1"/>
            <a:r>
              <a:rPr lang="en-US" dirty="0" smtClean="0"/>
              <a:t>more than 200 different forms</a:t>
            </a:r>
          </a:p>
        </p:txBody>
      </p:sp>
      <p:pic>
        <p:nvPicPr>
          <p:cNvPr id="1026" name="Picture 2" descr="http://eishinoguchi.com/cellcyclech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68245"/>
            <a:ext cx="47625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Cancer starts when mutations occur in the genes that control cell division.</a:t>
            </a:r>
          </a:p>
          <a:p>
            <a:pPr lvl="1"/>
            <a:r>
              <a:rPr lang="en-US" dirty="0" smtClean="0"/>
              <a:t>Takes many mutations (not just 1) to cause cancer</a:t>
            </a:r>
          </a:p>
          <a:p>
            <a:pPr lvl="1"/>
            <a:r>
              <a:rPr lang="en-US" dirty="0" smtClean="0"/>
              <a:t>Mutated gene called </a:t>
            </a:r>
            <a:r>
              <a:rPr lang="en-US" b="1" dirty="0" smtClean="0"/>
              <a:t>oncogene</a:t>
            </a:r>
          </a:p>
          <a:p>
            <a:r>
              <a:rPr lang="en-US" dirty="0" smtClean="0"/>
              <a:t>Genes mutate regularly, but most mutations are either destroyed by our immune systems or do note survive to undergo mitosis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broadinstitute.org/files/news/stories/full/Oncogene_fu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65754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cells escape are not killed by immune system and survive to reproduce identical daughter cells</a:t>
            </a:r>
          </a:p>
          <a:p>
            <a:pPr lvl="1"/>
            <a:r>
              <a:rPr lang="en-US" dirty="0" smtClean="0"/>
              <a:t>By detection, a tumor can contain ~1 billion cancerous cells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06156"/>
            <a:ext cx="4572000" cy="34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8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factor which brings about any mutation is called a </a:t>
            </a:r>
            <a:r>
              <a:rPr lang="en-US" b="1" dirty="0" smtClean="0"/>
              <a:t>mutagen</a:t>
            </a:r>
            <a:r>
              <a:rPr lang="en-US" dirty="0" smtClean="0"/>
              <a:t>, and is described as </a:t>
            </a:r>
            <a:r>
              <a:rPr lang="en-US" i="1" dirty="0" smtClean="0"/>
              <a:t>mutagenic</a:t>
            </a:r>
          </a:p>
          <a:p>
            <a:r>
              <a:rPr lang="en-US" dirty="0" smtClean="0"/>
              <a:t>Any agent that causes cancer is called a </a:t>
            </a:r>
            <a:r>
              <a:rPr lang="en-US" b="1" dirty="0" smtClean="0"/>
              <a:t>carcinogen</a:t>
            </a:r>
            <a:r>
              <a:rPr lang="en-US" dirty="0" smtClean="0"/>
              <a:t>, and is described as </a:t>
            </a:r>
            <a:r>
              <a:rPr lang="en-US" i="1" dirty="0" smtClean="0"/>
              <a:t>carcinogenic</a:t>
            </a:r>
          </a:p>
          <a:p>
            <a:pPr lvl="1"/>
            <a:r>
              <a:rPr lang="en-US" dirty="0" smtClean="0"/>
              <a:t>Some mutagens are carcinogenic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Ionizing radiation and UV light</a:t>
            </a:r>
          </a:p>
          <a:p>
            <a:pPr lvl="1"/>
            <a:r>
              <a:rPr lang="en-US" dirty="0" smtClean="0"/>
              <a:t>X-rays, gamma rays, radioactive decay, sunlight</a:t>
            </a:r>
            <a:endParaRPr lang="en-US" dirty="0"/>
          </a:p>
          <a:p>
            <a:pPr lvl="1"/>
            <a:r>
              <a:rPr lang="en-US" dirty="0" smtClean="0"/>
              <a:t>Cause formation of damaging ions in cells which can break DNA strands (w/ exception of sunlight)</a:t>
            </a:r>
          </a:p>
        </p:txBody>
      </p:sp>
      <p:pic>
        <p:nvPicPr>
          <p:cNvPr id="5122" name="Picture 2" descr="http://www.drmarylupo.com/images/abcdes-of-melanoma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599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Chemicals</a:t>
            </a:r>
          </a:p>
          <a:p>
            <a:pPr lvl="1"/>
            <a:r>
              <a:rPr lang="en-US" dirty="0" smtClean="0"/>
              <a:t>Tobacco smoke, aniline dyes, asbestos, dioxins</a:t>
            </a:r>
          </a:p>
          <a:p>
            <a:pPr lvl="1"/>
            <a:r>
              <a:rPr lang="en-US" dirty="0" smtClean="0"/>
              <a:t>Act by damaging DNA molecules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97045"/>
            <a:ext cx="50482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825545"/>
            <a:ext cx="36385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 infection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Burkitt’s</a:t>
            </a:r>
            <a:r>
              <a:rPr lang="en-US" dirty="0" smtClean="0"/>
              <a:t> lymphoma, papilloma viruses (HPV)</a:t>
            </a:r>
            <a:endParaRPr lang="en-US" dirty="0"/>
          </a:p>
          <a:p>
            <a:pPr lvl="1"/>
            <a:r>
              <a:rPr lang="en-US" dirty="0" smtClean="0"/>
              <a:t>Viruses carry oncogenes, or regulatory genes that become oncogenes</a:t>
            </a:r>
          </a:p>
        </p:txBody>
      </p:sp>
      <p:pic>
        <p:nvPicPr>
          <p:cNvPr id="3074" name="Picture 2" descr="http://www.lifesciencesfoundation.org/content/media/2011/06/20/1970_Proto-oncogenes_reviewingaids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5703903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Hereditary predisposition</a:t>
            </a:r>
          </a:p>
          <a:p>
            <a:pPr lvl="1"/>
            <a:r>
              <a:rPr lang="en-US" dirty="0" smtClean="0"/>
              <a:t>Cancer tends to be more common in some families</a:t>
            </a:r>
          </a:p>
          <a:p>
            <a:pPr lvl="1"/>
            <a:r>
              <a:rPr lang="en-US" dirty="0" smtClean="0"/>
              <a:t>The disease itself is often not inherited, but susceptibility to risk factors that create oncogenes are</a:t>
            </a:r>
          </a:p>
          <a:p>
            <a:pPr lvl="1"/>
            <a:r>
              <a:rPr lang="en-US" dirty="0" smtClean="0"/>
              <a:t>Some oncogenes, however, are directly inherited (ex: retinoblastoma)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2438"/>
            <a:ext cx="3190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02773"/>
            <a:ext cx="4534150" cy="31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200</TotalTime>
  <Words>340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Century Gothic</vt:lpstr>
      <vt:lpstr>Apothecary</vt:lpstr>
      <vt:lpstr>Chapter 5.2: Cancer</vt:lpstr>
      <vt:lpstr>Cancer</vt:lpstr>
      <vt:lpstr>Mutations</vt:lpstr>
      <vt:lpstr>Mutations</vt:lpstr>
      <vt:lpstr>Carcinogens</vt:lpstr>
      <vt:lpstr>Carcinogens</vt:lpstr>
      <vt:lpstr>Carcinogens</vt:lpstr>
      <vt:lpstr>Carcinogens</vt:lpstr>
      <vt:lpstr>Carcinogens</vt:lpstr>
      <vt:lpstr>Tumors</vt:lpstr>
      <vt:lpstr>Malignant tumors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5.2: Cancer</dc:title>
  <dc:creator>Hoke, Jordan</dc:creator>
  <cp:lastModifiedBy>Rebecca Carlson</cp:lastModifiedBy>
  <cp:revision>6</cp:revision>
  <cp:lastPrinted>2014-02-06T12:19:34Z</cp:lastPrinted>
  <dcterms:created xsi:type="dcterms:W3CDTF">2014-02-06T11:43:27Z</dcterms:created>
  <dcterms:modified xsi:type="dcterms:W3CDTF">2014-09-07T23:29:11Z</dcterms:modified>
</cp:coreProperties>
</file>