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5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D285-5424-49F3-80E5-6B104FC09E87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9AB8-F8FB-414D-9DF6-8485EF66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9AB8-F8FB-414D-9DF6-8485EF6657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0D207C-1B17-4351-9E08-E6518825B72A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5A2956-F2D1-498E-81E0-FD130F4C0E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d3LorZcJew&amp;feature=relate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lULOjUhSQ" TargetMode="External"/><Relationship Id="rId2" Type="http://schemas.openxmlformats.org/officeDocument/2006/relationships/hyperlink" Target="http://www.youtube.com/watch?feature=fvwp&amp;NR=1&amp;v=a4aZE5FQ28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InG6xF9D4E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WItglvTiLc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vOz4V699gk&amp;feature=fvwr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76600"/>
            <a:ext cx="6629400" cy="1169634"/>
          </a:xfrm>
        </p:spPr>
        <p:txBody>
          <a:bodyPr/>
          <a:lstStyle/>
          <a:p>
            <a:r>
              <a:rPr lang="en-US" sz="3600" dirty="0" smtClean="0"/>
              <a:t>Chapter 4.2: Transport across the CSM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34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diffusion involving water molecules </a:t>
            </a:r>
            <a:r>
              <a:rPr lang="en-US" b="1" dirty="0" smtClean="0"/>
              <a:t>only</a:t>
            </a:r>
          </a:p>
        </p:txBody>
      </p:sp>
      <p:sp>
        <p:nvSpPr>
          <p:cNvPr id="4" name="AutoShape 2" descr="data:image/jpeg;base64,/9j/4AAQSkZJRgABAQAAAQABAAD/2wCEAAkGBxQTEA8QEBMSEBIXFhQaExYXGBcYGBcXHhgiFhUUFhYYHSggGRolJxUVITEiJSkrLi4uFx81ODMsNygtLisBCgoKDg0OGxAQGy8lHyQwNCwsLCwsLSwsMiwsLywsLCwsNy4sLCwvLSwvLCwsLC0uLCwsLCwsLCwvLCwsLCwsLP/AABEIAJUBUwMBEQACEQEDEQH/xAAbAAEAAgMBAQAAAAAAAAAAAAAABQYBAwQCB//EAEcQAAEDAgAICggDBQgDAQAAAAEAAgMEEQUGEiExNJOyExQWQVFTcXPS4SIzNVRhcnSzMoGRI0KhsfAVUlViksHR1IKi8Qf/xAAbAQEAAwEBAQEAAAAAAAAAAAAAAQIEAwUGB//EADIRAQABAwMDAgMIAwADAQAAAAABAgMRBBIxBRMhQVFhcYEUMpGxwdHh8CKh8RUjQgb/2gAMAwEAAhEDEQA/APomE8IVJrKiKKZsUcbYbDgg8kuBJJJcOgKYhSqrDXxis97bsG+JThXuScYrPe27BviTB3JOMVnvbdg3xJg7knGKz3tuwb4kwdyTjFZ723YN8SYO5Jxis97bsG+JMHck4xWe9t2DfEmDuS5MLYTrYYJphUscWNLrcA0XtzXykwRcmXXxis97bsG+JMHck4xWe9t2DfEmDuScYrPe27BviTB3JOMVnvbdg3xJg7knGKz3tuwb4kwdyTjFZ723YN8SYO5Jxis97bsG+JMHck4xWe9t2DfEmDuS7cWK+d9RVQzyNlDI6d7CGBh9MyBwIBN/VNUSvTOYWRQsICAgICCPxhrHQ0dXPHbLjhme2+cZTWFwuOcXCCutqaywPG2bBviVsOXclnjFZ723YN8SYO5Jxis97bsG+JMHck4xWe9t2DfEmDuScYrPe27BviTB3JOMVnvbdg3xJg7knGKz3tuwb4kwdyTjFZ723YN8SYO5LkbhOtNQ+DjLLCJj78A395zm2tlf5P4pg7k4dfGKz3tuwb4kwdyTjFZ723YN8SYO5Jxis97bsG+JMHck4xWe9t2DfEmDuScYrPe27BviTB3JOMVnvbdg3xJg7knGKz3tuwb4kwdyXPhCvrY4ZpBVMJZG9wBgbYlrSQD6XwTB3JXKhlLoonu0uY0ntIuVV1VWp1+t+Wm3XK0OVzltUuQgICAg9wRF7wwfqVEyvTRkljLXFp0hSrMYnCIxp1Kq7tyJp5SiIEQICAgICAg9Ysa9XdxR706rPLvb4WpQuICAgICCHxx9nYR+lqPtOQRUegdgV2VlB7iZlODcwJTK0U5aq+VsUnBvcA6wPPax0XPMuVV6imcTLTRor9ynfRTmHpdWURAgIIuPX5fpovuSIt6JRFRB6hjLsrJBNtKjK+ycZeVKggICDiw3qtV3Mu4UTC34K9RB3ce6FRpVip1+t+Wm3XK0OVzltUuQgICDDzYXAv8A1ZJWpjMqbOZaatmY+WRpNnNIcQHNcPxAX+BH/jbmXkXaq6K58vurNFjUaSiqmiPHjjiY9P775WbBE7nx5TiXek6xOckdv6j8lv0tVVVvNT5Xqtqi3qNtEY8RmPj/AHDRjTqVV3bloefTylEQIgQEBAQEBB6xY16u7ij3p1WeXe3wtShcQEBAQEEPjj7Owj9LUfacgio9A7ArsrKDXU3yXOYLvAJYL2ubZhdRVnHh2sbe5EVziM+Z+CkyTVZD3yQTyE5y9sb3N/1AEW/kvGrouTOZiX3lunSREU27lMRHpujP5rbgRrxTwiQEPyRcHSOcA/ECw/JerZiYtxEvi+pVW6tVcm393P8A2frOZdq6sIgIIuPX5fpovuSIt6JRFWmqyy0tiF5CDk/89vw6VWuZx45aNNTRVdp7n3c+f7+fwVrF7GSoEZvICTpymi+YWz2tnzLyo1VyH1+q6VpYr/xpmI+E/wDVogflNa7RcA/qF6tM7qYl8Zdo2XKqPaZj8HtWcxAQcWG9Vqu5l3CiYW/BXqIO7j3QqNKsVOv1vy0265WhyuctqlyEBAQYcLiyJicOPCGCYp3RumaZHMFmkucM172OSRcdq5V2aK5zVDdp+panT0zTaqxE/CJ/OJdcbA0BrQGgCwAzADoAXSIiIxDFVVVVM1VTmZaMJUgmhlhJLQ9paSNIvzqUR4dKIEBAQEBAQEHrFjXq7uKPenVZ5d7fC1KFxAQEBAQQ+OPs7CP0tR9pyCKj0DsCuysoCDAuAWtc4A6RfyUYdO54ZUuYgICDmbSATunubmNrLc1muc6//v8AwRLpRACQWuabEG6iYXpqwhZMW43TyTlz7PcXOjFg25znmvYm5/NZp0lE1bpezHXr8WItRTGYjG7zn9k0AtTxBECAg4sN6rVdzLuFEwt+CvUQd3HuhUaVYqdfrflpt1ytDjc5dQMYhkkc+xbfN/Ifmq11xTEzLpZ083aopp5lG0eEmyHJsWutcA8/TYrla1NNyccS06vp1zT0785j3h2rQ84QEBAQEBAQEBAQbKaIvLg0XtpUZXiiZjLwpUYQesWNeru4o96dVnl3t8LUoXEBAQEBBD44+zsI/S1H2nIIqPQOwK7KygICAgw91hdExGZw3S07mhpcLA6EiU1UzDUiogICAgIMPdYElExGW6Snc1rXEWB0JlNVMw1Iq4sN6rVdzLuFEwt+CvUQd3HuhUaVYqdfrflpt1ytDjc5Q+MmDZpTFwL2tAvdrswLuYk2v0/0Vm1NqqvG17XRtbp9Pui9HmeJjzOPWHPQYCqY6mJ05jDWhx9B+Vc2yQNA/vX/ACXGxpq6bkVT6NvUepaSvS1W7WZqqxHmMeuc/wCllXoPlBBh7gASdABJUTOIzK1NM1VRTHM+FVwrjBNH+0ZwYaP3SCbj4m+lebOtrzmOH1um6Hpq42VzO73if0WlpPoh7clxa1xF72uLkX+C9Kmcw+WvW9lUxE5iJxly4YqzFTzTNALmMLgDoJHTZS5R5diIEBAQYe6wJRMRmcKpS4dqo55o5JODcDa2S0ZtItcZxYix6F5Veou01TEy+1/8Zo6rVNy3TmJj3n91hwVUGSMOcbm5F+m3Ot2nrmu3mXzHUrFNm/NNPHOPm613YHrFjXq7uKPenVZ5d7fC1KFxAQEBAQQ+OPs7CP0tR9pyCKj0DsCuysoCAgIK5jZNMwQyxucyLLLHW/vWv6XwzZuzsWLVV104mmX0vQtPp7sV0XaYmrGYz7fD9XbgzC8srmMkfwgyTmsBb45h/V1TTX66q8Sp1TRWrVma6IxMTHrKWXoPnXGyrJqXw2GSImPB57ue5pHZ6ARPo7EQICAgh8Z6qWOFz4P3c8htlWYfR0Hm9Im/MAs+orqppzS9nounsX7+y96x4jjz/eI9cuWhw9K/gQ+TLF2jJsBe+bmHxWO3qbk1xmXq6zplim3XtpxiJnOZ9FiXqPkXFhvVaruZdwomFvwV6iDu490KjSrFTr9b8tNuuVocrnLaR0qXOJww1gF7JhM1TPLKKiDdSuaHAvGU3Pcaf4c6ieF6JxVlVsP4A4aUGCzIS702EkWH+XMbA583MsVzSZqzS+l0PXKbNuYvZmqOJjz+PH4rHckkuNzm5rZhzBbYjD5uuvci8adSqu7cpVp5SiIEQICDDhcJK1M4lHYZwO2qdE+Ulr2DJyo7AubpDXEg6M/6lcLmnpuTmXqaPq97S0VUURExPv6T7x5h3U0DWMaxgs0CwHnzldqaYpjEPOu3a7tc11zmZbFLk9Ysa9XdxR706rPLvb4WpQuICAgICCHxx9nYR+lqPtOQRUegdgV2VlAQEBBz11KJYpYHk8G+xNrXBBuHAnnuL6FSu3FcbZa9NrLmnuRdo5j34+rRgrBEcAIZlOJ0ucbut0ZgAPyCras0W/uumt6je1cx3MREekeI/X/cu9dWBFx6/L9NF9yRFvRKIqICAgyx5abgNNwQ4HOCOgjn0lRMZdaLm1DYNxcihkMjS9xuckOPos+DQB+We64W9NRRVuh6Ws61qNTb7dWIj1xzPz/jCYWh5Diw3qtV3Mu4UTC34K9RB3ce6FRpVip1+t+Wm3XK0OVzltUuQgICAgICCLxp1Kq7tyLU8pRECIEBAQEBAQesWNeru4o96dVnl3t8LUoXEBAQEBBD44+zsI/S1H2nIIqPQOwK7KOP5nmA0lJlammZcMeF4jM6nBPCAG4t0aRfp+C5Repmrb6t1fTdRRYi/Mf4z+rvF+cEdq6sMxMCKiAgIIuPX5fpovuSIt6JRFRAQEBAQEHFhvVaruZdwomFvwV6iDu490KjSrFTr9b8tNuuVocrnLapcmHnR2gdnxSV6IiZ8qxjHhOQVBgpXkiO3CO03fpcwc1hmB+N9Fl51/UVRVimeH1fTel2Ps/c1FOd3EfD3WuGEOhZOH3yv3ejpFvgttFe6Mw+b1FntVTRPMPC6MogIOfCFIJYpIXEhr2lpItcA9F0TDoRAgICAgICAg9Ysa9XdxR706rPLvb4WpQuICAgIOP+1IuMcVLw2fID2sOYuZcjKZf8Vi03tozXtcXDjxx9nYR+lqPtOQRUegdgV2VprJ5I2SSwND5Qx2QD09IHOR0c6pcztmaeWvRduq9TTdnFMz5n+/n6cqXi+3JcyRvpTB18+kuv6WV257/mvGomqK4mnl9vr5iaJpr8UY+mPTH6PoVVUmQgkBubQP8Ale3D4CurM+GhSoICAg0NpAJnTXOUWNYRmtZri4Ht9MolvRDjwlX8EBZuW46Be35krhfvxaj4t+h0M6qqfOIjmf2ceBMNmd8sboywsGUSDlNte2fNcFVsajueJjDX1HpH2Wim5TXmJ8cYlMArS8YRAgIOLDeq1Xcy7hRMLfgr1EHdx7oVGlWKnX635abdcrQ5XOW1S5CCv8msmV74nhrXEktIvkk5zY30fBYa9FmrNMvorfXpm1FF2jMx4zE4z8/HKapKcRtDRn5yek85Wu3bi3Tth4up1FWouTXV/YbldnEBAQEBAQEBAQEBB6xY16u7ij3p1WeXe3wsVfA98ZbHK6BxtZ7QxxGfPmeC3Po0KF0OcBVX+J1Q7IqP/eAoMjANRz4UrdnQ/wDWQev7Cn/xOu/0UP8A1UHk4vTf4nX/AKUX/VQUTHn/APO6qurKNkdVO5kLXOfUz8Fdhc4ZLIWwxxlzxkZRubC4zg6QuWE8GOp8D10Lp56otpaj9pMQ55/ZO0kAXHbc/EoNUegdgV2VlBgNF72F0TmcYZRAgICAgICDVhfB8b4Q5rrT6G58xz/hI6Pis1+zFz5vU6frJ0/ifNM8x6/RB4pUk0XGXSMyHSZLc5GZrSc4tp/F/Jc9LZqozNUPR63rrF2mii1VnGZ/HCwgdC2vm5nMiIEBBxYb1Wq7mXcKJhb8Feog7uPdCo0qxU6/W/LTbrlaHK5y2qXIQEBAQESIhxYbqnRU08rLZTGEtvnFx0hExy7UQICAgICAgIPWLGvV3cUe9Oqzy72+FqULiAgICAgh8cfZ2Efpaj7TkEVHoHYFdlZQEBAQEBAQcTKpxqnw5sgQxvHTlF7mnP0WaET6O1EBCJEQICAgIOLDeq1Xcy7hRMLfgr1EHdx7oVGlWKnX635abdcrQ5XOXFW4ZhjlZDI5wOYmwJFugkc643L9FE4mW/S9L1F+1N6iIx88JSSrhkP7B17AZWYjs0hXt3aa/uyy6nS3LON8Yz8v0eV0ZRBisq42U1RlAh4Y6xz5s2Yg8y5XpxRPybtDaiu9RGM5mPzUN2FHB7DThz5Lg5LQXFw5wQNIXk26qoqiaeX2lejt126qb+Ip958Y9sfFfV7b89ReNOpVXduRanlKIgRAgICAgICD1ixr1d3FHvTqs8u9vhalC4gICAgIIfHH2dhH6Wo+05BFR6B2BXZWUBB7jjLjZouUTEZcFdhERPcxzXFzbZVrZri/Oc+kLNc1VFFW16Wn6VdvURXExGeM/wAN9LUtkYHsOU0//CD8V3oriuMwxX7FdiubdyMTDarOIgi49fl+mi+5Ii3olEVEBAQEBAQcWG9Vqu5l3CiYW/BXqIO7j3QqNKsVOv1vy0265Whyr5hA41UF2QVELXPlYS2VoBJLTnD7AXzEW7HfBYtVamqN0Q+k6LraKIqsXKoiJ8xMzjz7fV14vQSWdJI0x3ADWnTbSSRzK2ks1U5qqY+s6m1XMW7U7seZmOPlCYWx4Qg11NO2RjmPAc1wsQecKKqYqjEutm9XZriu3OJjhqwZRtga9kLWMDvxODRlHoBItdUptU0fdatR1C7qZzdqmccR6fR0NFgAujDKMxp1Kq7tyJp5SiIEQICAgq+EcZZGSAsjbwAcA8kEvLb+kW2IA57aeZYKtZO7ER4fU6XoNqu1/wCyqd8x4iMRET6RPic/HhZ7tuCx4kY5rXMItnaRpzfl+q201Z8w+dvWptzNNUYmPEwyrOD1ixr1d3FHvTqs8u9vhalC4gICAgIIfHH2dhH6Wo+05BFR6B2BXZWUBB6ZI5pDmGxSVqasSqOFIaqasma1g9Jws95DW5OSBlaTmzc1yvLu2a67s4h9lodTo7Wjoqqr8xzEc5zM4/74+KcwLgvizHRGQTHKynOAsASLWGc9GlbrFvt04y+e6rrI1d6LkU4iIx78f9SC7PMEEXHr8v00X3JEW9EoiogICDkwpW8FHlBuW4mzW6Ln4nmGZcr13t05bdDpJ1V3ZnEczPw/dHYu4XdO+aGcsilAyoskEBwH4m+kTnGY/EX6FwsambkzE8vV6l0i3p7dN2zMzTxOfSfSfER4lNsdcA9i2Q+fqjEuPDeq1Xcy7hRELfgr1EHdx7oVGlWKnX635abdcrQ5XOW1S5CAgICAgINNbStljfE++S8EOtmNj0FEtyIEBAQEEVhDFYugc8SgDPYZN7C+i9159Wj8ziX0tjrW3EzRn38/w34FoOAhbGXcIR+9awtzADmHmtlmjZTh5PUdXGqvzciMR7fu7l0YHrFjXq7uKPenVZ5d7fC1KFxAQEBAQQ+OPs7CP0tR9pyCKj0DsCuysoCAgw5oOlExOGQP60ITMyIgQaRStErps+WWNYejJBLhm6buKJbkQICAg01FBw2SzKDDlCxOf+C437Xcpw26HVfZ7m7GYmMIeqxWLKqN3DA5OcgNsSCCCAb5uj81no0m2qJy9m51uJ09Vvt+Zj38fknlufMuLDeq1Xcy7hRMLfgr1EHdx7oVGlWKnX635abdcrQ5XOW1S5CAgICDMbS4OLQSBpKZW2zjLCKiAgICAgIB0W5uhE5kRAg9Ysa9XdxR706rPLvb4WpQuICAgICCHxx9nYR+lqPtOQRUegdgV2VlAQEBAQEBAQEBBugpnOjdJmFr5ufNpUZdJoxDSpcxAOm/P0omZmREOLDeq1Xcy7hRMLfgr1EHdx7oVGlWKnX635abdcrQ5XOW1S5PD5mjS5o7SB/NRmIXpt11cRM/R6yho51KuJZRDlwlK9sUnBDKkyXFotfQLk25+xUuVTFMzHLXorVu5fppueKZnz/f19ELgTGmfgjfgjlXJ9E8+nQbfwXmxq6/g+n1PRtPTXindH1j9ljY64B6QCvUicxl8fVTtqmn2cWHql0dLUSMNntY4tNgbHsOZSiOXciBAQEBAQEBB6xY16u7ij3p1WeXe3wtShcQEBAQEEPjj7Owj9LUfacgio9A7ArsrJNtOZE4mXhsrSSA5pI0gEG3aozC0264jMxP4PYN9GdSqIgQEBBwsqXcbkiv6AhjcBYfiL3tJvp0NCJ9HciHFheiknhlhi/EWOIz2yiBmZf4m38udcr0TVRMQ9LpdyizqaLlyPET+Hx+iqYHwi4RtaJJb3Ho5TtN9BBP8F5NNyuJ8TL63V6S1MzNVFOPfEcLwvbfAiIEBBxYb1Wq7mXcKJhb8Feog7uPdCo0qxU6/W/LTbrlaHK5y2PBtmzFTKlM4lT8Z6ltRUcXjBZFEMlw0Zb9LifgMwH5leVqrm6rb7Pt+k2I02ni9/8AVfn5R6fytmBaiN1KA4EzN9Eu6SP3r9llt01e+jPs+a6nai1enHFXmPq2rQ8tljy1zXNtcHn/AK+AUTDpTVhX2YsNEz5MsiNzi7ggLAXN8m9/w51l+x07szPj2e5X/wDoLk2YoiiN0RjdnP1x7p9a3gIvGnUqru3ImnlKIgRAgICAgICD1ixr1d3FHvTqs8u9vhalC4gICAgIIfHH2dhH6Wo+05BFR6B2BXZXPX1zYI5Z5G5Ya30G9Lz6Lb9AuRn5s65Xa9lM1N/T9P8Aab1NmJxn8uZ/0qeLhLZm1Eri/KzSfEE3zD4Gxt8F5lq7NNe6X13UbdN2xNiiMRHmPp/C+VZZlfsxZv8AuvXh8LXOZaFKggICCLj1+X6aL7kiLeiURVi2cEEgjoTC0VTDjgwRCyR0rY2iQkkuznOTckXNgc50LnTZoid0R5a7vUdVdtxarrnbHjHj098c/V2roxCAgIOLDeq1Xcy7hRMLfgr1EHdx7oVGlWKnX635abdcrQ5XOW1S5OKqwVFI/hHN9P8AvAkE9ttK5V2KK5zVDdp+o6ixRsoq/wAfafP4OqKINAa0WAV6aYpjEMty7Xcq3VzmXtWcxAQEEXjTqVV3bkWp5SiIEQICAgICAg9Ysa9XdxR706rPLvb4WpQuICAgICCHxx9nYR+lqPtOQRUegdgV2ViWMOaWuAc0ixBzgjoISYiYxK1FdVFUVUziY4lx0uCYozdjbdFySB2AlcadPbpnMQ3Xup6m9Ttrq/1Efk7l2eeICAgIIuPX5fpovuSIt6JRFRAQEBAQEHFhvVaruZdwomFvwV6iDu490KjSj6/FuOWZ8/CTxvcGh2Q8tBybhua2nOURMRPLTyUj6+r2vkpyjZByUj6+r2vkmTZByUj6+r2vkmTZByUj6+r2vkmTZByUj6+r2vkmTZByUj6+r2vkmTZByUj6+r2vkmTZDXU4mwyMdG+arc1ws4cKc46MwTJths5KR9fV7XyTJsg5KR9fV7XyTJsg5KR9fV7XyTJsg5KR9fV7XyTJsg5KR9fV7XyTJsg5KR9fV7XyTJsg5KR9fV7XyTJsg5KR9fV7XyTJsh2YIwHHTulex0r3yBgcZHZRszKLQOj8bv1UJiIjhKIkQEBAQEGivpGzRSwyXLJGOY+xsclwyXWPNmJQQwxTj6+r2vkpyrsg5KR9fV7XyTJsg5KR9fV7XyTJsg5KR9fV7XyTJsg5KR9fV7XyTJsg5KR9fV7XyTJsg5KR9fV7XyTJsg5KR9fV7XyTJshrGJsWWZOGqsstDSeFP4QSQNHS4/qmTbDZyUj6+r2vkmTZByUj6+r2vkmTZByUj6+r2vkmTZByUj6+r2vkmTZByUj6+r2vkmTZByUj6+r2vkmTZByUj6+r2vkmTZDxNifE5rmOmqy1wIcOFOcEWI0fFMm2FggiDWtY3Q0ADsAsFC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6" y="2719388"/>
            <a:ext cx="7855727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Water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Water potential</a:t>
            </a:r>
            <a:r>
              <a:rPr lang="en-US" dirty="0"/>
              <a:t>: tendency of water molecules to move from one place to another</a:t>
            </a:r>
          </a:p>
          <a:p>
            <a:pPr lvl="1"/>
            <a:r>
              <a:rPr lang="en-US" dirty="0"/>
              <a:t>Measured by Greek symbol psi </a:t>
            </a:r>
            <a:r>
              <a:rPr lang="el-GR" dirty="0" smtClean="0"/>
              <a:t>Ψ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 descr="http://www.mrothery.co.uk/images/Image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0"/>
            <a:ext cx="80772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r>
              <a:rPr lang="en-US" dirty="0" smtClean="0"/>
              <a:t>Water potential for pure water is 0</a:t>
            </a:r>
          </a:p>
          <a:p>
            <a:r>
              <a:rPr lang="en-US" dirty="0" smtClean="0"/>
              <a:t>Solutes make water potential less than 0, the more solute, the more negative the water potential</a:t>
            </a:r>
          </a:p>
          <a:p>
            <a:r>
              <a:rPr lang="en-US" dirty="0" smtClean="0"/>
              <a:t>The amount that solutes lower the water potential is called </a:t>
            </a:r>
            <a:r>
              <a:rPr lang="en-US" b="1" dirty="0" smtClean="0"/>
              <a:t>solute potential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82" y="1676400"/>
            <a:ext cx="489221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4876800" cy="4373563"/>
          </a:xfrm>
        </p:spPr>
        <p:txBody>
          <a:bodyPr/>
          <a:lstStyle/>
          <a:p>
            <a:r>
              <a:rPr lang="en-US" dirty="0" smtClean="0"/>
              <a:t>Increasing pressure increases water potential</a:t>
            </a:r>
          </a:p>
          <a:p>
            <a:r>
              <a:rPr lang="en-US" dirty="0" smtClean="0"/>
              <a:t>The contribution made by pressure to water potential is called </a:t>
            </a:r>
            <a:r>
              <a:rPr lang="en-US" b="1" dirty="0" smtClean="0"/>
              <a:t>pressure potential</a:t>
            </a:r>
            <a:r>
              <a:rPr lang="en-US" dirty="0" smtClean="0"/>
              <a:t> and is given by symbol </a:t>
            </a:r>
            <a:r>
              <a:rPr lang="el-GR" dirty="0" smtClean="0"/>
              <a:t>Ψ</a:t>
            </a:r>
            <a:r>
              <a:rPr lang="en-US" baseline="-25000" dirty="0" smtClean="0"/>
              <a:t>p</a:t>
            </a:r>
          </a:p>
          <a:p>
            <a:r>
              <a:rPr lang="en-US" dirty="0" smtClean="0"/>
              <a:t>Pressure potential makes water potential less negative (more positive)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2286000"/>
            <a:ext cx="415838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potential in animal cells</a:t>
            </a:r>
            <a:endParaRPr lang="en-US" dirty="0"/>
          </a:p>
        </p:txBody>
      </p:sp>
      <p:pic>
        <p:nvPicPr>
          <p:cNvPr id="10242" name="Picture 2" descr="http://www2.estrellamountain.edu/faculty/farabee/biobk/bloodcel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356270" cy="48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in plant cells</a:t>
            </a:r>
            <a:endParaRPr lang="en-US" dirty="0"/>
          </a:p>
        </p:txBody>
      </p:sp>
      <p:pic>
        <p:nvPicPr>
          <p:cNvPr id="11266" name="Picture 2" descr="http://bio1151b.nicerweb.net/Locked/media/ch07/07_13WaterBalanc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5" y="2133600"/>
            <a:ext cx="8667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1/14/14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IDOLATRY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/>
              <a:t>DOLL ah tree) n.</a:t>
            </a:r>
          </a:p>
          <a:p>
            <a:pPr lvl="1"/>
            <a:r>
              <a:rPr lang="en-US" dirty="0"/>
              <a:t>blind or excessive devotion to </a:t>
            </a:r>
            <a:r>
              <a:rPr lang="en-US" dirty="0" smtClean="0"/>
              <a:t>something</a:t>
            </a:r>
          </a:p>
          <a:p>
            <a:pPr lvl="2"/>
            <a:r>
              <a:rPr lang="en-US" dirty="0"/>
              <a:t>Ben’s parents worried about his </a:t>
            </a:r>
            <a:r>
              <a:rPr lang="en-US" b="1" dirty="0"/>
              <a:t>IDOLATRY </a:t>
            </a:r>
            <a:r>
              <a:rPr lang="en-US" dirty="0"/>
              <a:t>to the occult.</a:t>
            </a:r>
          </a:p>
          <a:p>
            <a:pPr lvl="2"/>
            <a:r>
              <a:rPr lang="en-US" dirty="0" smtClean="0"/>
              <a:t>Elvis</a:t>
            </a:r>
            <a:r>
              <a:rPr lang="en-US" dirty="0"/>
              <a:t>’ </a:t>
            </a:r>
            <a:r>
              <a:rPr lang="en-US" b="1" dirty="0"/>
              <a:t>IDOLATROUS </a:t>
            </a:r>
            <a:r>
              <a:rPr lang="en-US" dirty="0"/>
              <a:t>fans stormed Graceland.</a:t>
            </a:r>
          </a:p>
          <a:p>
            <a:pPr lvl="2"/>
            <a:r>
              <a:rPr lang="en-US" dirty="0" smtClean="0"/>
              <a:t>Peter </a:t>
            </a:r>
            <a:r>
              <a:rPr lang="en-US" dirty="0"/>
              <a:t>has an </a:t>
            </a:r>
            <a:r>
              <a:rPr lang="en-US" b="1" dirty="0"/>
              <a:t>IDOLATROUS </a:t>
            </a:r>
            <a:r>
              <a:rPr lang="en-US" dirty="0"/>
              <a:t>addiction for the game of golf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sz="2800" b="1" dirty="0" smtClean="0">
                <a:solidFill>
                  <a:schemeClr val="accent2"/>
                </a:solidFill>
              </a:rPr>
              <a:t>Warm up:</a:t>
            </a:r>
          </a:p>
          <a:p>
            <a:pPr marL="11430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Draw a membrane and label what will keep out ions + increase membrane fluidity, what will control rigidity and help keep out polar molecules, what allows for cell recognition and what allows polar molecules to enter.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Active transport </a:t>
            </a:r>
            <a:r>
              <a:rPr lang="en-US" dirty="0"/>
              <a:t>m</a:t>
            </a:r>
            <a:r>
              <a:rPr lang="en-US" dirty="0" smtClean="0"/>
              <a:t>oves molecules/ions </a:t>
            </a:r>
            <a:r>
              <a:rPr lang="en-US" i="1" dirty="0" smtClean="0"/>
              <a:t>against</a:t>
            </a:r>
            <a:r>
              <a:rPr lang="en-US" dirty="0" smtClean="0"/>
              <a:t> concentration gradient</a:t>
            </a:r>
          </a:p>
          <a:p>
            <a:pPr lvl="1"/>
            <a:r>
              <a:rPr lang="en-US" dirty="0" smtClean="0"/>
              <a:t>Achieved by carrier proteins (specific for structure of particular ion/molecule)</a:t>
            </a:r>
          </a:p>
          <a:p>
            <a:pPr lvl="1"/>
            <a:r>
              <a:rPr lang="en-US" dirty="0" smtClean="0"/>
              <a:t>Requires ATP for energy, supplied by cellular respiration</a:t>
            </a:r>
          </a:p>
          <a:p>
            <a:pPr lvl="1"/>
            <a:r>
              <a:rPr lang="en-US" dirty="0"/>
              <a:t>Can occur into or out of the cell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biology4kids.com/files/art/cell2_active1_240x1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79158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Sodium-potassium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CSM of all animal cells</a:t>
            </a:r>
          </a:p>
          <a:p>
            <a:pPr lvl="1"/>
            <a:r>
              <a:rPr lang="en-US" dirty="0" smtClean="0"/>
              <a:t>Use ~30% </a:t>
            </a:r>
            <a:r>
              <a:rPr lang="en-US" dirty="0" err="1" smtClean="0"/>
              <a:t>avg</a:t>
            </a:r>
            <a:r>
              <a:rPr lang="en-US" dirty="0" smtClean="0"/>
              <a:t> cell energy and ~70% neuron cell energy</a:t>
            </a:r>
          </a:p>
          <a:p>
            <a:r>
              <a:rPr lang="en-US" dirty="0" smtClean="0"/>
              <a:t>Pump 3 Na+ ions out of the cell and 2 K+ ions into the cell</a:t>
            </a:r>
          </a:p>
          <a:p>
            <a:pPr lvl="1"/>
            <a:r>
              <a:rPr lang="en-US" dirty="0" smtClean="0"/>
              <a:t>Net result: inside of cell become more negative than the outside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71339"/>
            <a:ext cx="4687529" cy="30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5" y="3913629"/>
            <a:ext cx="3714135" cy="27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Sodium-potassium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05200" cy="4373563"/>
          </a:xfrm>
        </p:spPr>
        <p:txBody>
          <a:bodyPr/>
          <a:lstStyle/>
          <a:p>
            <a:r>
              <a:rPr lang="en-US" dirty="0" smtClean="0"/>
              <a:t>Difference in charges between inside membrane and outside creates a </a:t>
            </a:r>
            <a:r>
              <a:rPr lang="en-US" b="1" dirty="0" smtClean="0"/>
              <a:t>potential difference </a:t>
            </a:r>
            <a:r>
              <a:rPr lang="en-US" dirty="0" smtClean="0"/>
              <a:t>(</a:t>
            </a:r>
            <a:r>
              <a:rPr lang="en-US" dirty="0" err="1" smtClean="0"/>
              <a:t>p.d</a:t>
            </a:r>
            <a:r>
              <a:rPr lang="en-US" dirty="0" smtClean="0"/>
              <a:t>.) which allows nerve cells to propagate a signal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Phospholipid bilayer creates effective barrier against water soluble molecules and ions</a:t>
            </a:r>
          </a:p>
          <a:p>
            <a:pPr lvl="1"/>
            <a:r>
              <a:rPr lang="en-US" dirty="0" smtClean="0"/>
              <a:t>Prevents aqueous contents from escaping</a:t>
            </a:r>
          </a:p>
          <a:p>
            <a:pPr lvl="1"/>
            <a:r>
              <a:rPr lang="en-US" dirty="0" smtClean="0"/>
              <a:t>Some essential transport is achieved through diffusion, facilitated diffusion, osmosis, active transport and bulk transport</a:t>
            </a:r>
            <a:endParaRPr lang="en-US" dirty="0"/>
          </a:p>
        </p:txBody>
      </p:sp>
      <p:pic>
        <p:nvPicPr>
          <p:cNvPr id="1026" name="Picture 2" descr="https://encrypted-tbn1.gstatic.com/images?q=tbn:ANd9GcQzblMcEIEjBUhcQEOYXPVYBS-RQvNPSFhIjcVOjGT6mhBmpX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40980"/>
            <a:ext cx="5435600" cy="30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in re-absorption in the kidneys, where certain useful molecules and ions have to be re-absorbed into the blood after filtration into the kidney tubules</a:t>
            </a:r>
          </a:p>
          <a:p>
            <a:r>
              <a:rPr lang="en-US" dirty="0" smtClean="0"/>
              <a:t>Involved in </a:t>
            </a:r>
          </a:p>
          <a:p>
            <a:pPr marL="339725" indent="0">
              <a:buNone/>
            </a:pPr>
            <a:r>
              <a:rPr lang="en-US" dirty="0" smtClean="0"/>
              <a:t>absorption of </a:t>
            </a:r>
          </a:p>
          <a:p>
            <a:pPr marL="339725" indent="0">
              <a:buNone/>
            </a:pPr>
            <a:r>
              <a:rPr lang="en-US" dirty="0" smtClean="0"/>
              <a:t>products of </a:t>
            </a:r>
          </a:p>
          <a:p>
            <a:pPr marL="339725" indent="0">
              <a:buNone/>
            </a:pPr>
            <a:r>
              <a:rPr lang="en-US" dirty="0" smtClean="0"/>
              <a:t>digestion in the </a:t>
            </a:r>
          </a:p>
          <a:p>
            <a:pPr marL="339725" indent="0">
              <a:buNone/>
            </a:pPr>
            <a:r>
              <a:rPr lang="en-US" dirty="0" smtClean="0"/>
              <a:t>gut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4591050" cy="34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load sugar from photosynthesizing cells of leaves into phloem tissue for transport around the plant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5486400" cy="379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http://www.youtube.com/watch?v=Kd3LorZcJew&amp;feature=related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transport involves the mechanism of moving large quantities of molecules into the cell (</a:t>
            </a:r>
            <a:r>
              <a:rPr lang="en-US" b="1" dirty="0" smtClean="0"/>
              <a:t>endocytosis</a:t>
            </a:r>
            <a:r>
              <a:rPr lang="en-US" dirty="0" smtClean="0"/>
              <a:t>) or out of the cell (</a:t>
            </a:r>
            <a:r>
              <a:rPr lang="en-US" b="1" dirty="0" smtClean="0"/>
              <a:t>exocytosis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 molecules such as proteins or polysaccharides, part of cells, or even whole cells may be transported across the membrane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657600" cy="21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06122"/>
            <a:ext cx="3657600" cy="26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the engulfing of material by the CSM to form a small sac, or </a:t>
            </a:r>
            <a:r>
              <a:rPr lang="en-US" dirty="0" err="1" smtClean="0"/>
              <a:t>endocytic</a:t>
            </a:r>
            <a:r>
              <a:rPr lang="en-US" dirty="0" smtClean="0"/>
              <a:t> vacuole</a:t>
            </a:r>
          </a:p>
          <a:p>
            <a:pPr lvl="1"/>
            <a:r>
              <a:rPr lang="en-US" dirty="0" smtClean="0"/>
              <a:t>Two forms: phagocytosis and pinocytosis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029200" cy="36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‘cell eating’</a:t>
            </a:r>
          </a:p>
          <a:p>
            <a:r>
              <a:rPr lang="en-US" dirty="0" smtClean="0"/>
              <a:t>Bulk up take of solid material</a:t>
            </a:r>
          </a:p>
          <a:p>
            <a:r>
              <a:rPr lang="en-US" dirty="0" smtClean="0"/>
              <a:t>Cells specializing in this are called </a:t>
            </a:r>
            <a:r>
              <a:rPr lang="en-US" b="1" dirty="0" smtClean="0"/>
              <a:t>phagocytes</a:t>
            </a:r>
            <a:r>
              <a:rPr lang="en-US" dirty="0" smtClean="0"/>
              <a:t> and the vacuoles are called </a:t>
            </a:r>
            <a:r>
              <a:rPr lang="en-US" b="1" dirty="0" smtClean="0"/>
              <a:t>phagocytic vacuoles</a:t>
            </a:r>
          </a:p>
          <a:p>
            <a:pPr lvl="1"/>
            <a:r>
              <a:rPr lang="en-US" dirty="0" smtClean="0"/>
              <a:t>Ex: engulfing of bacteria by immune cells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02" y="228599"/>
            <a:ext cx="1625395" cy="14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96032"/>
            <a:ext cx="3657600" cy="25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http://www.youtube.com/watch?feature=fvwp&amp;NR=1&amp;v=a4aZE5FQ284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www.youtube.com/watch?v=JnlULOjUhSQ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4373563"/>
          </a:xfrm>
        </p:spPr>
        <p:txBody>
          <a:bodyPr/>
          <a:lstStyle/>
          <a:p>
            <a:r>
              <a:rPr lang="en-US" dirty="0" smtClean="0"/>
              <a:t>‘cell drinking’ – bulk uptake of liquid into cell</a:t>
            </a:r>
          </a:p>
          <a:p>
            <a:r>
              <a:rPr lang="en-US" dirty="0" smtClean="0"/>
              <a:t>Vacuoles ( vesicles) formed are often extremely small, in which the process is called micro-pinocytosis</a:t>
            </a:r>
          </a:p>
          <a:p>
            <a:r>
              <a:rPr lang="en-US" dirty="0" smtClean="0"/>
              <a:t>Human egg cells take up nutrients from cells that surround it by pinocytosis</a:t>
            </a:r>
          </a:p>
          <a:p>
            <a:r>
              <a:rPr lang="en-US" dirty="0">
                <a:hlinkClick r:id="rId2"/>
              </a:rPr>
              <a:t>http://www.youtube.com/watch?v=InG6xF9D4EM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45" y="1828800"/>
            <a:ext cx="367145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by which bulk material is removed from a cell</a:t>
            </a:r>
          </a:p>
          <a:p>
            <a:r>
              <a:rPr lang="en-US" dirty="0" smtClean="0"/>
              <a:t>Ex: how plants transport materials out of CSM to make cell wall</a:t>
            </a:r>
          </a:p>
          <a:p>
            <a:r>
              <a:rPr lang="en-US" dirty="0" smtClean="0"/>
              <a:t>Ex: secretion of digestive enzymes of the pancreas</a:t>
            </a:r>
          </a:p>
          <a:p>
            <a:pPr lvl="1"/>
            <a:r>
              <a:rPr lang="en-US" dirty="0" smtClean="0"/>
              <a:t>Secretory vesicle from the Golgi carry the enzymes to the CSM and release their contents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4572000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3">
              <a:buClr>
                <a:schemeClr val="accent1"/>
              </a:buClr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://www.youtube.com/watch?v=aWItglvTiLc&amp;feature=related</a:t>
            </a:r>
            <a:r>
              <a:rPr lang="en-US" dirty="0"/>
              <a:t> </a:t>
            </a:r>
          </a:p>
          <a:p>
            <a:pPr marL="342900" lvl="3">
              <a:buClr>
                <a:schemeClr val="accent1"/>
              </a:buClr>
            </a:pPr>
            <a:r>
              <a:rPr lang="en-US" dirty="0">
                <a:hlinkClick r:id="rId4"/>
              </a:rPr>
              <a:t>http://www.youtube.com/watch?v=pvOz4V699gk&amp;feature=fvwrel</a:t>
            </a:r>
            <a:r>
              <a:rPr lang="en-US" dirty="0"/>
              <a:t> </a:t>
            </a:r>
          </a:p>
          <a:p>
            <a:pPr marL="342900" lvl="3">
              <a:buClr>
                <a:schemeClr val="accent1"/>
              </a:buClr>
            </a:pP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63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Diffusion:</a:t>
            </a:r>
            <a:r>
              <a:rPr lang="en-US" dirty="0" smtClean="0"/>
              <a:t> net movement, as a result of random motion of its molecules or ions, of a substance from a region of high concentration to a region of low concentration</a:t>
            </a:r>
          </a:p>
          <a:p>
            <a:pPr lvl="1"/>
            <a:r>
              <a:rPr lang="en-US" b="1" dirty="0" smtClean="0"/>
              <a:t>Particles move down a concentration gradient</a:t>
            </a:r>
            <a:endParaRPr lang="en-US" b="1" dirty="0"/>
          </a:p>
        </p:txBody>
      </p:sp>
      <p:sp>
        <p:nvSpPr>
          <p:cNvPr id="4" name="AutoShape 2" descr="data:image/jpeg;base64,/9j/4AAQSkZJRgABAQAAAQABAAD/2wCEAAkGBxMTEhQUEhMVFRUWFxgXFBgWFBUcGBUXGRgeHRkaFxwYHSggGx4lHBQUIT0jJSktMi4uFyAzRDQsNygtLi0BCgoKDg0OGxAQGzIkICQvLyw4LDQvLDcuLC8sLCwsLDQvLCwsLC8sLCwsLCwsLDQsLCw0LCwsLCwsLCwsLCwsLP/AABEIAMIBAwMBEQACEQEDEQH/xAAcAAEAAgMBAQEAAAAAAAAAAAAABAYDBQcCAQj/xABDEAACAQIDAgoHBwMEAQUBAAABAgADEQQFIRIxBgcTIiMyM0FRsmFxcoGCkbMUNEJUdJKhF1KxNcHR0mJTc6Lw8SX/xAAbAQEAAgMBAQAAAAAAAAAAAAAAAgMBBAUGB//EADwRAAIBAgMDCQYGAQMFAAAAAAABAgMRBBIxBSFBEyIjMlFhcbHBBhQzNHKBJDVCYtHw4ZGh8RUlUtLi/9oADAMBAAIRAxEAPwDrmX9lT9hfKJejlvUkQYEAQBAEAQBAI1TH01OyWF+/fp6yN0tVGbV0i6NCpJXSJAMqKtD7BgQBAEAQDinGX/rmH6vZ0+t1es++dSv+QYj7+h0NnfHh4kvNVPIVdMP2b7t/VO7TfPl+z2ve6XW68fNHq6/wpaaPyNrxC/ca36hvp059Z9oPmI/T6s8PM6XOEQEAQBAEAQBAEAQBAEAQBAEAp+f9u/w+USLLY6Foy/sqfsL5RJIrepIgwIAgCAIAgHl72Nt9tPXMq195lWvvKXhcwChg+jDrBjqGG+9987FXD52nHTuO/KkqlpR0LPkd+RW9++19+zfSc7E25R2ORi3HlXYnzXNYQBAEAQDinGWL55h9FPR09G6vWffOpX/IcR9/Q6Gzvjw8SXmtI8hV6PD9m+469U7ubvny/Z8l73S3y68fNd56uuuiluWj8ja8Qv3Gt+ob6dOfWfaD5iP0+rPDzOlzhEBAEAQBAEAQBAEAQBAEAQBAKfn/AG7/AA+USLLY6Foy/sqfsL5RJIrepIgwYq1dV6zAX3XMlGEpaInCnKfVVz2jgi4II8RumGmnZkWmnZnqYMCAIAgGCphKbMGamhYbiVBI9RIk1UnFWTdvEkpySsmZ5AiIAgCAanNcxKuKakAkAsfAEkC19O4zboUVKLm1c3sNh1ODnLf3HrAY1i+wx2ri4NhcHwNtJGdNOGdKxivQioZ4qxyjjLW+eYcWU9HT0bqnnPv0P+Jt13bYOI++n2J7O+PDxJWaYY8hV6HDDo31B1HNO7o98+X7PqL3ulzpdePmu89XXj0UuatH5eBtuIX7jW/UN9OnPrPtB8xH6fVnh5nS5wiAgCAIAgCAIAgCAIAgCAIAgFPz/t3+HyiRZbHQtGX9lT9hfKJJFb1JEGCqY3F7OJqB946vskaEfz/M6kKWagsv9Z2qFNSoLJ/WbHg9W2jVt1bj1bXf77Wv7pr4qGVRT1NXHQUVFPX0/uhuppnPEAQBAEAQCNjcYtMXbv0AG8yynSdR2RbRoyquyMeGzAMwUqVJ3agg+8d8zKlZXi7onUw7isyd0TZUa5qc6yg1iHRth1FtRcMN9j776+kzbw+J5JOMldM28NinRumrpnzJ8oamduowZrWAUWVfHfvMYjEqossVZEsRi+VWWKsjlfGYl88w42Va9Ono3VPOffof8TZru2wcQ7210+xPZ6vXh4knNMERRqn7Nhh0b6htRzTqOi3z5hs+qve6XPl14+a/ceqr0+jlzVo/LwNvxC/ca36hvp059Y9oPmI/T6s8RM6XOEQKhxl8Kny2hQroocHEpTqKfxUzTqEgHuN0Ug+iRk7FtKCm2jfcH87o4yglfDvtI3zU96sO5h4f7Wkk7kJRcXZmxgiIAgCAY8RU2VZrX2QTbxsLyUI5pJdpKEc0ku0rdLHFgXao194sSPVYbp0J0nFqMYqx2JUFHmqKsb7La5emrHeb39YNv9ppVoKE2kcvEU1TqOKJUqKRAEAQCn5/27/D5RIstjoWjL+yp+wvlEkit6kiDBGxeAp1bcoitbdcaj1GWU606fUdicKk4dV2MtGiqAKihQNwAAA+UjKTk7yd2YlJyd2ZJEiIAgCAIAgGk4SYWo2w9NS2zcMo32NtR42K/wAzdwdSCvGTtfib+CrQg3Ge6/E4Hww4bZhSx1ZKeIqU1R+YpVQV0HcVv85qV5uE5Ri9xsStvS0Nb/UzNfzlT9tP/rNfMynkodg/qZmv5yp+2n/1jMxyUOwf1MzX85U/bT/6xmY5KHYajMuEmKxFUVq9U1KgAAZlTcL2FrWO890teIq8i6GbmvVf3eThFQd4nh8+rkEFksRY9DR7/Us0YYWnCSlG91v1f8l7xE2rPyX8EvJeGOOwiFMNiGpozbRACG7WAvqD3KPlOhXxVWvLNUldmq6UHwJ/9TM1/OVP20/+sozMclDsNfnnC/G4ymKeJxDVUDBwpCCzAEA6AdzN84bbMxhGOhJ4CcM62W19unzqTWFakTo48R4MO4/7XEJ2MVKamj9GZlwjvg6GKw9wtZ6AG3RqMwSrUVSRTXnE2Y2te+hFxLW9xpKHOszNg80qHE0aJIZamHrViTSem90q0VUbLm6i1VtCL7ouHFWbIuOzrEKuIrryfJYeqENMqxeoq7PKnaDWVuedldk32Rc87m4uZUVuRAxXDOpRrLTqqmxSq4hca4uOSpgBsKygne61KV9+u1u3xczyaa3FrympUahSauAKjIrVFG5WIuV132va/faSRXKye41zcGU2rrUdUP4Baw9Cki4E31j523pN9puraFRRs0m+03NCiEUKosALATSlJybk9TSnJzk5S1ZkkSIgCAIBT8/7d/h8okWWx0LRl/ZU/YXyiSRW9SRBgQBAEA8VaqqLsQB6ZKMXJ2RKMJSdoox4fFI/Va/o1B+RmZU5R1RKdKcOsjPIFYgCAIBzThJxP0MXiauIbE1Vaq20VCLYaAaX9Ug4XNiNdxVrGs/oPh/zdb9iRkJe8vsH9B8P+brfsSMg95fYP6D4f83W/YkZB7y+wofCrgEmFzCnhKdVnDqrbTWXViwtoD/b4TbqYSENnVMY27w4W8PDtNjDSdaoodpmxfFsyU3faHNVm7U9wv8A+iPCeSw22o1q0Kdus0tO12/8jsVNmuMHLsXb/gmcXXFjSzHDvVevUplapp2VVIICq19fa/iey2ls+OEqqEXe6v8A7s4EsQ1wLV/QfD/m637EnPyGPeX2FT4y+LSlluFSvTr1KhastKzKoABR2vp/7Y+cjKNiylVc3Y2XFLxY8tsYzHJ0WjUKLDte8PUH9ngv4t/V62YxI1q1ubE7hjMGlUKHFwrpUXUizowZToRuIGm6WGom0R8fk9Kq61HDh0VkVkrVqZCuVLDo2W4JRDr4TFjKk1uMdXg/h2fbZCSWR2HKVNh3S2w9RNrYdhsrzmBPNXwFljOdn3GcH8NVNU1KSsawpCrcnniixancXtoxJ036XvYRYwptGzmSIgCAIAgCAIBT8/7d/h8okWWx0LRl/ZU/YXyiSRW9SRBgQBAEA0HCmoV5Jj1LkE9wbTZv7g06GBipZlx9DpbPyvNHiR8uxnKVkCWuLk2N7C2t/wD73yVSjyVKVy6vTVOlLMWec044gGjxOZM1QorbIUkaWuSN++bioqNPM1ds6VPDRjTUpK7ZNyvGF9oEglSNR3g//hlVanls1xNfE0VTs1xJ8oNUQBAEA4nxnU9rO6A2Fe9OnzX6rc59DodPcZ1a0suwcQ7ta71rw715m/s9XrRVr7zLmeV2o1T9iwYtTc3DajmnUdANfeJ8y2fiL4ukuVn1o+a/eeprUrU5cyOj/vVN5xC/ca36hvp059V9oPmI/T6s8VM6XOEQNXn2QUMYKS4hdtKVVawQ9VmVWUBx3rzybd5AvcXBw1clGbjobOZIn2AIAgCAIAgCAIAgCAIBT8/7d/h8okWWx0LRl/ZU/YXyiSRW9SRBgQBAEA8uoIsQCDvB3TKbW9GU7GPD4ZEFkRUHgqgD+JKc5Td5O5mU5S1dzNIERANDmeQs1Q1KThS3WVhcE+Itum/RxijDLNXtxN+hjckcklexPynLuRU3baZusbWGm4Adw3/Oa9etyr3KyRRiMQ6zW6yRPlBriAIAgHE+M2ntZ3QGwr3p0+a/VbnPodDp7jOrWll2DiHdrXeteHh5m/s9XrQVr7zLmeVgUap+xYQWpubhtRzTqOgGvvnzHZ+Ivi6S5WfWj5r956mvStTlzI6P+9U3nEL9xrfqG+nTn1b2g+Yj9PqzxUzpc4RAQBAPJYDeRrumbMyk2epgwIAgCAIAgCAIAgCAU/P+3f4fKJFlsdC0Zf2VP2F8okkVvUkQYEAQBAEAQBAEAQBAPgYHcZmxlpo+zBgQBAOJ8ZibWeYcbKvenT5rdU859Dof8Tq13bYOId7a719vA6Gz1evBW4kjNMutRqn7Jhham+oYXHNOo6LfPmGz698XS6SXXj5r9x6qvT6OXMWj8vA3PEL9xrfqG+nTn1f2g+Yj9PqzxEzpc4RAQBAKfh8YH2mqC7HeDrYjePROtUpSjZQdl5nelSypKnoWDI6xalc62JAPoH/Go900cTFRnuOXjIKNTcbCa5qiAIAgCAIAgCAIBT8/7d/h8okWWx0LRl/ZU/YXyiSRW9SRBgQBAEAQBAPkA+wBANRwkxJSmoBsGbZJ9xNvfabeDgpTfcrm9gIRlUd9UjW0MSFansCx2gPXc2t6by905NSzu6NydJyjLPpYtM5pxRAEA4pxmJfPMONkNenT5rbjzn36H/E6ld22DiHe2vodDZ6vXh4kjNMDajVP2WiOjfUNqOadR0c+YbPrXxdLpH148O9d56qvT6OXNWj8vA3HEL9xrfqG+nTn1j2g+Yj9PqzxEzpc4RAQBANZisioVGLsmp62yzLtevZO/wBM2YYurCOVPd9jYp4qrCOWL3GwpUgoCqAANAANBNeUnJ3ZRKTk7s9zBg+QD7AEAQBAEAQBAKfn/bv8PlEiy2OhaMv7Kn7C+USSK3qZMRWCKzHcoJPukoRcpKK4koQc5KK4mnTNKhBfm2/tt4em++bTowUlDf4m+8LTTy7/AB/wbihVDKGG4i81ZRcW0znzi4ScXwMkiREAQBAEAQDFicOtRSjqGU7wZKE5Qlmi7MlGTi7x1IeCySjSbaVTtDcWZjs+q509cvqYqrUWWT3F1TFVaiyye42M1jXEAQDinGWl88w42Q16dPmk2B5zzqV3bYOId7a+h0Nnq9eHiSc0wdqNU/ZqY6N9dsac069WfMNn1fxdLpH148O9d56uvDopc1aPyNvxC/ca36hvp059Y9oPmI/T6s8PM6DmtUpQqspsy03ZTpoQpIOum8ThMjHU0XF9wsTMcItUWFVbJXT+2oBqQP7W3j5bwZiLuTqQyOxZ5krEAQBAEAQBAEAQBAEAQCn5/wBu/wAPlEiy2OhaMv7Kn7C+USSK3qe8VQFRGRtzAg236juk4TcJKS4EoTcJKS1RWkyLEA7O1TK/3869vHZtv9F/fOk8XRavZ37P8/4Op7/SavldyzYeiEVVG5QBrvNu8zmTk5ScnxOXObnJyfEySJAQBAEAQBAEAQDDjGIpuRoQrEfKDK1Pyt/UPNPztb9w/wCJTmZ0eSh2H3+oeafna37h/wARmY5KHYanMs+xNeoKtas71AAA5POAG4Aj1mW+8VOSdG/Neq4MzGKi7x3GFs0rkWNaqQd4NR9f5mpGjTjJSjFJruRc6s3ucn/qTsp4V43DIUw+JqUlLbRCnQtYC/yA+U3K2Jq1pZqkrso5OPYS6vD/ADNlKtjaxDAgjaGoOhG6U3Y5OPYeuLvhTUy/GJUQM6PZKtNdTUUn8I73B1Hp03EwnYVIKUbH6uBlxzSlUuFlYO1OoFUtjuSoNbSrQGIFKou/Som/0hlIvZrRuX8mifwSzCtisNSqvUdXqUabnoAqKzAE7BYc4bxvOhvMojNJOxP4L4irVo8pVfaLM6gBAoGxUZe7xCiERmknZGhPCDEDA4vE7Z26K4oqpoWp9FUdUs34tEF9fGYvuJ5FmS8Cw5zjKi1MPRpFVNZ2DOwvsqiFiEF7FzYWvoAGOtrHJBJb2V3G8KMRRVy4RyjYnDqVUgVcSqLUw1tTYMm2ja9caTFyeRM2fBLOquKuXCjkqdOnWCjdi9TXUa7lHJ+PX9GuUyM4pFkmSsQBAEAp+f8Abv8AD5RIstjoWjL+yp+wvlEkit6kiDAgCAIB8gCAfYAgCAIAgHirT2lKncQQbekQZOO5zxQYCi1MCrirNtampR3i2nZekzYw+EjVTd9DqYXplK+qPGH4pMA9REFXFc469JRvuvp0XomZYNRg5N6E5wcKbk+BVeF3AXD4XMqWEpNWZHRGO09PbuxYGxCADqjeJmrhKcNmVcXd5o3t2cNVrx7SnCydWpGD4kjG8XtBKbuFxF1RmF61EjQE62T0TxmF2vUq14U242lJLSXF27Tt1NnQjBy37l2r+CXxZ8WuEzDDVKtepXVlqlAKb0wLBFOu1TY3ux757namAp4WqoQbs1ffbtfcjzkq8kWfMeJPL6dKo4rYu6IzC9Sja6qSL9F6JzMiMLESbNJxGcB9thmGIUbKkjDKe9xoatvBdw9NzpYGYiuJOvUtzUdzlhpmvfJaBCg0lOzWOIW9+bWLFi410N2b0amYsSzs+ZXktHD2FHlFUKEVTXrOiqLWCo7lVtYbhFg5N6kvCYVKShKa7Kgkga72Ysd/iWJ98yYbuR2ymiaL4coOScOHS7WPKEs+t76lmO/vixnM73MRyGiV2WFRhtB1L167OjAEbVN2cvTNiRdSN58ZixnOzIMmocmtLkl2EdaqjXtFfbDk3uW2+cSb3JN73mbGMzvcz4PBU6W3yaBdt2qPb8Tsbsx9Jgw23qSIMCAIAgFPz/t3+HyiRZbHQtGX9lT9hfKJJFb1JEGBAEAQDQZ9iyKq0zfZ2Qx/8tSCPTaw+c38NTvTc1rp4HTwVNOm5rW9vA+5VielCr1SDcd1x3gfIe+Rq03yeaeoxNPos0tUb6aRzBAEAQBAEAwYzCJVXZqKGG/XuPiCNQfVLKdSVN5ouzJwqSg80XZmDAZVSokmmtidLkkm3hcnSTq4ipV3SZZVxFSorSZyLjLW+eYcWLdHT0BtfnP3903a7tsHEb7a+hs7P+PDxJOaYfoavQOOjfXlRpzT/wCc+YbPn+Lpc9dePDvXcerrx6KXN4Pj3eJt+IX7jW/UN9OnPrHtB8xH6fVnh5nR8RRDoyN1WUq2ttCLH+DOERTsfMLh1potOmoVEUKigaKqiwA9AAgN33mWDAgCAIAgCAIB8JgyeadQN1SD6iDMuLWqMyi46qx7mCIgCAU/P+3f4fKJFlsdC0Zf2VP2F8okkVvUkQYEAQBAIeY5bTrACoN3VINit/A+4fKXUa86TvEtpVp0neDPOXZXTo32LknezG5t4eqZrYidXradhKtiKlXrMnSgoEAw4zECmjOfwgmTpwzyUVxLKVN1JqK4mjTMali5fX+2wt6rb/5m46UVJQy7u06Tw9NPLl+/E3uGq7aq3iAfVNKccsmjmVIZJOPYZZEgIAgHFOMwXzzDixbo6egNiec+43FvnOpXdtg4jfbX0Ohs/wCPDxJOaUOhq9BVHRvqawIHNO8cprPmGz5/i6XPXXjw71+09XXj0Uua9Hx7vE2/EL9xrfqG+nTn1j2g+Yj9Pqzw8zpc4RAQBAEAQBAEAQBANFwmxBU01PUbav4FhawPu2pv4KClmfFHS2fFPM+JgwWJ6amEFr6EeIt/gWvMzpNU5Z3ctrU+ilmLJOecgQBAKfn/AG7/AA+USLLY6Foy/sqfsL5RJIrepIgwIAgCAIAgCAIBjr0g6srC4YEEegyUZOLUlqiUZOLTXAr6cGnBty/M9jn28L3tf02906Dx0Wr5N/juOl/1Hd1d/wDsWGjTCqFXcAAPUJz5Scm2zmyk5NyerPciREAQDifGYL55h9C3R09FaxPOfcbi3zE6lf8AIcRvtr6eJ0Nn/Hh4knNKPQ1egrjo31NcEDmneOWNxPmOz5fi6XPj14/p71+09VXXRy5r0fHu8TccQv3Gt+ob6dOfV/aD5iP0+rPETOlzhEBAEAQBAEAQBAEAw4rDJUXZdQw8D/keBk4VJQd4uzJQnKDvF2MGAyujRuaaAE99yT82JMnVxFSr13/fsWVK9Sp13cmykpEAQCn5/wBu/wAPlEiy2OhaMv7Kn7C+USSK3qSIMCAQ8TmCI2zYs3eFA09dyBLY0ZSWbRF9PDynHNojPh66uLr6j4g+BkJQcXZlc6coOzMsiQEAQBAEAQBAEAQBAOF8PcUtbN8LUQMyvSplQjWZhtvYq20LXAvvE6lZ/wDYcQ721104dz8jo4BWrxXeT80pdDV6DFDo31OJBA5p3j7Qbj3GfMtny/F0ufHrR/T3r9h6iuujlzZaPj3fUbriF+41v1DfTpz6t7QfMR+n1Z4mZ0ucIgIAgCAIAgCAIAgCAIAgCAIBT8/7d/h8okWWx0LRl/ZU/YXyiSRW9SRBgQCoZjVehWcuDssxKtYlSDra/iN3unWpwhXpJLhwO1QlCrSSvZrgbjg8r2d2BAYiwIIJtfW3cDcfKamLcU1FcDTxsoNqMd9jbzUNEQDQVc5f7Y+GBpoESi4Lhyzmq1QECxAFuS/+XomL7yxRWW59o8ID9jq4lqdzTfEIEU9c0q70kFzuLFF1Og2ovuDhzrEbMeENbDkrWp0yRTWvdGbZFFaqJiSbjfTWorA/iB3Cxi5lQT0PGWcLTWrGktKx+1PSW562HpoxNcW/CXQoPSy+MxcOnZXLVJFQgCAV3jBzn7Jl+JrA2cIVpnvFR+apHqLA+6Yk7IspRzSSPzNV4TVWfDsVS+HpJSTZ5Rbql7Firhr846qRLXjJvCTwllllxtv4du7hxTOhTWSeda/3sJlfhtXZWUqtmBB6bGHeLbjXI+YnDo7MpUqkaie9NPqw4O/CJuyxs5Jp8e+X/sWria4ZV6eJpYFUpGlXqszsVfbB5P8ACQ1h2Y3g7zO/i8dUxdRTmkt1t1/Vs5VSjFRufoWUGmIAgCAIAgCAIAgCAIAgCAIBT8/7d/h8okWWx0LRl/ZU/YXyiSRW9SRBgQBAEAQDQ1syZ6jKrbKqSulrkqbG5Pvm7yKhTUrXb9Tpww0YU1Jq7e//AFMuSIpq1qupqMtOmx7itMuU07jeo/8AEpr0lBpria+Jp5LW0YpcHKYp1KJeo1Cry23RYpsHlmZqmoQP1qjHraXmvY18/EzUMkpguXapVZ6fJMarAnk9eYAAB+I3NrnvJsIsHJmLLODeHoPTqU1O3Tw64ZWJueSVtrXxJOt4sHNvcbiZICAIBXOMPJvteXYmiF2nKF6Y7y6c5QPWVt75iSuiylLLJM/M1bgzXVqCDYdsRSSrTCt+F72BLAAHmnvt6ZY8JJYSWLk0oR11vw4Jd50Kb5SeSK3kmtwGx6qWahZVBLHlaOgAuTo/hONS2phKtSNOM98mkt0tXu7Dclga8U246d6/ktvE1wOr1MTSxytS5KhVZXBZtsnk/wAI2bHtBvI753cXgamEqKE2tL7v+EcupVi42P0NKDTEAQDX5hmOwwRQCx8dwHdf5H5S+lRzJyeiNqhh+UTlLRH3BY4s2wwAa1xbcfnumJ01lzx0FagoxzR0J8pNUQBAEAQBAEAQBAKfn/bv8PlEiy2OhbaVMKoUbgAB6hJFZ7gwIAgCAIBocxyAtUL0qmxtG7Ky3F/Ea6Tfo4xRgozjexv0cc4QyyV7GxyvACittosx1ZiLXPoHcPRNavWdWV7WXYa+IrutK73LsJspKBAEAQBAEAQDhXD3BLSzfC0kDFVpUwqo2y2ztvYKdpbWFhe43TqVt2wcRpx13rhws/I6GBeavHxJ2Z0Ohq9Dix0b6nFEgc07x9oNx6LGfMtnz/F0ufDrR/T3r9h6ivHo5c2Wj/V/9G84hfuNb9Q306c+re0HzEfp9WeKmdLnCICAIBos+yyozirSsx2dllJtcA3BUnS+p/ib2FrwjFwnu7zoYTExhFwnofckwFUPylYbOlgu1tHXvJGnu9MYmrTy5Ke/7DFYinKGSmbyaJzxAEAQBAEAQBAEAp+f9u/w+USLLY6FtpVAwDDcQCPUZIrPcGBAEAQBAEAQBAEAQBAIGMzLYbYUbTd+tgJfCjeOeTsjapYbPHO3ZGTBYzbuCLMN4vcWPeDIzp5Umt6ZCtR5Oz1TJcqKDifGYL55h9GPR09EbZY859xuLfMTq1/yHEffXTh4nQ2f8eHiSM0o9DV6LFDo31OIJA5p3jljce6fMNny/F0udHrR/T3r9p6qvHo5c16Pj3eJueIX7jW/UN9OnPq/tB8xH6fVniJnS5wiAgCAIAgCAIAgCAIAgCAIAgFPz/t3+HyiRZbHQtGX9lT9hfKJJFb1Iua5gaZVFttNrc9wvabNCjnTk9EbeGw6qJylojzg8c22Ec7W0DY2sQR420tMSppwc4q1jNWhHI5x3WNpNc0hAEAQDxUqBQSTYDfMpNuyJRi5OyIlLNEJGjAE2BI0P8/5l0qEl/BfLCziuHgTpQawgCAVvOcDWWqatNS6ta4UjaUgW3HeCAP5nSw9WnKnkm7Nf6PidTC4inyfJ1N1v+SXkOEqAtUqDZJFgpIJ9JNtBuGkpxNSFlCG+xVi60JJQhwNzNM0DinGYP8A+5h9GPR09FNm6z7jcW+c6lf8hxH31+x0Nn/Hh4kjNKfQ1ejxPZvvrEjqnf0u6fMNny/F0t8evHh3r9p6quujluej493ibjiF+41v1DfTpz6x7QfMR+n1Z4iZ0ucIgIAgCAIAgCAIAgCAIAgCAIBT8/7d/h8okWWx0LRl/ZU/YXyiSRW9SFneVGtssjBXW4FxowPcZt4bEKldSV0zawuJ5G6aumYMoyiojh6rKSL7Kpe1/Ek+jut3yeIxMJRywT+5biMZGcckEbyaJzxAEAQDX57RdqLBBdgQ1v7gDcj5fzabGFlGNRZtDZwlSMKqctCtUcU1TokUlt1tki3tHuE6MqMab5Rv7/wdZqnDpHL+9xc1Gg75x2cF72epgwIAgCAIBxTjL/1zD9Y9HT6ps3WfcbidSv8AkOI++v2Ohs/48PEk5ovQ1ebiezfe5t1Tv5+6fMNnv8XS3x68eHeu49XXXRS3PR8e7xNvxC/ca36hvp059Y9oPmI/T6s8PM6XOEQEAQBAEAQBAEAQBAEAQBAEAp+f9u/w+USLLY6Foy/sqfsL5RJIrepIgwIAgCAIAgCAIAgCAIAgCAIBxTjL/wBcw/W7On1et1n3TqV/yHEffX7HQ2d8eHiSs0HQ1dMT2b7ybdU79d0+YbP+bpdXrx80err/AApa6PyNtxC/ca36hvp059Y9oPmI/T6s8PM6XOEQEAQBAEAQBAEAQBAEAQBAEAp+f9u/w+USLLY6Foy/sqfsL5RJIrepIgwIAgCAIAgCAIAgCAIAgCAIBxHjRYjOqBBseSp7vaedaqr7Cr37/Q38B8aPieMxxL8lV57dm/4j/aZ81wFOPvVLd+qPmj09aT5OW/g/Is3EL9xrfqG+nTn1H2g+Yj9Pqzxkzpc4RAQBAEAQBAEAQBAEAQBAEAQCn5/27/D5RIstj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09999"/>
            <a:ext cx="3962400" cy="29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006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‘steepness’ of concentration gradient: </a:t>
            </a:r>
            <a:r>
              <a:rPr lang="en-US" sz="2800" dirty="0" smtClean="0"/>
              <a:t>greater difference = higher rate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Temperature</a:t>
            </a:r>
            <a:r>
              <a:rPr lang="en-US" sz="2800" dirty="0" smtClean="0"/>
              <a:t>: higher temperature = higher rate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Surface area of diffusion:</a:t>
            </a:r>
            <a:r>
              <a:rPr lang="en-US" sz="2800" dirty="0" smtClean="0"/>
              <a:t> greater surface area – higher rate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Nature of molecules/ions: </a:t>
            </a:r>
            <a:r>
              <a:rPr lang="en-US" sz="2800" dirty="0" smtClean="0"/>
              <a:t>small molecules = greater rate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20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33800" cy="4876800"/>
          </a:xfrm>
        </p:spPr>
        <p:txBody>
          <a:bodyPr/>
          <a:lstStyle/>
          <a:p>
            <a:r>
              <a:rPr lang="en-US" dirty="0" smtClean="0"/>
              <a:t>Respiratory gases cross membrane by diffusion (uncharged and nonpolar)</a:t>
            </a:r>
          </a:p>
          <a:p>
            <a:r>
              <a:rPr lang="en-US" dirty="0" smtClean="0"/>
              <a:t>Water (even though it is polar) can cross because molecules are very small</a:t>
            </a:r>
          </a:p>
        </p:txBody>
      </p:sp>
      <p:pic>
        <p:nvPicPr>
          <p:cNvPr id="3074" name="Picture 2" descr="http://www.uic.edu/classes/bios/bios100/lectures/cross_me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72000" cy="3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 that takes place with the help of a certain protein molecule</a:t>
            </a:r>
          </a:p>
          <a:p>
            <a:pPr lvl="1"/>
            <a:r>
              <a:rPr lang="en-US" dirty="0" smtClean="0"/>
              <a:t>Channel proteins</a:t>
            </a:r>
          </a:p>
          <a:p>
            <a:pPr lvl="1"/>
            <a:r>
              <a:rPr lang="en-US" dirty="0" smtClean="0"/>
              <a:t>Carrier 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97245" cy="3269225"/>
          </a:xfrm>
        </p:spPr>
        <p:txBody>
          <a:bodyPr>
            <a:normAutofit/>
          </a:bodyPr>
          <a:lstStyle/>
          <a:p>
            <a:r>
              <a:rPr lang="en-US" dirty="0" smtClean="0"/>
              <a:t>Water-filled pores</a:t>
            </a:r>
          </a:p>
          <a:p>
            <a:r>
              <a:rPr lang="en-US" dirty="0" smtClean="0"/>
              <a:t>Fixed shape</a:t>
            </a:r>
          </a:p>
          <a:p>
            <a:r>
              <a:rPr lang="en-US" dirty="0" smtClean="0"/>
              <a:t>Allow charged substances (usually ions) to diffuse through membrane</a:t>
            </a:r>
          </a:p>
          <a:p>
            <a:r>
              <a:rPr lang="en-US" dirty="0" smtClean="0"/>
              <a:t>Gated to allow for selectivity and control of movement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stepbystep.com/wp-content/uploads/2013/05/Difference-between-Carrier-and-Channel-Proteins-Channel-Prote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1826"/>
            <a:ext cx="422030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45" y="1524000"/>
            <a:ext cx="3657600" cy="50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Flips between shapes to alternately open binding sites on interior/exterior of membrane</a:t>
            </a:r>
          </a:p>
          <a:p>
            <a:r>
              <a:rPr lang="en-US" dirty="0" smtClean="0"/>
              <a:t>Direction of movement depends on concentration gradient inside and outside of cell</a:t>
            </a:r>
            <a:endParaRPr lang="en-US" dirty="0"/>
          </a:p>
        </p:txBody>
      </p:sp>
      <p:pic>
        <p:nvPicPr>
          <p:cNvPr id="5122" name="Picture 2" descr="http://bio3400.nicerweb.com/bio1151/Locked/media/ch07/07_15FacilitatedDiffusio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6781800" cy="29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jakea-pbio11cci.wikispaces.com/file/view/Image132-1.gif/251556286/Image132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684"/>
            <a:ext cx="8653672" cy="33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358</TotalTime>
  <Words>818</Words>
  <Application>Microsoft Office PowerPoint</Application>
  <PresentationFormat>On-screen Show (4:3)</PresentationFormat>
  <Paragraphs>105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Apothecary</vt:lpstr>
      <vt:lpstr>Chapter 4.2: Transport across the CSM</vt:lpstr>
      <vt:lpstr>CSM transport</vt:lpstr>
      <vt:lpstr>Diffusion</vt:lpstr>
      <vt:lpstr>Rates of Diffusion </vt:lpstr>
      <vt:lpstr>Diffusion </vt:lpstr>
      <vt:lpstr>Facilitated diffusion</vt:lpstr>
      <vt:lpstr>Channel proteins</vt:lpstr>
      <vt:lpstr>Carrier proteins</vt:lpstr>
      <vt:lpstr>PowerPoint Presentation</vt:lpstr>
      <vt:lpstr>Osmosis</vt:lpstr>
      <vt:lpstr> Water potential</vt:lpstr>
      <vt:lpstr>Water potential</vt:lpstr>
      <vt:lpstr>Pressure potential</vt:lpstr>
      <vt:lpstr>Water potential in animal cells</vt:lpstr>
      <vt:lpstr>Osmosis in plant cells</vt:lpstr>
      <vt:lpstr>Do Now 1/14/14</vt:lpstr>
      <vt:lpstr>Active Transport</vt:lpstr>
      <vt:lpstr>Sodium-potassium pump</vt:lpstr>
      <vt:lpstr>Sodium-potassium pump</vt:lpstr>
      <vt:lpstr>Active transport</vt:lpstr>
      <vt:lpstr>Active transport</vt:lpstr>
      <vt:lpstr>Active transport</vt:lpstr>
      <vt:lpstr>Bulk transport</vt:lpstr>
      <vt:lpstr>Endocytosis</vt:lpstr>
      <vt:lpstr>phagocytosis</vt:lpstr>
      <vt:lpstr>endocytosis</vt:lpstr>
      <vt:lpstr>Pinocytosis</vt:lpstr>
      <vt:lpstr>exocytosis</vt:lpstr>
      <vt:lpstr>Bulk transport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4.2: Transport across the CSM</dc:title>
  <dc:creator>Hoke, Jordan</dc:creator>
  <cp:lastModifiedBy>Rebecca Carlson</cp:lastModifiedBy>
  <cp:revision>17</cp:revision>
  <dcterms:created xsi:type="dcterms:W3CDTF">2014-01-09T14:56:37Z</dcterms:created>
  <dcterms:modified xsi:type="dcterms:W3CDTF">2015-01-19T15:05:46Z</dcterms:modified>
</cp:coreProperties>
</file>