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84" r:id="rId7"/>
    <p:sldId id="285" r:id="rId8"/>
    <p:sldId id="294" r:id="rId9"/>
    <p:sldId id="260" r:id="rId10"/>
    <p:sldId id="279" r:id="rId11"/>
    <p:sldId id="262" r:id="rId12"/>
    <p:sldId id="281" r:id="rId13"/>
    <p:sldId id="278" r:id="rId14"/>
    <p:sldId id="287" r:id="rId15"/>
    <p:sldId id="286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EB7B2-CA22-4D8B-8EA9-E9039C9E2A0E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5604D-4655-4997-80B5-1DFEAB64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5604D-4655-4997-80B5-1DFEAB646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7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5604D-4655-4997-80B5-1DFEAB646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7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C4EFD0C-450C-4E3E-9298-4A138D97227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BF252B9-961C-44CE-845C-08C17C844E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124199"/>
            <a:ext cx="6629400" cy="1322035"/>
          </a:xfrm>
        </p:spPr>
        <p:txBody>
          <a:bodyPr/>
          <a:lstStyle/>
          <a:p>
            <a:r>
              <a:rPr lang="en-US" sz="3200" dirty="0"/>
              <a:t>C</a:t>
            </a:r>
            <a:r>
              <a:rPr lang="en-US" sz="3200" dirty="0" smtClean="0"/>
              <a:t>hapter 4: Phospholipids and Cell Membranes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04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in membrane due to its hydrophobic and hydrophilic regions</a:t>
            </a:r>
          </a:p>
          <a:p>
            <a:r>
              <a:rPr lang="en-US" dirty="0" smtClean="0"/>
              <a:t>Most float like mobile icebergs although some are fixed like islands to structures inside or outside the cell and do not move about</a:t>
            </a:r>
            <a:endParaRPr lang="en-US" dirty="0"/>
          </a:p>
        </p:txBody>
      </p:sp>
      <p:pic>
        <p:nvPicPr>
          <p:cNvPr id="4" name="Picture 2" descr="http://www.cbv.ns.ca/bec/science/cell/fluid_mosa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6023"/>
            <a:ext cx="4572000" cy="30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Extrinsic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are bound to intrinsic proteins</a:t>
            </a:r>
          </a:p>
          <a:p>
            <a:r>
              <a:rPr lang="en-US" dirty="0" smtClean="0"/>
              <a:t>Some are held in place by binding to molecules inside or outside the cell</a:t>
            </a:r>
            <a:endParaRPr lang="en-US" dirty="0"/>
          </a:p>
        </p:txBody>
      </p:sp>
      <p:pic>
        <p:nvPicPr>
          <p:cNvPr id="5122" name="Picture 2" descr="http://www.geneontology.org/images/diag-membra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5715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0782"/>
            <a:ext cx="9144000" cy="53547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Proteins’ roles in membranes</a:t>
            </a:r>
          </a:p>
          <a:p>
            <a:r>
              <a:rPr lang="en-US" dirty="0" smtClean="0"/>
              <a:t>Transport proteins: hydrophilic channels </a:t>
            </a:r>
          </a:p>
          <a:p>
            <a:pPr lvl="1"/>
            <a:r>
              <a:rPr lang="en-US" dirty="0" smtClean="0"/>
              <a:t>Ions, polar molecules</a:t>
            </a:r>
          </a:p>
          <a:p>
            <a:r>
              <a:rPr lang="en-US" dirty="0" smtClean="0"/>
              <a:t>Enzymes: on plasma membrane on small intestine surface hydrolyze disaccharides </a:t>
            </a:r>
          </a:p>
          <a:p>
            <a:r>
              <a:rPr lang="en-US" dirty="0" smtClean="0"/>
              <a:t>Proteins in organelle membranes for photosynthesis + cell respiration</a:t>
            </a:r>
            <a:endParaRPr lang="en-US" dirty="0"/>
          </a:p>
        </p:txBody>
      </p:sp>
      <p:pic>
        <p:nvPicPr>
          <p:cNvPr id="8194" name="Picture 2" descr="http://www.accessexcellence.org/RC/VL/GG/ecb/ecb_images/11_20_membrane_protei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t="27445" r="7250" b="29864"/>
          <a:stretch/>
        </p:blipFill>
        <p:spPr bwMode="auto">
          <a:xfrm>
            <a:off x="457200" y="3745321"/>
            <a:ext cx="8382000" cy="31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Glycolipids and Glycoproteins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proteins and lipids in membrane have carbohydrate chains attached that face the outside of the membrane</a:t>
            </a:r>
          </a:p>
          <a:p>
            <a:pPr lvl="1"/>
            <a:r>
              <a:rPr lang="en-US" dirty="0" smtClean="0"/>
              <a:t>Glycolipids = carb. attached to lipid</a:t>
            </a:r>
          </a:p>
          <a:p>
            <a:pPr lvl="1"/>
            <a:r>
              <a:rPr lang="en-US" dirty="0" smtClean="0"/>
              <a:t>Glycoproteins = carb. attached to protein</a:t>
            </a:r>
            <a:endParaRPr lang="en-US" dirty="0"/>
          </a:p>
        </p:txBody>
      </p:sp>
      <p:pic>
        <p:nvPicPr>
          <p:cNvPr id="6146" name="Picture 2" descr="http://www.galab.de/technologies/img/glyc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43324"/>
            <a:ext cx="48006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Glycolipids and Glycoproteins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H-bonds with water to stabilize the membrane</a:t>
            </a:r>
          </a:p>
          <a:p>
            <a:r>
              <a:rPr lang="en-US" dirty="0" smtClean="0"/>
              <a:t>Form sugary coating on membrane called </a:t>
            </a:r>
            <a:r>
              <a:rPr lang="en-US" b="1" dirty="0" err="1" smtClean="0"/>
              <a:t>glycocalyx</a:t>
            </a:r>
            <a:endParaRPr lang="en-US" dirty="0" smtClean="0"/>
          </a:p>
          <a:p>
            <a:r>
              <a:rPr lang="en-US" dirty="0" smtClean="0"/>
              <a:t>Act as receptor molecules</a:t>
            </a:r>
            <a:endParaRPr lang="en-US" dirty="0"/>
          </a:p>
        </p:txBody>
      </p:sp>
      <p:pic>
        <p:nvPicPr>
          <p:cNvPr id="7170" name="Picture 2" descr="http://www.nfsdsystems.com/w3bio315/images/content/lectures/lecture2/GlycocalyxVill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714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Surface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 chains help glycoprotein and glycolipids act as </a:t>
            </a:r>
            <a:r>
              <a:rPr lang="en-US" b="1" dirty="0" smtClean="0"/>
              <a:t>receptor molecules</a:t>
            </a:r>
            <a:r>
              <a:rPr lang="en-US" dirty="0" smtClean="0"/>
              <a:t>, which bind with particular substances at the CSM</a:t>
            </a:r>
          </a:p>
          <a:p>
            <a:endParaRPr lang="en-US" b="1" dirty="0" smtClean="0"/>
          </a:p>
        </p:txBody>
      </p:sp>
      <p:pic>
        <p:nvPicPr>
          <p:cNvPr id="8194" name="Picture 2" descr="http://www.scq.ubc.ca/wp-content/uploads/2006/07/cellsurf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37052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Signaling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338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Coordinate activities of animal cells</a:t>
            </a:r>
          </a:p>
          <a:p>
            <a:r>
              <a:rPr lang="en-US" dirty="0" smtClean="0"/>
              <a:t>Recognize messenger molecules like hormones and neurotransmitters</a:t>
            </a:r>
          </a:p>
          <a:p>
            <a:r>
              <a:rPr lang="en-US" dirty="0" smtClean="0"/>
              <a:t>When molecule binds with receptor, it triggers a series of chemical reactions in the cell</a:t>
            </a:r>
            <a:endParaRPr lang="en-US" dirty="0"/>
          </a:p>
        </p:txBody>
      </p:sp>
      <p:pic>
        <p:nvPicPr>
          <p:cNvPr id="9218" name="Picture 2" descr="http://www.nature.com/leu/journal/v23/n5/images/leu200954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35" y="1752600"/>
            <a:ext cx="4572000" cy="42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Receptor</a:t>
            </a:r>
            <a:endParaRPr lang="en-US" dirty="0"/>
          </a:p>
        </p:txBody>
      </p:sp>
      <p:pic>
        <p:nvPicPr>
          <p:cNvPr id="10242" name="Picture 2" descr="http://www.bio.davidson.edu/courses/molbio/molstudents/spring2003/williford/picturefrombook/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Endocytosis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2133600" cy="4373563"/>
          </a:xfrm>
        </p:spPr>
        <p:txBody>
          <a:bodyPr/>
          <a:lstStyle/>
          <a:p>
            <a:r>
              <a:rPr lang="en-US" dirty="0" smtClean="0"/>
              <a:t>Bind to molecules that are parts of the structures that are to be engulfed by CSM</a:t>
            </a:r>
            <a:endParaRPr lang="en-US" dirty="0"/>
          </a:p>
        </p:txBody>
      </p:sp>
      <p:pic>
        <p:nvPicPr>
          <p:cNvPr id="11266" name="Picture 2" descr="http://bio1151.nicerweb.com/Locked/media/ch07/07_20Endocytosi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6362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Marker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</a:t>
            </a:r>
            <a:r>
              <a:rPr lang="en-US" b="1" dirty="0" smtClean="0"/>
              <a:t>antigens</a:t>
            </a:r>
            <a:endParaRPr lang="en-US" dirty="0" smtClean="0"/>
          </a:p>
          <a:p>
            <a:r>
              <a:rPr lang="en-US" dirty="0" smtClean="0"/>
              <a:t>Allow cell-cell recognition</a:t>
            </a:r>
          </a:p>
          <a:p>
            <a:pPr lvl="1"/>
            <a:r>
              <a:rPr lang="en-US" dirty="0" smtClean="0"/>
              <a:t>Each cell type has its own specific antigen (similar to how different countries have different flags)</a:t>
            </a:r>
          </a:p>
          <a:p>
            <a:pPr lvl="1"/>
            <a:r>
              <a:rPr lang="en-US" dirty="0" smtClean="0"/>
              <a:t>Ex: ABO blood types</a:t>
            </a:r>
            <a:endParaRPr lang="en-US" dirty="0"/>
          </a:p>
        </p:txBody>
      </p:sp>
      <p:pic>
        <p:nvPicPr>
          <p:cNvPr id="12290" name="Picture 2" descr="http://2010.igem.org/wiki/images/6/60/Killer_immune_cells_F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71277"/>
            <a:ext cx="4891548" cy="35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ttp://www.vcharkarn.com/uploads/68/68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385"/>
            <a:ext cx="4572000" cy="32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Bilayer membrane ~7 nm wide</a:t>
            </a:r>
          </a:p>
          <a:p>
            <a:r>
              <a:rPr lang="en-US" dirty="0" smtClean="0"/>
              <a:t>Contains embedded proteins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6" t="37897" r="15777" b="15278"/>
          <a:stretch/>
        </p:blipFill>
        <p:spPr bwMode="auto">
          <a:xfrm>
            <a:off x="457200" y="2743200"/>
            <a:ext cx="7406640" cy="36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9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channels or passageways for ions and polar molecules to pass through CSM</a:t>
            </a:r>
          </a:p>
          <a:p>
            <a:r>
              <a:rPr lang="en-US" dirty="0"/>
              <a:t>T</a:t>
            </a:r>
            <a:r>
              <a:rPr lang="en-US" dirty="0" smtClean="0"/>
              <a:t>wo main types:  channel proteins and carrier proteins</a:t>
            </a:r>
            <a:endParaRPr lang="en-US" dirty="0"/>
          </a:p>
        </p:txBody>
      </p:sp>
      <p:pic>
        <p:nvPicPr>
          <p:cNvPr id="13314" name="Picture 2" descr="http://img.sparknotes.com/figures/A/a981208a1abd542364d5a13c08702881/transpo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5181600" cy="24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3245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Membrane described as fluid b/c both phospholipids and  proteins can move about by diffusion</a:t>
            </a:r>
          </a:p>
          <a:p>
            <a:r>
              <a:rPr lang="en-US" dirty="0" smtClean="0"/>
              <a:t>Bilayer has fluidity we associate with olive oil</a:t>
            </a:r>
          </a:p>
          <a:p>
            <a:r>
              <a:rPr lang="en-US" dirty="0" smtClean="0"/>
              <a:t>Move sideways in their own layers</a:t>
            </a:r>
          </a:p>
          <a:p>
            <a:r>
              <a:rPr lang="en-US" dirty="0" smtClean="0"/>
              <a:t>Proteins move like icebergs in sea</a:t>
            </a:r>
            <a:endParaRPr lang="en-US" dirty="0"/>
          </a:p>
        </p:txBody>
      </p:sp>
      <p:pic>
        <p:nvPicPr>
          <p:cNvPr id="1026" name="Picture 2" descr="http://www.intechopen.com/source/html/25884/media/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14290"/>
            <a:ext cx="4143375" cy="261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phospholipid tails are saturated, some are unsaturated</a:t>
            </a:r>
          </a:p>
          <a:p>
            <a:pPr lvl="1"/>
            <a:r>
              <a:rPr lang="en-US" dirty="0" smtClean="0"/>
              <a:t>More unsaturated = more fluid</a:t>
            </a:r>
          </a:p>
          <a:p>
            <a:pPr lvl="1"/>
            <a:r>
              <a:rPr lang="en-US" dirty="0" smtClean="0"/>
              <a:t>Tails are bent, so they fit together more loosely</a:t>
            </a:r>
            <a:endParaRPr lang="en-US" dirty="0"/>
          </a:p>
        </p:txBody>
      </p:sp>
      <p:pic>
        <p:nvPicPr>
          <p:cNvPr id="2052" name="Picture 4" descr="http://www.rpi.edu/dept/bcbp/molbiochem/MBWeb/mb1/part2/images/phas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5105400" cy="280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tail = less fluid membrane</a:t>
            </a:r>
          </a:p>
          <a:p>
            <a:r>
              <a:rPr lang="en-US" dirty="0" smtClean="0"/>
              <a:t>Lower temp. = less fluid membrane</a:t>
            </a:r>
          </a:p>
          <a:p>
            <a:endParaRPr lang="en-US" dirty="0"/>
          </a:p>
        </p:txBody>
      </p:sp>
      <p:pic>
        <p:nvPicPr>
          <p:cNvPr id="4" name="Picture 2" descr="http://www.intechopen.com/source/html/42113/media/imag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57597"/>
            <a:ext cx="5322901" cy="38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ccessexcellence.org/RC/VL/GG/ecb/ecb_images/12_02_diffusion_r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r="22052"/>
          <a:stretch/>
        </p:blipFill>
        <p:spPr bwMode="auto">
          <a:xfrm>
            <a:off x="4648200" y="1333500"/>
            <a:ext cx="4277032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373563"/>
          </a:xfrm>
        </p:spPr>
        <p:txBody>
          <a:bodyPr/>
          <a:lstStyle/>
          <a:p>
            <a:r>
              <a:rPr lang="en-US" dirty="0" smtClean="0"/>
              <a:t>Because tails of phospholipids are nonpolar, it is difficult for polar molecules (water soluble) to pass through the membrane</a:t>
            </a:r>
          </a:p>
          <a:p>
            <a:pPr lvl="1"/>
            <a:r>
              <a:rPr lang="en-US" dirty="0" smtClean="0"/>
              <a:t>Ex: sugars, amino acids, and proteins cannot leak out of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hydrophilic </a:t>
            </a:r>
            <a:r>
              <a:rPr lang="en-US" dirty="0"/>
              <a:t>heads + hydrophobic </a:t>
            </a:r>
            <a:r>
              <a:rPr lang="en-US" dirty="0" smtClean="0"/>
              <a:t>tails</a:t>
            </a:r>
          </a:p>
          <a:p>
            <a:pPr lvl="1"/>
            <a:r>
              <a:rPr lang="en-US" dirty="0" smtClean="0"/>
              <a:t>Fits in between phospholipids</a:t>
            </a:r>
          </a:p>
          <a:p>
            <a:pPr lvl="1"/>
            <a:r>
              <a:rPr lang="en-US" dirty="0" smtClean="0"/>
              <a:t>In animal cells, amount cholesterol= amount phospholipids in CSM</a:t>
            </a:r>
            <a:endParaRPr lang="en-US" dirty="0"/>
          </a:p>
          <a:p>
            <a:r>
              <a:rPr lang="en-US" dirty="0"/>
              <a:t>Regulates fluidity, stabilize membranes</a:t>
            </a:r>
          </a:p>
          <a:p>
            <a:r>
              <a:rPr lang="en-US" dirty="0"/>
              <a:t>Hydrophobic regions: prevent ions/polar molecules from passing through membrane</a:t>
            </a:r>
          </a:p>
          <a:p>
            <a:pPr lvl="1"/>
            <a:r>
              <a:rPr lang="en-US" dirty="0"/>
              <a:t>Important in myelin </a:t>
            </a:r>
            <a:r>
              <a:rPr lang="en-US" dirty="0" smtClean="0"/>
              <a:t>sheath around nerve cells: </a:t>
            </a:r>
            <a:r>
              <a:rPr lang="en-US" dirty="0"/>
              <a:t>ion leaks would slow signals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ntranik.org/wp-content/uploads/2012/04/conduction-in-a-myelinated-nerve-fiber-saltatory-cond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191">
            <a:off x="4179942" y="2641877"/>
            <a:ext cx="524581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pic>
        <p:nvPicPr>
          <p:cNvPr id="4" name="Picture 6" descr="http://1.bp.blogspot.com/-HKdHED5PuqU/TaXG4KaZzsI/AAAAAAAAABg/cqszHWXGgu0/s1600/Plasma+membra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types of proteins in membrane:</a:t>
            </a:r>
          </a:p>
          <a:p>
            <a:pPr lvl="1"/>
            <a:r>
              <a:rPr lang="en-US" dirty="0" smtClean="0"/>
              <a:t>Intrinsic (aka integral): found </a:t>
            </a:r>
            <a:r>
              <a:rPr lang="en-US" b="1" u="sng" dirty="0" smtClean="0"/>
              <a:t>in</a:t>
            </a:r>
            <a:r>
              <a:rPr lang="en-US" dirty="0" smtClean="0"/>
              <a:t> inner layer, outer layer, or most commonly spanning the entire membrane (</a:t>
            </a:r>
            <a:r>
              <a:rPr lang="en-US" b="1" dirty="0" smtClean="0"/>
              <a:t>transmembrane proteins)</a:t>
            </a:r>
            <a:endParaRPr lang="en-US" dirty="0" smtClean="0"/>
          </a:p>
          <a:p>
            <a:pPr lvl="1"/>
            <a:r>
              <a:rPr lang="en-US" dirty="0" smtClean="0"/>
              <a:t>Extrinsic (aka peripheral): found </a:t>
            </a:r>
            <a:r>
              <a:rPr lang="en-US" b="1" u="sng" dirty="0" smtClean="0"/>
              <a:t>on</a:t>
            </a:r>
            <a:r>
              <a:rPr lang="en-US" dirty="0" smtClean="0"/>
              <a:t> inner or outer surface of the membrane</a:t>
            </a:r>
          </a:p>
        </p:txBody>
      </p:sp>
      <p:pic>
        <p:nvPicPr>
          <p:cNvPr id="4" name="Picture 2" descr="http://www.biology.arizona.edu/cell_bio/problem_sets/membranes/graphics/fluid_%20mosaic_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00012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512</Words>
  <Application>Microsoft Office PowerPoint</Application>
  <PresentationFormat>On-screen Show (4:3)</PresentationFormat>
  <Paragraphs>70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Calibri</vt:lpstr>
      <vt:lpstr>Century Gothic</vt:lpstr>
      <vt:lpstr>Apothecary</vt:lpstr>
      <vt:lpstr>Chapter 4: Phospholipids and Cell Membranes</vt:lpstr>
      <vt:lpstr>Structure of membranes</vt:lpstr>
      <vt:lpstr>Fluid Mosaic Model</vt:lpstr>
      <vt:lpstr>Fluid Mosaic Model</vt:lpstr>
      <vt:lpstr>Fluid Mosaic Model</vt:lpstr>
      <vt:lpstr>Phospholipids</vt:lpstr>
      <vt:lpstr>Cholesterol</vt:lpstr>
      <vt:lpstr>Cholesterol</vt:lpstr>
      <vt:lpstr>Fluid Mosaic Model</vt:lpstr>
      <vt:lpstr>Intrinsic Proteins</vt:lpstr>
      <vt:lpstr>Extrinsic proteins</vt:lpstr>
      <vt:lpstr>PowerPoint Presentation</vt:lpstr>
      <vt:lpstr>Glycolipids and Glycoproteins</vt:lpstr>
      <vt:lpstr>Glycolipids and Glycoproteins</vt:lpstr>
      <vt:lpstr>Cell Surface Receptors</vt:lpstr>
      <vt:lpstr>Signaling Receptors</vt:lpstr>
      <vt:lpstr>Insulin Receptor</vt:lpstr>
      <vt:lpstr>Endocytosis receptors</vt:lpstr>
      <vt:lpstr>Cell Marker Receptors</vt:lpstr>
      <vt:lpstr>Transport Proteins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Hoke, Jordan</dc:creator>
  <cp:lastModifiedBy>Rebecca Carlson</cp:lastModifiedBy>
  <cp:revision>17</cp:revision>
  <dcterms:created xsi:type="dcterms:W3CDTF">2014-01-07T14:32:05Z</dcterms:created>
  <dcterms:modified xsi:type="dcterms:W3CDTF">2015-01-19T15:05:12Z</dcterms:modified>
</cp:coreProperties>
</file>