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4" r:id="rId15"/>
    <p:sldId id="269" r:id="rId16"/>
    <p:sldId id="274" r:id="rId17"/>
    <p:sldId id="273" r:id="rId18"/>
    <p:sldId id="275" r:id="rId19"/>
    <p:sldId id="276" r:id="rId20"/>
    <p:sldId id="280" r:id="rId21"/>
    <p:sldId id="281" r:id="rId22"/>
    <p:sldId id="282" r:id="rId23"/>
    <p:sldId id="285" r:id="rId24"/>
    <p:sldId id="284" r:id="rId25"/>
    <p:sldId id="277" r:id="rId26"/>
    <p:sldId id="287" r:id="rId27"/>
    <p:sldId id="288" r:id="rId28"/>
    <p:sldId id="289" r:id="rId29"/>
    <p:sldId id="290" r:id="rId30"/>
    <p:sldId id="297" r:id="rId31"/>
    <p:sldId id="291" r:id="rId32"/>
    <p:sldId id="292" r:id="rId33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C62594F-0D8B-470E-B886-E71FFA5C029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928C7BB-1346-4D40-A87E-533AF9C19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6714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CD053BE-B21B-4ED9-9A8C-1DDE748AC225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957DC22-A9ED-4D9C-B260-A2DF824AE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940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7DC22-A9ED-4D9C-B260-A2DF824AE7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085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A5C0-3F76-499A-8FDA-0B1651C7FC22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1F5831-07AF-4CC7-B60A-13905ECACA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A5C0-3F76-499A-8FDA-0B1651C7FC22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5831-07AF-4CC7-B60A-13905ECAC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31F5831-07AF-4CC7-B60A-13905ECACA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A5C0-3F76-499A-8FDA-0B1651C7FC22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A5C0-3F76-499A-8FDA-0B1651C7FC22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31F5831-07AF-4CC7-B60A-13905ECACA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A5C0-3F76-499A-8FDA-0B1651C7FC22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1F5831-07AF-4CC7-B60A-13905ECACA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2B6A5C0-3F76-499A-8FDA-0B1651C7FC22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5831-07AF-4CC7-B60A-13905ECACA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A5C0-3F76-499A-8FDA-0B1651C7FC22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31F5831-07AF-4CC7-B60A-13905ECACA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A5C0-3F76-499A-8FDA-0B1651C7FC22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31F5831-07AF-4CC7-B60A-13905ECAC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A5C0-3F76-499A-8FDA-0B1651C7FC22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1F5831-07AF-4CC7-B60A-13905ECAC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1F5831-07AF-4CC7-B60A-13905ECACA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A5C0-3F76-499A-8FDA-0B1651C7FC22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31F5831-07AF-4CC7-B60A-13905ECACA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2B6A5C0-3F76-499A-8FDA-0B1651C7FC22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2B6A5C0-3F76-499A-8FDA-0B1651C7FC22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1F5831-07AF-4CC7-B60A-13905ECACA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2.4: Proteins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58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US" dirty="0" smtClean="0"/>
              <a:t>Primary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4038601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enormous numbers of different primary structures possible</a:t>
            </a:r>
          </a:p>
          <a:p>
            <a:pPr lvl="1"/>
            <a:r>
              <a:rPr lang="en-US" dirty="0" smtClean="0"/>
              <a:t>A change in a single amino acid in a polypeptide can completely alter the structure and function of the final protein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600200"/>
            <a:ext cx="40942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904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3493" y="2323652"/>
            <a:ext cx="3985708" cy="3508977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particular</a:t>
            </a:r>
            <a:r>
              <a:rPr lang="en-US" dirty="0" smtClean="0"/>
              <a:t> amino acids in the chain have an effect on each other even if they are not directly next to one another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252" y="2238528"/>
            <a:ext cx="3291348" cy="406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423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Polypeptides often coil into a corkscrew shape called an </a:t>
            </a:r>
            <a:r>
              <a:rPr lang="el-GR" b="1" dirty="0" smtClean="0">
                <a:ea typeface="Adobe Fan Heiti Std B" pitchFamily="34" charset="-128"/>
                <a:cs typeface="Adobe Arabic" pitchFamily="18" charset="-78"/>
              </a:rPr>
              <a:t>α</a:t>
            </a:r>
            <a:r>
              <a:rPr lang="en-US" b="1" dirty="0" smtClean="0"/>
              <a:t>-helix</a:t>
            </a:r>
          </a:p>
          <a:p>
            <a:pPr lvl="1"/>
            <a:r>
              <a:rPr lang="en-US" dirty="0" smtClean="0"/>
              <a:t>Forms via hydrogen bonding between the oxygen of the –CO group of one amino acid and the –NH group of an amino acids four places ahead of it</a:t>
            </a:r>
          </a:p>
          <a:p>
            <a:pPr lvl="1"/>
            <a:r>
              <a:rPr lang="en-US" dirty="0" smtClean="0"/>
              <a:t>Easily broken by high temperatures and pH changes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86200"/>
            <a:ext cx="4472850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271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Hydrogen bonding is also responsible for the formation of </a:t>
            </a:r>
            <a:r>
              <a:rPr lang="el-GR" b="1" dirty="0" smtClean="0"/>
              <a:t>β</a:t>
            </a:r>
            <a:r>
              <a:rPr lang="en-US" b="1" dirty="0" smtClean="0"/>
              <a:t>-pleated sheets</a:t>
            </a:r>
          </a:p>
          <a:p>
            <a:pPr lvl="1"/>
            <a:r>
              <a:rPr lang="en-US" dirty="0" smtClean="0"/>
              <a:t>Easily broken by high temperatures and pH changes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520995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300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1143000"/>
          </a:xfrm>
        </p:spPr>
        <p:txBody>
          <a:bodyPr/>
          <a:lstStyle/>
          <a:p>
            <a:r>
              <a:rPr lang="en-US" dirty="0" smtClean="0"/>
              <a:t>Secondary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771900" cy="4144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Some proteins show no regular arrangement; depends on which specific R groups are present</a:t>
            </a:r>
          </a:p>
          <a:p>
            <a:r>
              <a:rPr lang="en-US" dirty="0" smtClean="0"/>
              <a:t>In diagrams, </a:t>
            </a:r>
            <a:r>
              <a:rPr lang="el-GR" dirty="0" smtClean="0"/>
              <a:t>β</a:t>
            </a:r>
            <a:r>
              <a:rPr lang="en-US" dirty="0" smtClean="0"/>
              <a:t>-sheets are represented by arrows and </a:t>
            </a:r>
            <a:r>
              <a:rPr lang="el-GR" dirty="0" smtClean="0"/>
              <a:t>α</a:t>
            </a:r>
            <a:r>
              <a:rPr lang="en-US" dirty="0" smtClean="0"/>
              <a:t>-helices are represented by coils or cylinders. Random coils are ribbons.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981200"/>
            <a:ext cx="47625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11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Tertiary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4114800" cy="4373563"/>
          </a:xfrm>
        </p:spPr>
        <p:txBody>
          <a:bodyPr/>
          <a:lstStyle/>
          <a:p>
            <a:r>
              <a:rPr lang="en-US" dirty="0" smtClean="0"/>
              <a:t>In many proteins, the secondary structure itself it coiled or folded</a:t>
            </a:r>
          </a:p>
          <a:p>
            <a:r>
              <a:rPr lang="en-US" dirty="0" smtClean="0"/>
              <a:t>Shapes may look “random” but are very organized and precise</a:t>
            </a:r>
          </a:p>
          <a:p>
            <a:r>
              <a:rPr lang="en-US" dirty="0" smtClean="0"/>
              <a:t>The way in which a protein coils up to form a precise 3D shape is known as its </a:t>
            </a:r>
            <a:r>
              <a:rPr lang="en-US" b="1" dirty="0" smtClean="0"/>
              <a:t>tertiary structure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5528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752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Tertiary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 bonds help hold tertiary structure in place:</a:t>
            </a:r>
          </a:p>
          <a:p>
            <a:pPr marL="0" indent="0">
              <a:buNone/>
            </a:pPr>
            <a:r>
              <a:rPr lang="en-US" dirty="0" smtClean="0"/>
              <a:t>1.) </a:t>
            </a:r>
            <a:r>
              <a:rPr lang="en-US" b="1" dirty="0" smtClean="0"/>
              <a:t>Hydrogen bonds</a:t>
            </a:r>
            <a:r>
              <a:rPr lang="en-US" dirty="0" smtClean="0"/>
              <a:t>: forms between R groups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2.) </a:t>
            </a:r>
            <a:r>
              <a:rPr lang="en-US" b="1" dirty="0" smtClean="0"/>
              <a:t>Disulfide bonds</a:t>
            </a:r>
            <a:r>
              <a:rPr lang="en-US" dirty="0" smtClean="0"/>
              <a:t>: forms between two cysteine molecules</a:t>
            </a:r>
          </a:p>
          <a:p>
            <a:pPr marL="0" indent="0">
              <a:buNone/>
            </a:pPr>
            <a:r>
              <a:rPr lang="en-US" dirty="0" smtClean="0"/>
              <a:t>3.) </a:t>
            </a:r>
            <a:r>
              <a:rPr lang="en-US" b="1" dirty="0" smtClean="0"/>
              <a:t> Ionic bonds</a:t>
            </a:r>
            <a:r>
              <a:rPr lang="en-US" dirty="0" smtClean="0"/>
              <a:t>: form between R groups containing amine and carboxyl groups</a:t>
            </a:r>
          </a:p>
          <a:p>
            <a:pPr marL="0" indent="0">
              <a:buNone/>
            </a:pPr>
            <a:r>
              <a:rPr lang="en-US" dirty="0" smtClean="0"/>
              <a:t>4.) </a:t>
            </a:r>
            <a:r>
              <a:rPr lang="en-US" b="1" dirty="0" smtClean="0"/>
              <a:t>Hydrophobic interactions</a:t>
            </a:r>
            <a:r>
              <a:rPr lang="en-US" dirty="0" smtClean="0"/>
              <a:t>: occur between R groups which are non-polar (hydrophobic)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4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Quaternary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4953000" cy="4373563"/>
          </a:xfrm>
        </p:spPr>
        <p:txBody>
          <a:bodyPr/>
          <a:lstStyle/>
          <a:p>
            <a:r>
              <a:rPr lang="en-US" dirty="0" smtClean="0"/>
              <a:t>Most protein molecules are made up of two or more polypeptide chains (Ex: hemoglobin)</a:t>
            </a:r>
          </a:p>
          <a:p>
            <a:r>
              <a:rPr lang="en-US" dirty="0" smtClean="0"/>
              <a:t>The association of different polypeptide chains is called the </a:t>
            </a:r>
            <a:r>
              <a:rPr lang="en-US" b="1" dirty="0" smtClean="0"/>
              <a:t>quaternary structure</a:t>
            </a:r>
            <a:r>
              <a:rPr lang="en-US" dirty="0" smtClean="0"/>
              <a:t> of the protein</a:t>
            </a:r>
          </a:p>
          <a:p>
            <a:r>
              <a:rPr lang="en-US" dirty="0" smtClean="0"/>
              <a:t>Chains are held together by same types of bonds as tertiary structure</a:t>
            </a:r>
            <a:endParaRPr lang="en-US" dirty="0"/>
          </a:p>
        </p:txBody>
      </p:sp>
      <p:pic>
        <p:nvPicPr>
          <p:cNvPr id="2050" name="Picture 2" descr="http://chemistry.umeche.maine.edu/MAT500/1bl8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16125"/>
            <a:ext cx="4162425" cy="3867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35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Globular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5410200" cy="4724400"/>
          </a:xfrm>
        </p:spPr>
        <p:txBody>
          <a:bodyPr/>
          <a:lstStyle/>
          <a:p>
            <a:r>
              <a:rPr lang="en-US" dirty="0" smtClean="0"/>
              <a:t>A protein whose molecules curl up into a “ball” shape is known as a </a:t>
            </a:r>
            <a:r>
              <a:rPr lang="en-US" b="1" dirty="0" smtClean="0"/>
              <a:t>globular protein</a:t>
            </a:r>
            <a:r>
              <a:rPr lang="en-US" dirty="0" smtClean="0"/>
              <a:t> </a:t>
            </a:r>
          </a:p>
          <a:p>
            <a:r>
              <a:rPr lang="en-US" dirty="0"/>
              <a:t>Globular proteins usually </a:t>
            </a:r>
            <a:r>
              <a:rPr lang="en-US" dirty="0" smtClean="0"/>
              <a:t>play a role in metabolic reactions</a:t>
            </a:r>
          </a:p>
          <a:p>
            <a:r>
              <a:rPr lang="en-US" dirty="0" smtClean="0"/>
              <a:t>Their precise structure is key to their function!</a:t>
            </a:r>
          </a:p>
          <a:p>
            <a:r>
              <a:rPr lang="en-US" dirty="0" smtClean="0"/>
              <a:t>Ex: enzymes are globular proteins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8575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87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Globular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1"/>
            <a:ext cx="8153400" cy="2438400"/>
          </a:xfrm>
        </p:spPr>
        <p:txBody>
          <a:bodyPr>
            <a:normAutofit fontScale="92500"/>
          </a:bodyPr>
          <a:lstStyle/>
          <a:p>
            <a:r>
              <a:rPr lang="en-US" dirty="0"/>
              <a:t>Globular proteins usually curl up so that their nonpolar (hydrophobic) R groups point into the center of the molecule, away from aqueous </a:t>
            </a:r>
            <a:r>
              <a:rPr lang="en-US" dirty="0" smtClean="0"/>
              <a:t>surroundings</a:t>
            </a:r>
          </a:p>
          <a:p>
            <a:r>
              <a:rPr lang="en-US" dirty="0"/>
              <a:t>Globular proteins are usually water soluble because water molecules cluster around their outward-pointing hydrophilic R </a:t>
            </a:r>
            <a:r>
              <a:rPr lang="en-US" dirty="0" smtClean="0"/>
              <a:t>groups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4196931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772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748823"/>
            <a:ext cx="6777317" cy="3508977"/>
          </a:xfrm>
        </p:spPr>
        <p:txBody>
          <a:bodyPr/>
          <a:lstStyle/>
          <a:p>
            <a:r>
              <a:rPr lang="en-US" dirty="0" smtClean="0"/>
              <a:t>Composed of monomers called </a:t>
            </a:r>
            <a:r>
              <a:rPr lang="en-US" b="1" dirty="0" smtClean="0"/>
              <a:t>amino acids</a:t>
            </a:r>
            <a:endParaRPr lang="en-US" dirty="0" smtClean="0"/>
          </a:p>
          <a:p>
            <a:r>
              <a:rPr lang="en-US" dirty="0" smtClean="0"/>
              <a:t>Extremely important macromolecule</a:t>
            </a:r>
          </a:p>
          <a:p>
            <a:pPr lvl="1"/>
            <a:r>
              <a:rPr lang="en-US" dirty="0" smtClean="0"/>
              <a:t>More than 50% dry mass of cell is protein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932" y="3581400"/>
            <a:ext cx="41118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928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Hemoglobin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4572000" cy="4373563"/>
          </a:xfrm>
        </p:spPr>
        <p:txBody>
          <a:bodyPr/>
          <a:lstStyle/>
          <a:p>
            <a:r>
              <a:rPr lang="en-US" b="1" dirty="0" smtClean="0"/>
              <a:t>Hemoglobin</a:t>
            </a:r>
            <a:r>
              <a:rPr lang="en-US" dirty="0" smtClean="0"/>
              <a:t> is the oxygen carrying pigment found in red blood cells, and is a globular protein</a:t>
            </a:r>
          </a:p>
          <a:p>
            <a:r>
              <a:rPr lang="en-US" dirty="0" smtClean="0"/>
              <a:t>Made up of four polypeptide chains (has quaternary structure)</a:t>
            </a:r>
          </a:p>
          <a:p>
            <a:pPr lvl="1"/>
            <a:r>
              <a:rPr lang="en-US" dirty="0" smtClean="0"/>
              <a:t>Each chain known as </a:t>
            </a:r>
            <a:r>
              <a:rPr lang="en-US" b="1" dirty="0" smtClean="0"/>
              <a:t>globin.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931920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074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Hemoglobin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819400"/>
            <a:ext cx="4191000" cy="3382963"/>
          </a:xfrm>
        </p:spPr>
        <p:txBody>
          <a:bodyPr/>
          <a:lstStyle/>
          <a:p>
            <a:r>
              <a:rPr lang="en-US" dirty="0" smtClean="0"/>
              <a:t>Two types of globin used to make hemoglobin:</a:t>
            </a:r>
          </a:p>
          <a:p>
            <a:pPr lvl="1"/>
            <a:r>
              <a:rPr lang="en-US" dirty="0" smtClean="0"/>
              <a:t>2 </a:t>
            </a:r>
            <a:r>
              <a:rPr lang="el-GR" dirty="0" smtClean="0"/>
              <a:t>α</a:t>
            </a:r>
            <a:r>
              <a:rPr lang="en-US" dirty="0" smtClean="0"/>
              <a:t>-globin (make </a:t>
            </a:r>
            <a:r>
              <a:rPr lang="el-GR" dirty="0" smtClean="0"/>
              <a:t>α</a:t>
            </a:r>
            <a:r>
              <a:rPr lang="en-US" dirty="0" smtClean="0"/>
              <a:t>-chains)</a:t>
            </a:r>
          </a:p>
          <a:p>
            <a:pPr lvl="1"/>
            <a:r>
              <a:rPr lang="en-US" dirty="0" smtClean="0"/>
              <a:t>2 </a:t>
            </a:r>
            <a:r>
              <a:rPr lang="el-GR" dirty="0" smtClean="0"/>
              <a:t>β</a:t>
            </a:r>
            <a:r>
              <a:rPr lang="en-US" dirty="0" smtClean="0"/>
              <a:t>-globin  (make </a:t>
            </a:r>
            <a:r>
              <a:rPr lang="el-GR" dirty="0" smtClean="0"/>
              <a:t>β</a:t>
            </a:r>
            <a:r>
              <a:rPr lang="en-US" dirty="0" smtClean="0"/>
              <a:t>-chains)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10" y="18288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85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Hemoglobin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Nearly spherical due to tight compaction of polypeptide chains</a:t>
            </a:r>
          </a:p>
          <a:p>
            <a:r>
              <a:rPr lang="en-US" dirty="0" smtClean="0"/>
              <a:t>Hydrophobic R groups point toward inside of proteins, hydrophilic R groups point outwards</a:t>
            </a:r>
          </a:p>
          <a:p>
            <a:r>
              <a:rPr lang="en-US" b="1" dirty="0" smtClean="0"/>
              <a:t>Hydrophobic interactions are ESSENTIAL in holding shape of hemoglobin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54780"/>
            <a:ext cx="338328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41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4679272" cy="1039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Sickle cell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5029200" cy="4373563"/>
          </a:xfrm>
        </p:spPr>
        <p:txBody>
          <a:bodyPr/>
          <a:lstStyle/>
          <a:p>
            <a:r>
              <a:rPr lang="en-US" dirty="0" smtClean="0"/>
              <a:t>Genetic condition in which one amino acids on the surface of the </a:t>
            </a:r>
            <a:r>
              <a:rPr lang="el-GR" dirty="0" smtClean="0"/>
              <a:t>β</a:t>
            </a:r>
            <a:r>
              <a:rPr lang="en-US" dirty="0" smtClean="0"/>
              <a:t>-chain, glutamic acid, which is polar, is replaced with </a:t>
            </a:r>
            <a:r>
              <a:rPr lang="en-US" dirty="0" err="1" smtClean="0"/>
              <a:t>valine</a:t>
            </a:r>
            <a:r>
              <a:rPr lang="en-US" dirty="0" smtClean="0"/>
              <a:t>, which is nonpolar</a:t>
            </a:r>
          </a:p>
          <a:p>
            <a:r>
              <a:rPr lang="en-US" dirty="0" smtClean="0"/>
              <a:t>Having a nonpolar (hydrophobic) R group on the outside of hemoglobin make is less soluble, and causes blood cells to be misshapen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476086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461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Hemoglobin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1"/>
            <a:ext cx="82296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Each polypeptide chain of hemoglobin contains a </a:t>
            </a:r>
            <a:r>
              <a:rPr lang="en-US" b="1" dirty="0" err="1" smtClean="0"/>
              <a:t>heme</a:t>
            </a:r>
            <a:r>
              <a:rPr lang="en-US" b="1" dirty="0" smtClean="0"/>
              <a:t> (</a:t>
            </a:r>
            <a:r>
              <a:rPr lang="en-US" b="1" dirty="0" err="1" smtClean="0"/>
              <a:t>haem</a:t>
            </a:r>
            <a:r>
              <a:rPr lang="en-US" b="1" dirty="0" smtClean="0"/>
              <a:t>) group</a:t>
            </a:r>
          </a:p>
          <a:p>
            <a:pPr lvl="1"/>
            <a:r>
              <a:rPr lang="en-US" dirty="0" smtClean="0"/>
              <a:t>Important, permanent part of a protein molecule but is NOT made of amino acids</a:t>
            </a:r>
          </a:p>
          <a:p>
            <a:pPr lvl="1"/>
            <a:r>
              <a:rPr lang="en-US" dirty="0" smtClean="0"/>
              <a:t>Each </a:t>
            </a:r>
            <a:r>
              <a:rPr lang="en-US" dirty="0" err="1" smtClean="0"/>
              <a:t>heme</a:t>
            </a:r>
            <a:r>
              <a:rPr lang="en-US" dirty="0" smtClean="0"/>
              <a:t> group contains an Fe atom that can bind with one oxygen molecule</a:t>
            </a:r>
          </a:p>
          <a:p>
            <a:pPr lvl="1"/>
            <a:r>
              <a:rPr lang="en-US" dirty="0" smtClean="0"/>
              <a:t>A complete hemoglobin molecule can therefore carry FOUR oxygen molecules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45604"/>
            <a:ext cx="2667000" cy="263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upload.wikimedia.org/wikipedia/commons/thumb/b/be/Heme_b.svg/200px-Heme_b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1905000" cy="2105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47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Fibrous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Proteins that form long strands are called </a:t>
            </a:r>
            <a:r>
              <a:rPr lang="en-US" b="1" dirty="0" smtClean="0"/>
              <a:t>fibrous proteins</a:t>
            </a:r>
            <a:endParaRPr lang="en-US" dirty="0" smtClean="0"/>
          </a:p>
          <a:p>
            <a:r>
              <a:rPr lang="en-US" dirty="0" smtClean="0"/>
              <a:t>Usually insoluble in water</a:t>
            </a:r>
          </a:p>
          <a:p>
            <a:r>
              <a:rPr lang="en-US" dirty="0" smtClean="0"/>
              <a:t>Most fibrous proteins have structural components in cells (ex: keratin and collagen)</a:t>
            </a:r>
            <a:endParaRPr lang="en-US" dirty="0"/>
          </a:p>
        </p:txBody>
      </p:sp>
      <p:pic>
        <p:nvPicPr>
          <p:cNvPr id="1026" name="Picture 2" descr="http://www.wiley.com/college/pratt/0471393878/instructor/structure/keratin_collagen/fibrous_ptn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3619500" cy="2638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10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common protein found in animals (~25% total protein)</a:t>
            </a:r>
          </a:p>
          <a:p>
            <a:r>
              <a:rPr lang="en-US" dirty="0" smtClean="0"/>
              <a:t>Insoluble fibrous protein found in skin, tendons, cartilage, bones, teeth, and walls of blood vessels</a:t>
            </a:r>
          </a:p>
          <a:p>
            <a:r>
              <a:rPr lang="en-US" dirty="0" smtClean="0"/>
              <a:t>Important structural protein</a:t>
            </a:r>
            <a:endParaRPr lang="en-US" dirty="0"/>
          </a:p>
        </p:txBody>
      </p:sp>
      <p:pic>
        <p:nvPicPr>
          <p:cNvPr id="2050" name="Picture 2" descr="http://upload.wikimedia.org/wikipedia/commons/9/94/1K6F_Crystal_Structure_Of_The_Collagen_Triple_Helix_Model_Pro-_Pro-Gly103_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49" y="3733800"/>
            <a:ext cx="3935257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75389"/>
            <a:ext cx="386707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151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4191000" cy="4373563"/>
          </a:xfrm>
        </p:spPr>
        <p:txBody>
          <a:bodyPr/>
          <a:lstStyle/>
          <a:p>
            <a:r>
              <a:rPr lang="en-US" dirty="0" smtClean="0"/>
              <a:t>Consist of three helical polypeptide chains that form a three-stranded “rope” or triple helix</a:t>
            </a:r>
          </a:p>
          <a:p>
            <a:r>
              <a:rPr lang="en-US" dirty="0" smtClean="0"/>
              <a:t>Three strands are held together by hydrogen bonds and some covalent bonds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6004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678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Almost every third amino acid is glycine (very small </a:t>
            </a:r>
            <a:r>
              <a:rPr lang="en-US" dirty="0" err="1" smtClean="0"/>
              <a:t>aa</a:t>
            </a:r>
            <a:r>
              <a:rPr lang="en-US" dirty="0" smtClean="0"/>
              <a:t>) allowing the strands to lie close and form a tight coil (any other </a:t>
            </a:r>
            <a:r>
              <a:rPr lang="en-US" dirty="0" err="1" smtClean="0"/>
              <a:t>aa</a:t>
            </a:r>
            <a:r>
              <a:rPr lang="en-US" dirty="0" smtClean="0"/>
              <a:t> would be too large)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3810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847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267199"/>
          </a:xfrm>
        </p:spPr>
        <p:txBody>
          <a:bodyPr>
            <a:normAutofit/>
          </a:bodyPr>
          <a:lstStyle/>
          <a:p>
            <a:r>
              <a:rPr lang="en-US" dirty="0" smtClean="0"/>
              <a:t>Each complete collagen molecule interacts with other collagen molecules running parallel to it</a:t>
            </a:r>
          </a:p>
          <a:p>
            <a:r>
              <a:rPr lang="en-US" dirty="0" smtClean="0"/>
              <a:t>These cross-links hold many collagen molecules together side by side, forming </a:t>
            </a:r>
            <a:r>
              <a:rPr lang="en-US" b="1" dirty="0" smtClean="0"/>
              <a:t>fibrils</a:t>
            </a:r>
          </a:p>
          <a:p>
            <a:r>
              <a:rPr lang="en-US" dirty="0" smtClean="0"/>
              <a:t>The ends of parallel molecules are staggered to make fibrils stronger</a:t>
            </a:r>
          </a:p>
          <a:p>
            <a:r>
              <a:rPr lang="en-US" dirty="0" smtClean="0"/>
              <a:t>Many fibrils together = </a:t>
            </a:r>
            <a:r>
              <a:rPr lang="en-US" b="1" dirty="0" smtClean="0"/>
              <a:t>fibers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829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enzymes are proteins</a:t>
            </a:r>
          </a:p>
          <a:p>
            <a:r>
              <a:rPr lang="en-US" dirty="0" smtClean="0"/>
              <a:t>Essential in cell membranes</a:t>
            </a:r>
          </a:p>
          <a:p>
            <a:r>
              <a:rPr lang="en-US" dirty="0" smtClean="0"/>
              <a:t>Hormones (ex: insulin)</a:t>
            </a:r>
          </a:p>
          <a:p>
            <a:r>
              <a:rPr lang="en-US" dirty="0" smtClean="0"/>
              <a:t>Hemoglobin</a:t>
            </a:r>
          </a:p>
          <a:p>
            <a:r>
              <a:rPr lang="en-US" dirty="0" smtClean="0"/>
              <a:t>Antibodies</a:t>
            </a:r>
          </a:p>
          <a:p>
            <a:r>
              <a:rPr lang="en-US" dirty="0" smtClean="0"/>
              <a:t>Structural component (collagen, keratin, etc…)</a:t>
            </a:r>
          </a:p>
          <a:p>
            <a:r>
              <a:rPr lang="en-US" dirty="0" smtClean="0"/>
              <a:t>Muscle contraction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06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Collagen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1828800"/>
            <a:ext cx="8866909" cy="468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3625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Tremendous tensile strength (can withstand large pulling forces without stretching or breaking) and is also flexible</a:t>
            </a:r>
          </a:p>
          <a:p>
            <a:pPr lvl="1"/>
            <a:r>
              <a:rPr lang="en-US" dirty="0" smtClean="0"/>
              <a:t>Ex: Achilles tendon (almost pure collagen) can withstand a pulling force about ¼ that of steel</a:t>
            </a:r>
            <a:endParaRPr lang="en-US" dirty="0"/>
          </a:p>
        </p:txBody>
      </p:sp>
      <p:pic>
        <p:nvPicPr>
          <p:cNvPr id="6146" name="Picture 2" descr="http://www.activephysioclinic.com/media/img/614/foot_anatomy_tendons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7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55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4984072" cy="1039427"/>
          </a:xfrm>
        </p:spPr>
        <p:txBody>
          <a:bodyPr/>
          <a:lstStyle/>
          <a:p>
            <a:r>
              <a:rPr lang="en-US" dirty="0" smtClean="0"/>
              <a:t>Collagen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3962404" cy="4373563"/>
          </a:xfrm>
        </p:spPr>
        <p:txBody>
          <a:bodyPr/>
          <a:lstStyle/>
          <a:p>
            <a:r>
              <a:rPr lang="en-US" dirty="0" smtClean="0"/>
              <a:t>Fibers line up in the direction in which they must resist tension. Ex: parallel bundles along the length of Achilles tendon, cross layered in skin to resist multiple directions of force</a:t>
            </a:r>
            <a:endParaRPr lang="en-US" dirty="0"/>
          </a:p>
        </p:txBody>
      </p:sp>
      <p:pic>
        <p:nvPicPr>
          <p:cNvPr id="8194" name="Picture 2" descr="http://www.takethemagicstep.com/files/2008/06/achille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480" y="457200"/>
            <a:ext cx="2381250" cy="302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lollylegs.com/images/achille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3284601" cy="3383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80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628" y="381000"/>
            <a:ext cx="7024744" cy="1143000"/>
          </a:xfrm>
        </p:spPr>
        <p:txBody>
          <a:bodyPr/>
          <a:lstStyle/>
          <a:p>
            <a:r>
              <a:rPr lang="en-US" dirty="0" smtClean="0"/>
              <a:t>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4495800" cy="4876800"/>
          </a:xfrm>
        </p:spPr>
        <p:txBody>
          <a:bodyPr/>
          <a:lstStyle/>
          <a:p>
            <a:r>
              <a:rPr lang="en-US" dirty="0" smtClean="0"/>
              <a:t>All amino acids have the same general structure:</a:t>
            </a:r>
          </a:p>
          <a:p>
            <a:pPr lvl="1"/>
            <a:r>
              <a:rPr lang="en-US" dirty="0" smtClean="0"/>
              <a:t>Central carbon atom bonded to an </a:t>
            </a:r>
            <a:r>
              <a:rPr lang="en-US" b="1" dirty="0" smtClean="0"/>
              <a:t>amine group</a:t>
            </a:r>
            <a:r>
              <a:rPr lang="en-US" dirty="0" smtClean="0"/>
              <a:t> </a:t>
            </a:r>
          </a:p>
          <a:p>
            <a:pPr marL="411480" lvl="1" indent="0">
              <a:buNone/>
            </a:pPr>
            <a:r>
              <a:rPr lang="en-US" dirty="0" smtClean="0"/>
              <a:t>   (-NH2) and a carboxylic acid         group (-COOH)</a:t>
            </a:r>
          </a:p>
          <a:p>
            <a:pPr lvl="1"/>
            <a:r>
              <a:rPr lang="en-US" dirty="0" smtClean="0"/>
              <a:t>Differ in chemical composition of the </a:t>
            </a:r>
            <a:r>
              <a:rPr lang="en-US" b="1" dirty="0" smtClean="0"/>
              <a:t>R group</a:t>
            </a:r>
            <a:r>
              <a:rPr lang="en-US" dirty="0" smtClean="0"/>
              <a:t> bonded to central carbon</a:t>
            </a:r>
            <a:endParaRPr lang="en-US" dirty="0"/>
          </a:p>
        </p:txBody>
      </p:sp>
      <p:pic>
        <p:nvPicPr>
          <p:cNvPr id="3074" name="Picture 2" descr="http://homepages.ius.edu/DSPURLOC/c122/images/aminostr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649436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55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70"/>
            <a:ext cx="3352801" cy="1563329"/>
          </a:xfrm>
        </p:spPr>
        <p:txBody>
          <a:bodyPr/>
          <a:lstStyle/>
          <a:p>
            <a:r>
              <a:rPr lang="en-US" dirty="0" smtClean="0"/>
              <a:t>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3276600" cy="4571999"/>
          </a:xfrm>
        </p:spPr>
        <p:txBody>
          <a:bodyPr/>
          <a:lstStyle/>
          <a:p>
            <a:r>
              <a:rPr lang="en-US" dirty="0" smtClean="0"/>
              <a:t>20 diff. amino acids all with diff. R groups</a:t>
            </a:r>
          </a:p>
          <a:p>
            <a:r>
              <a:rPr lang="en-US" dirty="0" smtClean="0"/>
              <a:t>Commonly abbreviated as three letters </a:t>
            </a:r>
          </a:p>
          <a:p>
            <a:pPr marL="68580" indent="0">
              <a:buNone/>
            </a:pPr>
            <a:r>
              <a:rPr lang="en-US" dirty="0" smtClean="0"/>
              <a:t>(ex glycine=</a:t>
            </a:r>
            <a:r>
              <a:rPr lang="en-US" dirty="0" err="1" smtClean="0"/>
              <a:t>gly</a:t>
            </a:r>
            <a:r>
              <a:rPr lang="en-US" dirty="0" smtClean="0"/>
              <a:t>) or by single letter (glycine=G)</a:t>
            </a:r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-37227"/>
            <a:ext cx="5319252" cy="689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599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The peptide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8001000" cy="2057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One </a:t>
            </a:r>
            <a:r>
              <a:rPr lang="en-US" dirty="0" smtClean="0">
                <a:solidFill>
                  <a:srgbClr val="FF0000"/>
                </a:solidFill>
              </a:rPr>
              <a:t>amino acid</a:t>
            </a:r>
            <a:r>
              <a:rPr lang="en-US" dirty="0" smtClean="0"/>
              <a:t> loses a hydroxyl (-OH) group from is carboxylic acid group, while another </a:t>
            </a:r>
            <a:r>
              <a:rPr lang="en-US" dirty="0" smtClean="0">
                <a:solidFill>
                  <a:srgbClr val="0070C0"/>
                </a:solidFill>
              </a:rPr>
              <a:t>amino acid </a:t>
            </a:r>
            <a:r>
              <a:rPr lang="en-US" dirty="0" smtClean="0"/>
              <a:t>loses a hydrogen atom from its amine group</a:t>
            </a:r>
          </a:p>
          <a:p>
            <a:pPr lvl="1"/>
            <a:r>
              <a:rPr lang="en-US" dirty="0" smtClean="0"/>
              <a:t>This leaves a </a:t>
            </a:r>
            <a:r>
              <a:rPr lang="en-US" dirty="0" smtClean="0">
                <a:solidFill>
                  <a:srgbClr val="FF0000"/>
                </a:solidFill>
              </a:rPr>
              <a:t>carbon atom</a:t>
            </a:r>
            <a:r>
              <a:rPr lang="en-US" dirty="0" smtClean="0"/>
              <a:t> free to bond with a </a:t>
            </a:r>
            <a:r>
              <a:rPr lang="en-US" dirty="0" smtClean="0">
                <a:solidFill>
                  <a:srgbClr val="0070C0"/>
                </a:solidFill>
              </a:rPr>
              <a:t>nitrogen atom</a:t>
            </a:r>
            <a:r>
              <a:rPr lang="en-US" dirty="0" smtClean="0"/>
              <a:t> forming a link called a </a:t>
            </a:r>
            <a:r>
              <a:rPr lang="en-US" b="1" dirty="0" smtClean="0"/>
              <a:t>PEPTIDE BOND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19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Peptide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7848600" cy="3508977"/>
          </a:xfrm>
        </p:spPr>
        <p:txBody>
          <a:bodyPr/>
          <a:lstStyle/>
          <a:p>
            <a:r>
              <a:rPr lang="en-US" dirty="0" smtClean="0"/>
              <a:t>Strong covalent bonds</a:t>
            </a:r>
          </a:p>
          <a:p>
            <a:r>
              <a:rPr lang="en-US" dirty="0" smtClean="0"/>
              <a:t>Water is removed (condensation </a:t>
            </a:r>
            <a:r>
              <a:rPr lang="en-US" dirty="0" err="1" smtClean="0"/>
              <a:t>rxn</a:t>
            </a:r>
            <a:r>
              <a:rPr lang="en-US" dirty="0" smtClean="0"/>
              <a:t>!!)</a:t>
            </a:r>
          </a:p>
          <a:p>
            <a:r>
              <a:rPr lang="en-US" dirty="0" smtClean="0"/>
              <a:t>2 amino acids= dipeptide</a:t>
            </a:r>
          </a:p>
          <a:p>
            <a:r>
              <a:rPr lang="en-US" dirty="0" smtClean="0"/>
              <a:t>More than 2= polypeptide</a:t>
            </a:r>
          </a:p>
          <a:p>
            <a:pPr lvl="1"/>
            <a:r>
              <a:rPr lang="en-US" dirty="0" smtClean="0"/>
              <a:t>A complete protein may contain just one polypeptide chain, or many that interact with each other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7200"/>
            <a:ext cx="6096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065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Peptide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4800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living cells, </a:t>
            </a:r>
            <a:r>
              <a:rPr lang="en-US" b="1" dirty="0" smtClean="0"/>
              <a:t>ribosomes</a:t>
            </a:r>
            <a:r>
              <a:rPr lang="en-US" dirty="0" smtClean="0"/>
              <a:t> are the sites where amino acids are joined together to from polypeptides</a:t>
            </a:r>
          </a:p>
          <a:p>
            <a:pPr lvl="1"/>
            <a:r>
              <a:rPr lang="en-US" dirty="0" smtClean="0"/>
              <a:t>This reaction is controlled by enzymes</a:t>
            </a:r>
          </a:p>
          <a:p>
            <a:r>
              <a:rPr lang="en-US" dirty="0" smtClean="0"/>
              <a:t>Polypeptides can be broken down (hydrolysis) to amino acids.</a:t>
            </a:r>
          </a:p>
          <a:p>
            <a:pPr lvl="1"/>
            <a:r>
              <a:rPr lang="en-US" dirty="0" smtClean="0"/>
              <a:t>Happens naturally in stomach and small intestine during digestion</a:t>
            </a:r>
            <a:endParaRPr lang="en-US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375025" cy="506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468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838200"/>
          </a:xfrm>
        </p:spPr>
        <p:txBody>
          <a:bodyPr/>
          <a:lstStyle/>
          <a:p>
            <a:r>
              <a:rPr lang="en-US" dirty="0" smtClean="0"/>
              <a:t>Primary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1" y="1752600"/>
            <a:ext cx="4114800" cy="4495800"/>
          </a:xfrm>
        </p:spPr>
        <p:txBody>
          <a:bodyPr/>
          <a:lstStyle/>
          <a:p>
            <a:r>
              <a:rPr lang="en-US" dirty="0" smtClean="0"/>
              <a:t>Polypeptide chains may contain several hundred amino acids linked by peptide bonds</a:t>
            </a:r>
          </a:p>
          <a:p>
            <a:r>
              <a:rPr lang="en-US" dirty="0" smtClean="0"/>
              <a:t>The particular amino acids and their ORDER in the sequence is called the </a:t>
            </a:r>
            <a:r>
              <a:rPr lang="en-US" b="1" dirty="0" smtClean="0"/>
              <a:t>primary structure</a:t>
            </a:r>
            <a:r>
              <a:rPr lang="en-US" dirty="0" smtClean="0"/>
              <a:t> of the protein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4198969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711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1979</TotalTime>
  <Words>1153</Words>
  <Application>Microsoft Office PowerPoint</Application>
  <PresentationFormat>On-screen Show (4:3)</PresentationFormat>
  <Paragraphs>122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Civic</vt:lpstr>
      <vt:lpstr>Chapter 2.4: Proteins</vt:lpstr>
      <vt:lpstr>Proteins</vt:lpstr>
      <vt:lpstr>Functions of Proteins</vt:lpstr>
      <vt:lpstr>Amino Acids</vt:lpstr>
      <vt:lpstr>Amino acids</vt:lpstr>
      <vt:lpstr>The peptide bond</vt:lpstr>
      <vt:lpstr>Peptide bond</vt:lpstr>
      <vt:lpstr>Peptide bond</vt:lpstr>
      <vt:lpstr>Primary Structure</vt:lpstr>
      <vt:lpstr>Primary Structure</vt:lpstr>
      <vt:lpstr>Secondary Structure</vt:lpstr>
      <vt:lpstr>Secondary Structure</vt:lpstr>
      <vt:lpstr>Secondary Structure</vt:lpstr>
      <vt:lpstr>Secondary Structure</vt:lpstr>
      <vt:lpstr>Tertiary Structure</vt:lpstr>
      <vt:lpstr>Tertiary Structure</vt:lpstr>
      <vt:lpstr>Quaternary Structure</vt:lpstr>
      <vt:lpstr>Globular Proteins</vt:lpstr>
      <vt:lpstr>Globular Proteins</vt:lpstr>
      <vt:lpstr>Hemoglobin</vt:lpstr>
      <vt:lpstr>Hemoglobin</vt:lpstr>
      <vt:lpstr>Hemoglobin</vt:lpstr>
      <vt:lpstr>Sickle cell anemia</vt:lpstr>
      <vt:lpstr>Hemoglobin</vt:lpstr>
      <vt:lpstr>Fibrous Proteins</vt:lpstr>
      <vt:lpstr>Collagen</vt:lpstr>
      <vt:lpstr>Collagen</vt:lpstr>
      <vt:lpstr>Collagen</vt:lpstr>
      <vt:lpstr>Collagen</vt:lpstr>
      <vt:lpstr>Collagen</vt:lpstr>
      <vt:lpstr>Collagen</vt:lpstr>
      <vt:lpstr>Collagen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2.3: Proteins</dc:title>
  <dc:creator>Hoke, Jordan</dc:creator>
  <cp:lastModifiedBy>Windows User</cp:lastModifiedBy>
  <cp:revision>30</cp:revision>
  <cp:lastPrinted>2013-10-30T19:48:03Z</cp:lastPrinted>
  <dcterms:created xsi:type="dcterms:W3CDTF">2013-10-17T13:51:07Z</dcterms:created>
  <dcterms:modified xsi:type="dcterms:W3CDTF">2014-12-10T18:47:46Z</dcterms:modified>
</cp:coreProperties>
</file>