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5B635-4654-47E1-912D-0F7631F9E562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5A12C-3FCA-4D49-8B74-284DD969A0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36C6-1F6F-4708-BB37-C2109D88DFBE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CA96E7A-2E59-40F9-AF49-81AAC5F27F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36C6-1F6F-4708-BB37-C2109D88DFBE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6E7A-2E59-40F9-AF49-81AAC5F27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CA96E7A-2E59-40F9-AF49-81AAC5F27F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36C6-1F6F-4708-BB37-C2109D88DFBE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36C6-1F6F-4708-BB37-C2109D88DFBE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CA96E7A-2E59-40F9-AF49-81AAC5F27F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36C6-1F6F-4708-BB37-C2109D88DFBE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CA96E7A-2E59-40F9-AF49-81AAC5F27F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4836C6-1F6F-4708-BB37-C2109D88DFBE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6E7A-2E59-40F9-AF49-81AAC5F27F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36C6-1F6F-4708-BB37-C2109D88DFBE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CA96E7A-2E59-40F9-AF49-81AAC5F27F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36C6-1F6F-4708-BB37-C2109D88DFBE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CA96E7A-2E59-40F9-AF49-81AAC5F27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36C6-1F6F-4708-BB37-C2109D88DFBE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A96E7A-2E59-40F9-AF49-81AAC5F27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CA96E7A-2E59-40F9-AF49-81AAC5F27F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36C6-1F6F-4708-BB37-C2109D88DFBE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CA96E7A-2E59-40F9-AF49-81AAC5F27F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4836C6-1F6F-4708-BB37-C2109D88DFBE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4836C6-1F6F-4708-BB37-C2109D88DFBE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CA96E7A-2E59-40F9-AF49-81AAC5F27F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2.3: Lipids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425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of triglycerides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Lipids make excellent </a:t>
            </a:r>
            <a:r>
              <a:rPr lang="en-US" b="1" dirty="0" smtClean="0"/>
              <a:t>energy reserves</a:t>
            </a:r>
            <a:r>
              <a:rPr lang="en-US" dirty="0" smtClean="0"/>
              <a:t> because they are even richer in C-H bonds than carbohydrates</a:t>
            </a:r>
          </a:p>
          <a:p>
            <a:pPr lvl="1"/>
            <a:r>
              <a:rPr lang="en-US" dirty="0" smtClean="0"/>
              <a:t>A given mass of lipid will therefore yield more energy on oxidation than the same mass of carbohydrate (lipids = calorie dense)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62400"/>
            <a:ext cx="444467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800" y="51816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Animals that hibernate store excess lipids for energy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6078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of triglycerides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4724400" cy="4373563"/>
          </a:xfrm>
        </p:spPr>
        <p:txBody>
          <a:bodyPr/>
          <a:lstStyle/>
          <a:p>
            <a:r>
              <a:rPr lang="en-US" dirty="0" smtClean="0"/>
              <a:t>Fat is stored throughout human body</a:t>
            </a:r>
          </a:p>
          <a:p>
            <a:pPr lvl="1"/>
            <a:r>
              <a:rPr lang="en-US" dirty="0" smtClean="0"/>
              <a:t>Just below dermis of skin, around kidneys</a:t>
            </a:r>
          </a:p>
          <a:p>
            <a:r>
              <a:rPr lang="en-US" dirty="0" smtClean="0"/>
              <a:t>Below the skin also acts as an </a:t>
            </a:r>
            <a:r>
              <a:rPr lang="en-US" b="1" dirty="0" smtClean="0"/>
              <a:t>insulator</a:t>
            </a:r>
            <a:r>
              <a:rPr lang="en-US" dirty="0" smtClean="0"/>
              <a:t> against the loss of heat (called blubber in sea mammals-also provides buoyancy)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62200"/>
            <a:ext cx="33337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7224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of triglycerides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Lipids also act as a </a:t>
            </a:r>
            <a:r>
              <a:rPr lang="en-US" b="1" dirty="0" smtClean="0"/>
              <a:t>metabolic source of water:</a:t>
            </a:r>
          </a:p>
          <a:p>
            <a:pPr lvl="1"/>
            <a:r>
              <a:rPr lang="en-US" dirty="0" smtClean="0"/>
              <a:t>When oxidized in respiration, they are converted to carbon dioxide and water</a:t>
            </a:r>
          </a:p>
          <a:p>
            <a:pPr lvl="1"/>
            <a:r>
              <a:rPr lang="en-US" dirty="0" smtClean="0"/>
              <a:t>VERY important in dry habitats! </a:t>
            </a:r>
          </a:p>
          <a:p>
            <a:pPr lvl="1"/>
            <a:r>
              <a:rPr lang="en-US" dirty="0" smtClean="0"/>
              <a:t>This furry </a:t>
            </a:r>
            <a:r>
              <a:rPr lang="en-US" dirty="0" err="1" smtClean="0"/>
              <a:t>lil</a:t>
            </a:r>
            <a:r>
              <a:rPr lang="en-US" dirty="0" smtClean="0"/>
              <a:t> guy legit NEVER drinks water! CRAY!</a:t>
            </a:r>
            <a:endParaRPr lang="en-US" dirty="0"/>
          </a:p>
        </p:txBody>
      </p:sp>
      <p:sp>
        <p:nvSpPr>
          <p:cNvPr id="4" name="AutoShape 2" descr="data:image/jpeg;base64,/9j/4AAQSkZJRgABAQAAAQABAAD/2wCEAAkGBxQTEhUUExQWFhQXGBcXGBgYGBcXHBwbGhcXFxwYGhgaHCggGholHBcXITEhJSkrLi4uFx8zODMsNygtLisBCgoKDg0OGxAQGywkHyQsLCwsLCwsLCwsLCwsLCwsLCwsLCwsLCwsLCwsLCwsLCwsLCwsLCwsLCwsLCwsLCwsLP/AABEIAL4BCQMBIgACEQEDEQH/xAAbAAADAQEBAQEAAAAAAAAAAAADBAUGAgEAB//EADoQAAEDAwMCBAMGBgIBBQAAAAEAAhEDBCEFEjFBURMiYXGBkaEGMrHB0fAUFUJS4fEjYpIzQ1OT0v/EABgBAQEBAQEAAAAAAAAAAAAAAAIBAAME/8QAJBEAAgMAAgICAgMBAAAAAAAAAAECESESMQNBUWEicRMygUL/2gAMAwEAAhEDEQA/AECwvqHsnGWW0yjNczkchEqXG/DUNYuj1tfMJo0pEyowaQ6IyqjWvAkhTot2TLy0k5RWUnbVQ2DbJXDbiWkNEjutzvEjcK7ENOoS7PRPam1pbHXokaVQh2MdwjeJJ8xTbBQpT02QSu7exiZKb/mbB5U3Utd7Zag5SQ0okWqRwlPEMxlOVqcGOq7srKXCV0u0CqZ27SXObuCBZ1DSeCtVevDKXl7LJNrS/IUUi8TRXbvEYCQoxqRhV6T5Z2CzV5WAcQCpG5M0qRo9KI6qvULPRZzSbbxGSHZ90N125ri13RCXibYlNJFutsAUttGSSMKdWviTAlfVb1zW4VUGjckxp9El8Ery5sz0XtjT3N3OOU02ttGUnaQexehaxymqtEQlKV4C5UnVBtQn5FF1Q4wtXZJr246L23sx05Qn1HF0BPWVNzASVXRFYo6kWlO31RwpiAh1awJyqunPZUBaYV3tkf0Z628xyn62mu2yBhDvbI06mOJVz+LaGAFVu9MkZ9liU5TLQ2CmqjweElUtz1Q1vR4kdWYBdhUNn7he6TSaxslNfxLeyLlpUjI3tMA4CHa3gpuyun1y44EoQtxuly7JtdnJ0P1LoDzwm3arvZACl3dcEbQMKHd6oWGAo0mjLGV73U8Qn7DWabWbSBKwFe7JMoYvHTyokkJ2zfXTmuG5qmit3OULQtSG2HK/Q0dr27leaWsPG8IRgrSaRcbKecrynoAXtW32YBn9/v8AVGfmiWPjZ7bNa5znOHskLm6lxjACeFu97cYUepQc2QU/H5ItEl45WP2NYvwc/qn3aHjd1S2h7Q07uUxda7sbjMdEXdujE68t35EwFLq6O6JblFr/AGgFR0EOb79kax+0lNognlKLaJJWJ2Bq0XHp3TD7rcZdyh19dYeWmeZhIs1GmX9QJ6gpXZKKtShwQq9jQD2wQpr9aoNH3gTjCLR+0DQwlgLiOgx9Vz5Oh0i1VtGMpnuoFyHuGJC7ste3uBqM2t95yqlxdtdwOPl/kqojM9StXgjCqMouETlc1b1vRO2LHu8w+6s38mX0Ad5cwhVrucLq9e4u2rwWgiTytVq2ZOuj51q0gRynrbTnsG8CEhbXYa8SOFbqa0Swta1RXRXXokVxVqGTwn9F07xXhp6INLxAMjCvaLdeGd2w/JZ1RVY7qX2bDacjmFkzM7T0Wo1bWy8EDCx9LdvM91YJVYZNj9Si4DBQfN2KPWvmgBe/x7ewRkhRZNtrIU2bjlN0GMrDHKRvhLAGmR2QrS2exu9h+C3e2b6HdQ0M7fLhYnWtFex3db5ms7mw4QQoN3cb3Ez8FNXZf0YOpLTBELhzOq2p0NlbJUa90c0nRyFU7MyTaXBaVuNK1t2wCFi7i2j2TOm3Za4Doq1ZD9JqaqNgRLI035LlFbVZsnkpcuEiAR7Li/DyGvLRq9SrtDdrY91m31HE8SO6ZfbP2TmEayoSwwpGHAzlyJty51OOx7KdqeohzmtA4Ekdz0+H6qneUHtlxEtEk/qFg7+9DapDjNR5yBPlmI49F6O0c+h68Yd8ckiZ5/0m6FjIBP76fmj3dDIzMQO2In801Tgj0/f1RKArWYgyfeAkn2o5j9wrwo7mfGD64kShV7VsASB3PtMz8lbJRm6lIYHU/D99FWtLUBgdAxntKPUsgZcIDeBJ57n8VF+1GoOoOa0GcfdIjnM5/D1Cy0zws3Lxta44kkY6Eeq8tLk5AMhuPgkNKuRcMYRJYHZA/pcQAeOOArn8rLHiPuvbIjjEfqnEj6GLHa7JVy4v2so+UxhZ8s2uhdXdPcABws1csInSH7TzeYjlONeGtkhI2dRwAAyFTvrgFgEZQnadCVVYn4rKjD5YKRpNqUzPIC0FhVplkQAUJ1ju4cJ91G1F0ZKxZl6536KuzWoZG1SGaU5pJLhCbpVAW7QMqOmJWiTeX73v7JvTbccuOSj2umbH7n8dkxrlqPK5mO6T1UFY9J97p4BxlA/h04Ks4HKHtd+wspP2akSKVyWmNpITNCs4jAIaurKSWtj4rnWtQLB4bB8VLt0i0khO4rgTlK21MO85wiU7aY3FOXOmupgE/dK6Z0wX8DWkPBDgF0yx3uJdEJC2uYdjA9Ff/iaG2AfMuTVPB3a0xWr2QDnAFQnMgwtvVrscYc3ryoWs2LQ6WGUtJaC/Z54e0h3I9lptO2kGeneP1WGsLgMqAnjqtdYMa90jhGWIS1lq41EbdsfLKlW96GggRn2/BK3d25ri2MBKGoXkDHxTcG0BSrotXF0S3bzIhfnWlaKW1HVq2Yc6IPLg4jPse4haPVw6mYDvMRw3OPxCW0aiJh89xOOfdTrC9lC108kb5GfvA4kdwfQ/KURlANDm9jHfHTHXEZXt1WIdsp5B6fTv1VO702GNeJh0Azz0g+hGQqokbFrdnlwOv7/fovK1oTyIOcddznbR+ZTNveMAgCXcR1noj6xp5bSDh9+PoJkn0z9VuJWyRX01x8rACO4zxzHoMZ9R3UjXNMZWp7HAiqOHk8++Vq9H1NgZtdG4mD1x2JkDv8/gg6xpxqeYDHSMD5mJ+GFHhuzB/Ymm+g6uHcQ3r1BOR0HxWn0fXQ55ZUZA4YZ7niOmUlqei1GAEex/YH6pSrRx1kfgi5Fo1LtOcX9ge5H5T+Kcq6NtG4vlQLPVS9gaSdze/UdCnre6LsOJS5P0TijrxWg9fmUxQd4rgBwlzakAkZlO6QWM6+ZWfWEj3pQ27MdV8y4lwAkd0GpXO/Iyh7wH5dCFpPex61nRV1PVGhkATHKhi6c+q1zRAHIValTYBkjzKJeB1N5DTISSSC3Y7qeoeaJj2RbSr4jdplRg3MkSVUpueQHNGAtRv2ets9roCb8BcW92Kjh0cFVgd0W2Wl6MhS1ABwLchE8rwTEknKmC12u3N+72VCxrtL4kBTyKuiw3s9Zpm8xMLrV7ryeCTJHVHqEF0TE8Qp9bRn7zn1ypCVrfRWkhXSLWHeY46K3ZUqbam5ymeNB2kcdV9TvQQR24XTXoAt8wOqOcOFOuqafouLhHBHdDr0Bwcld1VacndkK4sgZhfabfupOH+kV9fY/aREry5s9wkZXFo6plS9unPh8N+ZU51dxcIEu9Eix72YMwqGnM88wYxx8/zS5OqDxVlG20+p97wg48yTkn4wqdOi8g76J+bfyJTtBh2ja1rfqfkI/FUdO3HEx6wBPsMo/xl5me0nRSa3iZEccfhkFN/aWu4Uwxv3ievQCCT+C0DqIpuw6Z5MD8eFn/ALW0yGh7QSWkcCcHB+WEniMtZmnVHjacHaQZzJC39Wj49LaOCBx2GY9uOFhrG5NR+wNJLiASBw2clfoumU9rP0/RRMUkkjIUNBqMf92R8PrMQVqaGnXJb9ym0dzLj8o/NXLCyY7zOkdiMD6cFNXFMt+69xHYwfrC1WCzDXGnVupafZsfLlZ7UdOPUOB9Av1GuwgZPPcT+BH4KDqllOY+Rn/SLhReVn5Z4Wx0j+noe3yVOjcbjhH1Owh8xE5HZB0yAdjhzkH8vggnQ+y3b3nliAT+/h9Uu7TX03iq7DeR/vhWdLsWOnbEprWbbbRduPm6KPypFXjbJFCk+vUljgICgXVF3iODhwYTFFzm8Hae4wu6rHBhdMz3XZHNlrTrbxWQAcKJfB7HFpafdN6DWrNY7Pt3VP8AiQ+mdw83cou+X0VdE7SqDh5ncJ2jqgaSIwgs1AMpwWzKHYW1Qtc5rZb6qkG6N5TY6YGUf+cU+ynW4YRBb5k34FLt+KPJrGhUmYpmpuIgpVzJcC0nJzC0FDSpGRhN2Gn0WuO44Cv8qeGfja0RpVCx7S0ExByr4sKtyDVJ2iIACFSptJJbkDhduu6oaWtdAPK5Oe0hccsgVrJ1NxLiSDwU3pwbtMiE7SsdzTufxwCiOt6bWAE56pyVrQxdPBJ8jdtbII5U5hexwLhgrWXL2Oa3YQYxCV1egG09zmGAFuTX40ak9M5qL2kjyhL2O4OwMdlQoVqT2GJ3IljZbs5CTxEA1aTHAzghH0e3kN2DBEkn54/fRE1/Smspk7pe4Q0DucJy3obGloMQYn2S8ehlhWsngcj54/2rVkRMniPms61jnNlrRHd36k/kjW1R8Q4R6pthoe1auCT0HKkjU2EFriEDVbnd5QInr3j8lDuLF54zHpz3XNvTpGJqKTaTYcDj3lGbrTfug8H4cwsbStnjGcwRB/BMNtNhG5zQ44ADsjnp8fotaRabP1TSdQG0CZB5/T3TNZ0eZvHb8j6L8706+dTO1xO0mRg4x8+VqGaiS3y5VTC0Ual1PP8AkJe4AhLPuXHIGf3yvX1MZEJBaM7rdAZjjrHdYys109RtPI/RbzVSIPqshVpw/wBOVz8qpWhQe0d6ddvZ5muI7wqTNSe7Lzu9FnLypsedvBVj7OvAJkjI6o0pq2hW44gj7ffnqeEzX02oGycgZSepaoQNre/KUpavVggvMFJKRG0WtJ84c305K+sfK12/JBIRPs1VpCm/c47vVHq2zjT8QZaTj27otq6KkRLiq5rpAls8K1Z6sT5AIB5Xl/aBrAWeYnlR2uAdJdB6iVcksRljNHb2zQ+eQu/4ql2CC64p+G0NMGFP2t/uXJwfsfL4Mw7UHMuGsa47eoWvv6lKpR8oh0dFh6Fo+pWc6M9VT0+7dTcZEtGCu/CN/Bz5So7tb99PygYJzKoeI6oS1rfN3S1yG1HAjDeV0y82vgEjESFJKNmTlRLuLgtfk5aVdp2m+j4gdJ5Sz6VI7twBPKBaVIEMdDey0nfRoqh6jSey33YBnBXd5ftqUHNqVCXAcJBl81zoeZaOAD1XFCyDyZOQZ+HZb9m/QXTfCFAA4dKdqVD4e3hw4RWaBuLSXBrO6+1Gwex4duDmDHuj0XszmpvqNglxxx6eqco62KjdnVwG7vJ+917r7XiCQD1hC03RN5Lo4B/P85+acZO6C4qrNbpVuH5JMDjMq/a6S2AXHCxljqJp+R3LcSq41zdALsfmupzOvtbbMp02eGIduku9DIhZtmpbBDiA7vBg+44+IIKu3t0Kgj94n6fqs5cWo3RGehyPquco+zpGVYCq308byJ4YQATMwHSBHcfqmKNyHzA8MnmQwnp1BP0R7fTgWGck8pf+BIOAD3Q4j5Gg+y9uyoZqGW8DERmAfdaCtoT6Jlh3N5HeFntFuNh8zY9OFqKuvBzQJ7fhC6xjhylIVa+P6SECs5x9u6dr6kzb6yEjeak0gQIKVBsmXdOcE8qEKB3OMYB5+CsXFQuwOqo0LCKW1wz+KM48lRYumYe9th5S4YBEx26/SVzdVaTHEUSXjufwT+qUSA70/JQKVNv3gevC4+L2mdZlWk5lRoa4EOnCPQ0kMcS50xwO65s7dsbpXT9Wa2QGkldP0A71UsNKG/fnAC+sLmo2l4ZcYKm3moucA7aAJgRyqtGkTtPAPU4W9aY0WglhovD3gEcSsvqZobwGST1KZuqTgRBEei8urNrQGgbnnJPZBUuuxa+yZUrYhrjhC3H+4r680lzJdOD0SngjufquuA6LNV/hv3RtBHzKJpFl4zjvdA5U0PdsyN3Yzwk3XD2OAbM+iPHMKmaTVNJIjY+Q4wlK1u6kCyNx5kZRNPZWrgNPkHdHOnmhU2l+6QgsG9JjqADJJILuUl/DTgEyeFoTbbpZ059QkfA8J4DuowVYyC0KWVoGODqjdw6hWNQfSkOpNgRkSpl9c/0gzKY09gexxloLeh6qPky4h6vrW8BkD7sATx6qfptrWdhxOwdzyjVqYpDLRucJbHReNq1KgG10EdBgBRfRmT9brQYLdsH1lab7OVS6mCP6hz2Hr6rJ/aDxA6Kjw/gyAtB9nz/xjzbW859TMDv0SUW2mZtUXrvS2OOAMiUo/Rm8iQVSonqO379kVkZXoo42SKFnGMhN07IETCbIn9+y9ZIRaKmTnW3QDjPz/wBLxlDPH+lQrNjzD2IQzHT2XL2dPQHwQj/wkiA7K8pW5OXH4IkBvWV0QGLP0okwHGfz6LqlpBOXOlUKNYETPqmqJGHE4KdBA2Gltb0Rr9wAjsu6lxBMcJG7r8/BQxldcMb/AFH7/BRbamzZBgOyVX1oguk8KHS8xd5T1yvNwqz0KZptC0ag+kXVKuSDtAMQVmDTZTqOk7wCY9U3ptR9Rpa1oweByifyppcd0hw6Qlycf7B48v6kyhcAVWujAP3emVpX1adUiQSyOkjPohafYMkyc8gkKlTpHgQI5Pp+S8/l8uriejxeJbyMy+xrufDQWjlsnp0lVqW5ohw8/VEvL8Mdg5IAHqeiHXYWH/kdL3dG9Pj1XTxzk3+Ry8kIpficUrmfvNP5Quf5jQ7BBuLx4YW0wfNy53ZTf5U/uz5hd+S9nGn6Gn0qTAXsqbgTIb2U59N2/c4ETkeyWq09/wD6Uz25/wBKnoVGkSf4io4OAwDMeyPViqylpn2hZRbBpue48Li816k6q1+0tIwQRwlX4eXUwC1px8Mp7U7svLalSg3cRAIHKGX0VhPDYKjX03GpvJkdpHVeXVc72NcydvXovLTV2UmkFkmOI25U+lqW+oS48njsFXfdGVdFO6sYG4Mk8gCFBp3e6rBGwk5EHKs3GsNc5jHQ0CfMDz6JC7sqzw6oAPDB5nOfRFWu2Xv0fajdAvHEARCXF1sO5p55CHcWTYG8ECPvNPM91w7S2Bkte7cHRHQpQaawkk09B6tXLmiQPh+ar6FWBaPT8lKuqLgyYPopug6rsqEOwCSB7JN1qIleH6vbVgAO5go5AI9VJsLlpgzOPyTpqLtdnOgdaqW8IDdaaSAcY/BcV7gcHHqpNSm17gJj1UsxeN3PBlK17zYQekqTVsHtPkd04XB8Rw2uHxUKXTqO7rtCXffjpn6pKnaF8DgDk91Ys7Gm0DuqiAaFd56QFUt6xiD8EPaF8+n/AG9lTHtxegDlKPuNwlcmzEy7lLanVDW4IACllok6zWxB6Z+iQ0a+afK7Ek54UfUtQNR/hskyY/wjVbapScPEaWmOo5+K4f2enTpGwtrSmA17Hf8AKCSAJyPVQL3UqzajnbpDucZRdIuju3kuAECR0nHyTesWAbucyoCAJIdzk8BJ11IivtE2l9oXNlpAgcpg664slsieiXq0cEACSBmEOwLWwHtMAyTGD6LcYP0JykvY7b7iW1YLhMbjEA9gE4b6n94AvcJ4EAH1KDXu6TKcUmkkyQ0dz6cqRo1Ku/cGdcOnEfPqpxiteE5N4jRPuGPpkukGO2B7JDwaf95/8SmbG0qwSXtG3oTMwuv4qp/1+f8Alc+U/wDkajF9jehMNPxGkB+7O6I5HBWXu6e1xJB2yc9Pmj6XqJJLd52Ejd6989FW1avQNMspEkn+k5A+KStSC6aIFG86U5/Jd3Gq1NwaXEdke1s3DbAgdY7Kpq2iUjQJMzIFM9ZPEHr7JOSsKWEOrky4kn1Q2tHZe0rertO9pBbgnv6hAl26OPTlZbgsSGXtnlGtrjyxLvmfwSLGyczPqVY0q5iWii1ziIBkgyJVcaJyFxcxLSC4u4EYTmnhr3RVcGMOTjqBhTalKo13mBa+cHJyexVN2jucxgeJcSf6iCAB9VOK6Nb7O6+nHwnP/iGuH9LYzHZZS70mA2pJ3GYbHTunzeBjtoc50duVQpajTrH+pgaOCSRPePVRqS6WGTj7BfZ28e9pBaW7T84gKpeaqaTdzgYXVk4NpnIlx+i71mgKtAiMDBiU0yNIzF39qpc0t+7JDvlyn7fV6ZzuHqkLTSqLDL6YcxwI5M8AT9Epe/ZymXnaHhh9Z/fCimZwaLv8+YSYfx1Xg+07Op6hTqH2apsbzAPP77oFbRaLp28DnmSlzDRad9qKe4NBjn6YTzNeYBO4fNZm10Kk8gAGTGZ4yreofYekykNpfvMAy7v6dEX5VF0xKDasaP2mZ/djujW32pYev7mFlKf2dpzsNTZ0Ezk8QO/uhV/s0GGGvdEiO8j/AClzDRuadzUqy4cfkp2qabWqgbCQ0nafnKraDWBpCfvAQY7jBXtW8IJjA/eVGxUZm00kMeW7HeIyX/AdlRv7t9wwb2g7cDEfNUX3jwD5pLuXYmfeOPRTnae4MdVLjHVm457+UIrGZ6EsW0W03bmy6OhgAd8fBKU6xYDje8/1uO72hcVmsdSdUbg7gInMR/b07ygMpnDmOIf04x+5Wa9GTXYfTnDAILuST2/wvtRpzULQ5paO34L22e8Ogg7n9ZIkRBbjGeUrdBgftpCpzyY7ZwOk9SUlVkdlXSXhpADGeSSCR5s/9k1qteq4M2Bgk7SRDTn1UWztgXmau0QPKeT0+9wm694KL2gN3tGMyfkZz8kJbISxHbtFcAS6qwEiYB3n6cLv+Qt/+c/+B/VFuLlgbvaWOBI3ET97Mh3qlP507s35FZuTf4oypdsn0g0SQMcxEJumwHiJ5UGjR83/ABOMR2+nuqNmYy4kt4jtPCTXwChi6u6lJpLADnnt04Qn63XuAy3qbANwhxG0/ig16stgtnoSBJGe0o1nRBBjaOhJEuAmfhwivtaP1nQy8PpyHxUc0HaNxj3jk/FTaLgBJPmOcdF6+hjcJjIB4Qy1xAAA4nmMSlHFrJLejupV7N/X/aZ2VWtFRjI2kHJBIPqOoQbisxuMhx+nrK6Oo74G0lw4IO0Y/wCvXCVsIYXD3Pa6rlzeBAA79Ee71RzwNwENmS2Z+PZJUbje120iJkzzHcdYS1R54gbcSZIxzmEeKf8Agra/0otpMqtDmtIjtk7T1ITt5p9NzBENiMjHHqkNOuWUxvbu3RmJ+Q9F9QoN2lxMTmCZgnMSeVz4tvsaaPDXBiJgcSnqd0PDcDkEKe2lzkI9OgdoIiT8kiUfUgCMtETA7/gi06rN2ySDxHC5q0TEiZMcGcj9/Vc1dPA2uqy0OOcZz6DK1IjbPq7amQ9oLOkHMd/dCuH08bMDr1MeqpvspBFF+AAJfI3T2R9ItTV3eMI2loxA3Rz7qL8UV6yTb3nhEgNEd+voU3Y326fFLnNxMzHPH4JfVrCqXnYw+GCQDiT6r2hTfTou3SGmQ7qIM/jPRZqLV+yK0zh7d79zchpEAnpPHsuL6rUaTubLZxAwPim697TYGsNN4e5gaGtAEeoI6/BO2W9to93itaHY8N0OcHNJxP5JLSNVpMo1KjGiqA3a8mQCSTHWOh+CNR1AOkwcRgiOUsbgnD2mCBx2wfZCqUg1m9m45jOT7EqsysfqX8CW8zEdE0NRLv7R3P5KMy6bs+Mx7hL3D3+Yhjg04JIMfOEb0VFu7uWNG6GmefU/qpFKqC4bcccmB84U60eA6WgP2/eEFwAxk9AnaoDnzSETzxifT98JaiWmVtRudrw1jg4hvQTkiOfnAhIbH02w5haT0Mgn4lduqMptBaQ4g9P1+a+1a8q1fDqS5rdoYNzg6WznaDk46491IxojYFzpcJyBH0MwnnVqT37i97RjyNHBjmfddh9KntIeHhwO1u2IkHE5M4gjuV5qN28uZ91jDGS0HGOYOO8KmEzXZudI2CTEiAR39T1lD8G2/vf/APaP0Xd1aVKp2MqMcyZ8wDQPgMyh/wAirf8AX6q58mv6J+qkittoDaOhaJ9IHMr2pdEAsewF/BP3foOsqfZFzRM9YEE9p/NNWlfeYjIl2eDHQ+6TSYVg/Usmupio10OJANNrt0Azk9QTAQG1hTdtM8THBHqcJavVax/lb5wRmTGYPAPqm9Qtt4nHMZ5EZj6IpbTE+sD66xh8LY4yQHPBMx1k9AT6dAvS4F0F23ygsMYM8g9eyjgjG7d1nPIHp0+asV7ulUpU2MYWFvm3YMiILTmYGIyVJRNGQQ5cGNHidIwRJ6Sun2DKFQf8knhwBDgJ6AxlDM0zDMOLSQ7q3HTsfVL2LQXU6Z/9x4bPUdTGeq3B/JuSKFo5jRtphoHr19JXLb3a17HDbO4iAJLTjk9FR1Wzp0GNLGy93DnGYxPHUqLXrOe0BxkDPAnOInsg/gaWWcs1EOpPpNpPG7iJMnH3oGO64pBxw0YjIM/P0Toa+lQ8TcCwky2OvGe4XunXoNMFwBPBgbRHzyfVO16Al8ilw0gNDA/ruJ9MYI5R21CGsBdALdxkcCfqeqJqV8dm1uPKA30AMH6dFOsKHiyJ+6MTJ6k9/UrRVrSuQ/4jizJgdMwSvrKlTJio98kOIwQBHsM49kO+oCiGFzi6oQXDsBwBz6dlx4hIaS5xaf6ZA4jAICiRrCfzM+F4YdDR0j6n1RKGpPAH9QA69RMyCpl1WYHwG+XBg5/2n6DmB2Qdu04Ec89UnXQVZTt9ew1u1zM5fk5z9FxrWsgnazORMn2xByu7eg2o9tEEgvGdwBAyeCI6DspFzpxFZ1MEYcWzJHGVyUV6R0T+WOUrwOOZaROWkD4SUfxQGnrjEcT7palQ2wATucDJwAIwY56JJ90dpIaA0nbE9ozwukV8Ak/k7uLx5aQ2dzHZ6SOomc5TdW+qGkxnLAJIiJ5Oesz6oul3FPbTD2FzqxeCTGNmPikry4NN9QiYmSOe2M+q17RqyxqjVaBNJxBcBLXtnPWCevoj3OoOYG+IQGOyWCJ5iSOxhKU97W7y6WtcDsEhswDI9Z6rmtbMqE1HzudnBj2+iKjXYnK+ivVfQrUnOEA4H9swOn6KRaBlKoHU8xOHFxBMYPuF3QcWUnUxDmHhrhwc5nnkouoW/gtaHgEeQENJzuHdJBZ7c3D2Q9jCXudugDA69eiVv69euSCwdHQSA6ANuBMHk8DKYZqdMUo2ulp8nBwZkOPXjCWrVBNN7JDyT5ieon6YUi9ozWWeXtarUDGObDmtAgeVxImJ/wC0GECwZsc5xkDAAkHM8r2vchwLnbjU3El09Bt+sn0Sprl3/WA3iPcTjJXRptUwp07L7ajA3DXA9YG74npCU/ja39rPr+qPpEvcGuJgbTgkYEYgYjhO+Db9n/If/pDivYuXw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0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63867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0216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077200" cy="4373563"/>
          </a:xfrm>
        </p:spPr>
        <p:txBody>
          <a:bodyPr/>
          <a:lstStyle/>
          <a:p>
            <a:r>
              <a:rPr lang="en-US" b="1" dirty="0" smtClean="0"/>
              <a:t>Phospholipids</a:t>
            </a:r>
            <a:r>
              <a:rPr lang="en-US" dirty="0" smtClean="0"/>
              <a:t> are a special type of lipid because one end is soluble in water</a:t>
            </a:r>
          </a:p>
          <a:p>
            <a:pPr lvl="1"/>
            <a:r>
              <a:rPr lang="en-US" dirty="0" smtClean="0"/>
              <a:t>B/c one of the three fatty acids is replaced with a phosphate group, which is polar (like dissolves like)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28831"/>
            <a:ext cx="4876800" cy="271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691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4572000" cy="4373563"/>
          </a:xfrm>
        </p:spPr>
        <p:txBody>
          <a:bodyPr/>
          <a:lstStyle/>
          <a:p>
            <a:r>
              <a:rPr lang="en-US" dirty="0" smtClean="0"/>
              <a:t>The phosphate group is </a:t>
            </a:r>
            <a:r>
              <a:rPr lang="en-US" b="1" dirty="0" smtClean="0"/>
              <a:t>hydrophilic</a:t>
            </a:r>
            <a:r>
              <a:rPr lang="en-US" dirty="0" smtClean="0"/>
              <a:t> and makes the head of a phospholipid molecule hydrophilic, although the two remaining tails are still hydrophobic</a:t>
            </a:r>
          </a:p>
          <a:p>
            <a:pPr lvl="1"/>
            <a:r>
              <a:rPr lang="en-US" dirty="0" smtClean="0"/>
              <a:t>This biological significance is in </a:t>
            </a:r>
            <a:r>
              <a:rPr lang="en-US" dirty="0" err="1" smtClean="0"/>
              <a:t>Ch</a:t>
            </a:r>
            <a:r>
              <a:rPr lang="en-US" dirty="0" smtClean="0"/>
              <a:t> 4 </a:t>
            </a:r>
            <a:r>
              <a:rPr lang="en-US" dirty="0" err="1" smtClean="0"/>
              <a:t>yayyyyy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3367087" cy="470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8275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Very diverse group of chemicals</a:t>
            </a:r>
          </a:p>
          <a:p>
            <a:r>
              <a:rPr lang="en-US" dirty="0" smtClean="0"/>
              <a:t>Most common: triglycerides</a:t>
            </a:r>
          </a:p>
          <a:p>
            <a:pPr lvl="1"/>
            <a:r>
              <a:rPr lang="en-US" dirty="0" smtClean="0"/>
              <a:t>Usually known as fats and oils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336616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dstudy.org/wp-content/uploads/2013/07/lipi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76400"/>
            <a:ext cx="3571875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671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Triglycerides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Triglycerides</a:t>
            </a:r>
            <a:r>
              <a:rPr lang="en-US" dirty="0" smtClean="0"/>
              <a:t> are made by the combination of three fatty acid molecules with one glycerol molecule</a:t>
            </a:r>
          </a:p>
          <a:p>
            <a:pPr lvl="1"/>
            <a:r>
              <a:rPr lang="en-US" b="1" dirty="0" smtClean="0"/>
              <a:t>Fatty acids:</a:t>
            </a:r>
            <a:r>
              <a:rPr lang="en-US" dirty="0" smtClean="0"/>
              <a:t> organic molecules with a –COOH </a:t>
            </a:r>
            <a:r>
              <a:rPr lang="en-US" dirty="0"/>
              <a:t>g</a:t>
            </a:r>
            <a:r>
              <a:rPr lang="en-US" dirty="0" smtClean="0"/>
              <a:t>roup attached to a hydrocarbon tail</a:t>
            </a:r>
          </a:p>
          <a:p>
            <a:pPr lvl="1"/>
            <a:r>
              <a:rPr lang="en-US" b="1" dirty="0" smtClean="0"/>
              <a:t>Glycerol: </a:t>
            </a:r>
            <a:r>
              <a:rPr lang="en-US" dirty="0" smtClean="0"/>
              <a:t>type of alcohol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4172257"/>
            <a:ext cx="3199443" cy="205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90335"/>
            <a:ext cx="59245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8898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Triglycerides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ails differ in length depending on the specific type of fatty acid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00400"/>
            <a:ext cx="337908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upload.wikimedia.org/wikipedia/commons/thumb/1/19/Rasyslami.jpg/300px-Rasyslam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8985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Triglycerides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Each fatty acid molecule joins to glycerol by a condensation reaction</a:t>
            </a:r>
          </a:p>
          <a:p>
            <a:pPr lvl="1"/>
            <a:r>
              <a:rPr lang="en-US" dirty="0" smtClean="0"/>
              <a:t>When a fatty acid combines with glycerol it forms a glyceride, hence 3 fatty acids + glycerol = triglyceride</a:t>
            </a:r>
            <a:endParaRPr lang="en-US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93889"/>
            <a:ext cx="5057775" cy="369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8407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Triglycerides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Insoluble in water, but soluble in some nonpolar organic solvents (ether, chloroform, ethanol)</a:t>
            </a:r>
          </a:p>
          <a:p>
            <a:pPr lvl="1"/>
            <a:r>
              <a:rPr lang="en-US" dirty="0" smtClean="0"/>
              <a:t>Fatty acid tails are NONPOLAR so they will not dissolve in polar solvents like water. There are therefore said to be </a:t>
            </a:r>
            <a:r>
              <a:rPr lang="en-US" b="1" dirty="0" smtClean="0"/>
              <a:t>hydrophobic</a:t>
            </a:r>
            <a:endParaRPr lang="en-US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2" y="3428206"/>
            <a:ext cx="2657475" cy="299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982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Unsaturated fatty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Some fatty acids have double bonds between neighboring carbon atoms: -C=C</a:t>
            </a:r>
          </a:p>
          <a:p>
            <a:pPr lvl="1"/>
            <a:r>
              <a:rPr lang="en-US" dirty="0" smtClean="0"/>
              <a:t>Describe as </a:t>
            </a:r>
            <a:r>
              <a:rPr lang="en-US" b="1" dirty="0" smtClean="0"/>
              <a:t>unsaturated</a:t>
            </a:r>
            <a:r>
              <a:rPr lang="en-US" dirty="0" smtClean="0"/>
              <a:t> (as they do not contain the maximum possible amount of hydrogen)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05200"/>
            <a:ext cx="5181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9460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Unsaturated fatty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Double bonds make lipids melt more easily, making them liquids (oil) at room temperature</a:t>
            </a:r>
          </a:p>
          <a:p>
            <a:r>
              <a:rPr lang="en-US" dirty="0" smtClean="0"/>
              <a:t>If there is 1 double bond, the fatty acid is described and </a:t>
            </a:r>
            <a:r>
              <a:rPr lang="en-US" b="1" dirty="0" smtClean="0"/>
              <a:t>monounsaturated</a:t>
            </a:r>
            <a:endParaRPr lang="en-US" dirty="0" smtClean="0"/>
          </a:p>
          <a:p>
            <a:r>
              <a:rPr lang="en-US" dirty="0" smtClean="0"/>
              <a:t>If there is more than 1 double bond, the fatty acid is described as </a:t>
            </a:r>
            <a:r>
              <a:rPr lang="en-US" b="1" dirty="0" smtClean="0"/>
              <a:t>polyunsaturated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65" y="4381500"/>
            <a:ext cx="476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s://encrypted-tbn1.gstatic.com/images?q=tbn:ANd9GcQGF0tt_NIhN-iUEGbqTXLkdEzPuxhYYb7ycC4rsYqDQbasiponc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835" y="4475833"/>
            <a:ext cx="4401165" cy="17163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1404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Saturated fatty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Fatty acids that contain all single carbon bonds (C-C) and the maximum number of hydrogen on each tail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ccur as solids at room temperature (fat)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51412"/>
            <a:ext cx="5453435" cy="32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8794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802</TotalTime>
  <Words>459</Words>
  <Application>Microsoft Office PowerPoint</Application>
  <PresentationFormat>On-screen Show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Civic</vt:lpstr>
      <vt:lpstr>Chapter 2.3: Lipids</vt:lpstr>
      <vt:lpstr>Lipids</vt:lpstr>
      <vt:lpstr>Triglycerides </vt:lpstr>
      <vt:lpstr>Triglycerides</vt:lpstr>
      <vt:lpstr>Triglycerides</vt:lpstr>
      <vt:lpstr>Triglycerides </vt:lpstr>
      <vt:lpstr>Unsaturated fatty acids</vt:lpstr>
      <vt:lpstr>Unsaturated fatty acids</vt:lpstr>
      <vt:lpstr>Saturated fatty acids</vt:lpstr>
      <vt:lpstr>Roles of triglycerides</vt:lpstr>
      <vt:lpstr>Roles of triglycerides</vt:lpstr>
      <vt:lpstr>Roles of triglycerides</vt:lpstr>
      <vt:lpstr>Phospholipids</vt:lpstr>
      <vt:lpstr>Phospholipids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2.3: Lipids</dc:title>
  <dc:creator>Hoke, Jordan</dc:creator>
  <cp:lastModifiedBy>Windows User</cp:lastModifiedBy>
  <cp:revision>14</cp:revision>
  <dcterms:created xsi:type="dcterms:W3CDTF">2013-10-09T13:38:24Z</dcterms:created>
  <dcterms:modified xsi:type="dcterms:W3CDTF">2014-12-10T18:49:36Z</dcterms:modified>
</cp:coreProperties>
</file>