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5D38AB-7BF6-4BAB-84F5-1C06820A799C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DA534C-3C17-4550-96F2-DA4B9AAAE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971800"/>
            <a:ext cx="8991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</a:t>
            </a:r>
            <a:r>
              <a:rPr lang="en-US" dirty="0" smtClean="0"/>
              <a:t>2: Water</a:t>
            </a:r>
            <a:br>
              <a:rPr lang="en-US" dirty="0" smtClean="0"/>
            </a:br>
            <a:r>
              <a:rPr lang="en-US" dirty="0" smtClean="0"/>
              <a:t>pgs. 46-47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59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Without hydrogen bonds, would exist as a gas at room temperature</a:t>
            </a:r>
          </a:p>
          <a:p>
            <a:r>
              <a:rPr lang="en-US" dirty="0" smtClean="0"/>
              <a:t>Liquid= provides medium for molecules and ions to mix in, and hence a medium in which life can evolve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52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Hydrogen bonding in water makes molecules more difficult to separate and affects the physical properties of water</a:t>
            </a:r>
          </a:p>
          <a:p>
            <a:pPr lvl="1"/>
            <a:r>
              <a:rPr lang="en-US" dirty="0" smtClean="0"/>
              <a:t>Ex: energy needed to break hydrogen bonds make it more difficult to convert water from a liquid to a gas than to convert similar compounds which lack hydrogen bonds, like H2S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18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as a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Solute</a:t>
            </a:r>
            <a:r>
              <a:rPr lang="en-US" dirty="0" smtClean="0"/>
              <a:t> = substance being dissolved</a:t>
            </a:r>
          </a:p>
          <a:p>
            <a:r>
              <a:rPr lang="en-US" b="1" dirty="0" smtClean="0"/>
              <a:t>Solvent</a:t>
            </a:r>
            <a:r>
              <a:rPr lang="en-US" dirty="0" smtClean="0"/>
              <a:t>= substance solute in being dissolved into</a:t>
            </a:r>
          </a:p>
          <a:p>
            <a:r>
              <a:rPr lang="en-US" b="1" dirty="0" smtClean="0"/>
              <a:t>Water is an excellent solvent for ions and polar molecules because the charges in water are attracted to the charges in ions and polar molecules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5821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as a solvent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chemical dissolves in water, the opposite charges collect and separate around the charges in water</a:t>
            </a:r>
          </a:p>
          <a:p>
            <a:r>
              <a:rPr lang="en-US" dirty="0" smtClean="0"/>
              <a:t>Once a chemical is in solution, it is free to move about and react with other chemicals</a:t>
            </a:r>
          </a:p>
          <a:p>
            <a:r>
              <a:rPr lang="en-US" dirty="0" smtClean="0"/>
              <a:t>Most processes in living organisms take place in solution this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89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Hydrophobic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Nonpolar substances do not dissolve in water</a:t>
            </a:r>
          </a:p>
          <a:p>
            <a:r>
              <a:rPr lang="en-US" dirty="0" smtClean="0"/>
              <a:t>When surrounded by water, nonpolar molecules tend to be pushed together by the water</a:t>
            </a:r>
          </a:p>
          <a:p>
            <a:pPr lvl="1"/>
            <a:r>
              <a:rPr lang="en-US" dirty="0" smtClean="0"/>
              <a:t>Ex: micelle formation and hydrophobic interactions in membrane structure</a:t>
            </a:r>
            <a:endParaRPr lang="en-US" dirty="0"/>
          </a:p>
        </p:txBody>
      </p:sp>
      <p:sp>
        <p:nvSpPr>
          <p:cNvPr id="4" name="AutoShape 2" descr="data:image/jpeg;base64,/9j/4AAQSkZJRgABAQAAAQABAAD/2wCEAAkGBhQREBQUERQWEBQQFRQXFBYUFBQWFBcPFRQVFRQUFBcXHCYfGBkjGRQVHy8gIycpLCwsFR4xNTAqNSYrLCsBCQoKDgwOGg8PGiokHyQsLCotKSwuLC8vLDQtLCksLC80NCwpLCwsLCwpLCwsLSksLCwpLCwsKS4sLCwvLCwpLP/AABEIAL0BCwMBIgACEQEDEQH/xAAcAAABBQEBAQAAAAAAAAAAAAAAAQQFBgcDAgj/xABCEAACAQMCAwUFBQUGBQUAAAABAgMABBESIQUxQQYTIlFhB3GBkaEUIzJSsUJiwdHhFXJzgpLwFjNTsvEXNENkov/EABoBAAEFAQAAAAAAAAAAAAAAAAEAAgMEBQb/xAAvEQACAgIBAgMFCQEBAAAAAAABAgADBBEhEjEFQVETImGBkSMycaGxwdHh8BTx/9oADAMBAAIRAxEAPwDUqKKK0pgQooopRQooopRQooopRRaWkqJ7Qdo0tEGRrdvwIDjPqx6LUbuqDqbtDsDkyXr1iso4h2tu5ifvDEv5YvD/APr8R+dQ0l1NnPfS5/xH/nWa/iSj7qmRG4ek3AUtYtadrLyE+Gd2A6OdY+TZ+lX3sl28W7YRSgRTHlj8D456c7hvQ59/SpKc+u09PYx6XKx1LYK9UgpavSxClopaEMKWiihHRaUUgptxLiaQKrSZAeSKIYGT3krhEHu1Eb0DHAR1Sio2ftBDHci2dwkrRrIobCqweQxqqsebllOFG+1eeI9qLaCN3eaM933o0iSPW0kKlpIkUsMyD8vMZGcU3YjtGStLUXZ9pbeRFYTRrmMSlWkjDpGUSQmRdXhwsiZ6DUPMV0btHahFkNzAEfUVczRaGCfj0tqwcZGccs0tx2jJGiod+1tssxieVI8RwyK7yRrE6zNIsYjYt4mPdsceRGM0yve38ETSKySkwmcHHc4P2doFfBMoAybhMBsHY5A2y3YjgplmpabR8SiaVoVljaVBloxIhkVfNkB1AbjmOtMoe1Fu1xJA0ixSRSLEFkZFMkjRJKBCC2X8Mi9M5pbhAkvS00j4vCzSKJoi0AzKokQtGPOQZynxxXJe0NsYu+FzB3RbR3nfR933h/Z16tOr0zmhuECSNFR/AeNJeQLPEGCO0ijWAGzHK8TciRjUhxvyxUjQjpE0UUVdmTCiiilFCivE0wRSzEKqjJJOAAOpNUTjvtDckragKB/8jjJPqqnYD359wqC7ISkbYxrMF7y/UtY2vbS8V9XfsfQhSvu04xWn9mOOC7tllxpbJVwOQdeePQgg/GoMfNS9ukcGBLAx1Jas07dBhesW5FE0eWgDBx/m1VpdRfaLgsdzFpkG67qw/Ep649PSo/Eiq0M7HWufx1JhS1xCL3mYxOteZcVJ3HYe5XPdaZgPIhWx6htvkaYP2cvOX2eT5Aj5g1zleUliBgRIbMW6s6KH6SMnApOERO1zCIs6zImnH5tQOfhz+FTdt2EvJPxIIR5uw/Rcmrl2Q7LRWrFj95Lj8ZHIHmEHT386YMin2yIza2ZJV4fkWDq6SAJbKKQNUD27uWSxfScayiEj8jHxfMDHxrrTcnQXU7A9JO4Kb6hPVz25s420mXURzKK7Ln+8Bg/CpHhnHILj/kyrIRzAOGA9VOCPlWOJb5FcHiZGDISrKcgqSCD5gjlWWPELO5AIlT/oYHkTeaWqD2M9oHeMsF2QHYgRynADseSP01Hoevv53SOZ5MFBoQ6Gy6sGZGDal0HS0bDw7sDzO1adVy2r1LLdbBxsTvNcBdOebnSo820s2PTZTzwNqhO0fBpL2BYyFRTNayFWZgwijkR5kcpka9mA0nHr1qZtrRY+W7FVDOcF30DCl2x4jz+ZruKkPMmHEzrtV2OW3Nxcw4jQWsYiUGWSU8QiuhPDpU6jhiqLsep260v/AADcdypXuXknsLiC4EzMNFzcyG4klTSjavG7LjbZV32xWi0tM6RH9ZlEt+wMos7iImHvJZLJ1J1MjfZYrZe7l8IOhnhfkDs+ccxTC64HcRcRtJO7heW4ub+cxhpPs6ZtIYwrS93nUe71atAyTy61pdApERwYzPLL2ayx2s8JaF2l4ctsjHVhZ+8uJW5qSsYMqAEb+AbDApvxL2aXMi3IV4czteFcu/Kd7Fk1eD/60mefNeeTjTKWhoQhjKvwTs3NBcuWW2eLv7udZSrm6zcsG0DIAjx+EtqbUFUYGKb8R7FySNeMvdarq7sZoyc5Edt9n1hjpyD93JjGfxcxk1caWlqHZmcw+zi4RbhQ8bM0d2kEksjSKftMwlxJbtDpUcsktJ4gCB0r3Y9hbuKcTloZmW5WfRLNIwYNatbOryCAZZfCysE33GFwM6HS0NR3UZB9iOBPZWMcEpQvG0xPd50YknlkULkAgaXAx0x1qdopaUUiKKKKuzIhRRUZ2jvjDayuNm04X+8xCg/DOfhTXYKpY+UBOpT+13HDcSGJD91Gd8ftyDmT6DkPn5VWZ48V3jkAFM7u4rmLrOslm7yox3zGE/OtJ9nDGO1JI2kkZh7gFXI+Kn5VnvDeHPczLHGMs5x6AdWPoBvW2WfDEihSJR4Y1Cjz25n3k7/GsnIttr0aG001/CMYWuXcbUDXzjlJAwyKUjNMWRoznp59D6Gn1vMGGeWOY/30rPTKfIfpuPvfGdSK1rHuDiMYfDJj1x/Kn+mmUI1y5HLOfgKltFM8Pq6lbXbZ1DY2tRsVpjY/iPu/iKlylRfDFy5/u/xFHKq6b6h6k/tEjbUx3UL2htDcRvEOowv+IMEH5gVM3E6r1BPkKZ2cRZix6fqaZkO3WtVZ5J518IOhXU9Q4/mZPA2glWGGUkEHmGGxBr3cYNXLtn2RMpM9uPvP20/OB1X9/wDX388+NwRkHYjYg7EHqCK3qrgV1OLysdsd+lvkfWNJ4Mbk6jtv6jO4HIHfpWw9gO0Ju7XDnMsBCOerDHgc+pGQfVTWQTyZq7eyLV38/wCXu1z5atfh+mr61ewrCtwA85BjuRZr1mn16pBS10E1IUtFLQjoUtFFCOi0UUtCGFLRS0I6FLRRQjotGKKWhDIeiiir0yIVDdrrJpbORUGWGlgBzOhgSB64zUzQKZYgdSp84CNjUwt7qiw4dLcyBIlLk8+gA82J2ArYrns1bSNreCNmO5OnGT5nHP411ThKoMRBUX8oAA+lcT4iz4zdCe8fpqXMPwo3jrdtL+Zkf2U7JpZp0eVx436Y/Knkv6/ICxIlRpR49+nzFSNlcBx5EcxWbjXi2zocEN6GdKtK0oFr7CdTECMEZBqMu7ApuN1+ozUwBXHiG0Te4fqKs5uJXZUWYcgEgxI5DakXZXYTORnPXrUvDMrjKnP6j30w4ZaK6NqGd9j15VyuLZoWDKduh/gaz8W2/GpWxhuv4dxz/v6kjhXYjzkxiq8iknC8ztt1p1PfvJ4VGM9BuT/SuMkTROueex29/Koc/ITJKsgPQp5b8dR1alOD3PlHUXCPzH4D+dPViAGAMAV3xXkit2rDqpHuD5yubC3eN3jqt9pOzdvcbumJD+2h0tj16N8QasV5chB5k8h/E+lMLe3LnU3L9TWZl2kP7Kn736R/s1sX7QbHxlKh9lYc5+0FVPLMYJx79Qq89nuzkVlFoiBOo5dm/EzeZx0HQCnGKrnaXts0Dd1CqtIANbNkqudwABzON/j8t/wvIRAVt5YefrMTLxKcf7RBoS4UtZ1w72lyKwFyiuh5tGCrD10k4b6VoFpdpKiyRsHRxlWHIiugqvS37sqV2K/adqKKWpZLCloooR0WlpKWhHQpaKWlDClpKWhHRaKKWhDIaiiir0x5E9oO0kdmgL5ZmzoRfxHHM+g9f1qu2HtQRnCzRGJSfxK2vHqwwNvd8qq/HL83NxJIeROE9I12UfLf3k1FXENc/dn29e0PA/OVmtO+JuK3KkAhgQQCCCCCDuCK9rcL+YVRvZxdmaF4mO8BGn/DbO3wIPzFXReF5/a+n9a5G18t7mPSDz6/3O2xbK7KFZeBqOvtCEYLDB9aj7ScRueo3Bx9DTkcH/e+n9a9f2MMfiOfdtTLKsy1lcIAV7cj+ZOGrAI33nl+M/lX5n+VN7niJkXBAG+ds0Rkwv4lB89gcjzU1IcRiDQ6lA2wcgdOR/X6VH1ZORVZ1WcqDtdeUPuKw47+cb2HEURMEHOSdsfzrle3plIVQQPLzY124XaxyKdQ8SnzIyDyrlwqLVNy2XJ/gP1oA5FlVVJYdD8cd+Nb3+EXuBmbXInl4pIGyOXn+yR5GvPELnvNBxjY5+fSrGVqBv11T6RsMqvw2/masZ+EcWoqjHpYgBT5Hv3+UZVZ1tsjkecl4x4R7h+lcrqYIpJ+A8zTh2A5kD37VB8WugzAA5C/LJ51qZ+QMWkkHnsJDUvW0821uZWLNy6n+AqU0YGBtioqK+dVAUDA9P1pW4i7bDb3DesTFy8elOdlj3Ou8sujMfhOl5c4OF59T5Vk1zMWuJS3MyPnP94itZtrEjxNz6D+JrKe0sBhvZlOwLl1/uv4x+pHwq3iC0ubLON9h6TH8X10Lrtuc7uLapr2d9ozBcfZ3P3VwfDn9mfoR6NyPriq+8+RUbNIQwKnBBBB8iORrcW3oYOs5kP0N1CfRFLTThF739vFL/1Y0b4soJHzzTyujB2NibQ55hS0UtKOhRRS0I6FLRS0IYUtFFCOi0UUtCGQtNOLSabeZhzWKQj3hCad1xvrfvIpE/Ojr/qUj+NXH+6dTGmQ2ke1cb1a9W8mOfMc/fXK7krknPuSmJYPZc+LyQdDC30dMfrWroKy72V2/wB9NKdgiBcnzds/on1rRm4oo5An/frWe99VTbdgJ1XhaMcYfiY/FdBTK34ijbfhPr/OnwFXaLUtG0O5ccEd5wvbMSLjkRyPr/Kou3u2hJRxlTzU+vlU4zhRknAHU1G3vE42GNPeep2+R51R8QrrRhcLAj/r+I/oySokjp1sRlZzBJgVOFzjfbwHz/30qxQhTuuN+ZGNz8Kq6QljsMDqSdgPU1NcHkQZRWLHnkjAPIbVU8FyCr+zYDpJJB35/AGPyV2NjvJE7VWr2YPKWTPTHnkDmPlUlx2dgAoGzcz5/u1DFWUkYIJ2Ixv7qXjmX1P7ADhSCT8dca/36RYyaHV6zy5Odzk+/P1qSseFZGqTPoOW3mabDh0q7hTkeWCflXe34wwOH8Q+TVm4ldVVu8tWHpscfP8A8kzlmHuGSoUAYGwHlXgiliuFceEg/r8qDXW7Vl2vb4Slz5zk4qh+0rgJdBcRjLQjEgHMxZzq/wApJ+DHyq9TShRucVG3F7nYDY+f8qzMrJrpOyefSGzH/wCisofPzmIC4ri75NXrjPs1kctJaAYO5jYhTk/kJ2x6HFM+C+zK6llAnTuIwfGxZSxXqECk7nzO1XqFe9FdFOj8Jx92JbXYa2H8TSOxSEcPtgefdA/AkkfQipuvEMQVQqjCqAFA5BQMAfKuldSi9Kgek1lGgBCs+/41k/tbHeN9k+0Cy7vuX0d7o/8Acd9o05+0Yi06uW+OtaEKZ/2LB3Pc9zH3WrV3ekaNevvNWPPX4s+e9IyQShXPtLuVijmEcHd3KcSeNT3neILKOQqJPFglmQZxjGcc96k+Pdv5IJGjSNJCUsNBCyORNdySqSyIcuoVAQq4YlgM7ipPiHY21FxHd6YoBB9pef7pAswmhKSGZvIDUxznOTmnln2bsWh+6t7cwzxp+GNCkkOe8j5DDLltQ9+aHMfxK3J26uiigQRwzJa3VzMJxKqmO2l7sLGuQyFxhstnSDuGrsvtBdoJ5VRF7ubhyRq+rV3d4ls7awDu6id8Yx+Dlzqbfg/D3EVuYbVxGZDDFoiIUow77QuNiGYavUjNPLns3aySGSS3heQhQXaNC+EIKb4zsQMeWBQh4kD2b7YTT3jQTokIInMYCy5KwyhMpN4opxggtpKlTtg86uNMLPgNvFK8sUEUcsudciRqrtk5bLAZOTufM0/pQxaKBS0opCUoopavTGmXdt+BtbztKo+6mOQRyWQ7sp8t8ke/0qr4aRgqAszHAAGSSegFbvJEGBVgGU7EEAgjyIPOmtrwaCE6ooo4yeZVFBx5ZrAzsMorWqeO+oK8X2tgXegZD9l+zLW8Co2AzHU5znxHoMeQAHzqxw8OQcxq9/8ASlWnCGuXoxqi5dhsn15nYAezQInAEaT8JB3Tb0PKmstrIq+I4UfvbfAZp/PxJV5eI+nL4mmKq87eg/0j+tU8uvG6umkEufJe3z/r8pKhfW27fGcIoWfZQWxvXpbdwfwHPqpP6ip61twi4HxPUnzNLd3XdoW+Xv6VOvgyJX7S1yCBs/CMOQSdASCUPI4QnfOMHYDz2HKp2x4asW43Y8yf4DpUbwaAs5kPTPxY8/1+tTmaueDYqlP+iwbYngn0keQ530DtI6Hi+ZSjAKMkDzyOWffT54VJBIBI5HG4qv8AFJQZSV6Yyf3h1H0+VOftrC4wWOktjHTSeW3xFNp8T6Wau73tOADx5719NRNTsArxxJg1F8U4fkF15jmPMefvp7NeIv4mAPl1+QpnNxlB+EFvoPrVzPsxXQ13MP3H7xlQcHaiREUecnIGkZ3ONvSvaXjgYDH9fl5V4VdTYG2o7eQyalDw1dGOv5uuf5elcni491oJpOtee9bl52UfejKGxLjUTsfiacJbKvLc+ZpubSROX0NNOI3RhjaSUkKg333J6ADO5J2qdNV6Hsm6vXvGsRoksNSftOtOAc8qw3jPaGe6JDMyx52jBOkD978x9T8MV47N9o5LGdWVj3ZI7xM+Fk67fmA3BrtMHMFdSoy/j9ZyeRnI1xIHHrN2paRGBAI3B3B9DyNeq3JYhVB7cW139tie3W5lUJEFjjMyRaxMe8KyxSaY30EZ75CpUYBztV/oxQMeOJmV/wAPvGknGi7aVn4j3rFnNq9g8EwtEiXVoLajCAqjWCG1c9+dhHexWxg7m6Dl+ENGVV9CQJFZpcLqz4cNHIGTnuTjGTWpYpcU3UfuZKvBL2Lv1tI7iKTPGCGJl0F5J4Wt2RnYqWaLXpb82TzyakLfhly8yCMXsdk17b6VlkuFmWEWk4uS7MxkWIymIbnnkjGQa0vFGKWodyB7EwSx27pN3n3dzdLF3xZnNsJn7k6n8TDRjBJORirBSUopRRRRRRQhkLS0UtXpjQpvfX8cKapXWNfNj18gOZPoKcVmPbe7Mt46k+GEBFHTOAzH3kn6CqeZYEqII3viI2GvTDvLvZ9qbaU4jmVm6LurH3BgM/CnEly0h0ry8h/GscuLarn2D7ZHWLe4OS20Uh5k9Ec9fQ/DyrhcjEdj0htL5+s2cTxUO3TaNE9j5S9W3CwN339By/rUigxsNq5K1dAavY1NdI1WNTSdi3edQaieNS5ZV8hn4n/x9alAaheJP99nnjT9ANqr+L2axtepA/f9o6ge/Ju1h0IF8hv7+tNuJcRCAqp8R+g8z61Hm9mk/Dn/ACj+NdrThG+ZPl/M0w5tl6exxEIHbqPAA/3z+EXswp6rD8pGNGQASCAeRxsfdXSe4LsDyIAG3mNs1N8QhDRkctIyPIY/ptUFBFqYLnGep86xMzDfGcVKdhtfXt/vxlmuwOOo+UfW3CSwy5xny3J9SadJwuMdC3vP8qY/YpU/Dn/Kf4UZn/eq7UaaQA+O2/Ujf9flI26m7MIl0NE2eQBU/Db+tSxNQVxIxI18x5jBp5bcQGkBtiNs9PShh5daW2A8AnY3x8oXQkCOpGrOvaDxIvMsAPhiAZvWRhtn3L/3VoHeA8jmsk4lPru5mPWV/kGKj6AVqV/aPsTI8UcpUF9TGz2+BUTdipq6m2qMtrM3E8cS85XVR/mOM/Ab/Cr7jyE5ZhvgTd+A5+y2+efcxZ9/drT+vMcYVQo2CgAe4DA+le66QDQAm8o0IUtFFKPi0tJS0I6FLRS0IYUtAooR0KXFApaEMhKWiir8xoorL+2EHd38meUmhx7ioB+qmtRqpe0PgxkhE6DLQZ1Y5mE7k/5Tv7i1Uc1C1Wx5cxlq7WUiYAioe5XByNiKeLc7U0umzXO2aPIlMnibF2S479ptEkY+JcrJ/fXmfiMH407lvXc4TIHpzPqTVB9m1w2mePpmNsepDA/9o+VaLZx6B6nn/KsK9rLLjSpIUdz+07bBs9pjrY3J/jicPscvr/q/rXGKH7wKd/Fg/DnUs8+FJ8hTDhaZcsen6n/ZqvdiVrdXWpJJPOz5S4HPSSZMDbltS6q56qC+NztXT9YAlPUacXnwgX8x39w/rio+W2Kojfm+h6fSvd3P3rgL02H8TT68i+6x+UDHw/pXNXKMx7bByFGl+XP8/WW1+zCid7efUgPmN/f1r2TUfwqXwkeRz8//ABTtpK18fJ9pSrnvqQsmmIjDjLEgAHBw2DjOG5A4602hQHSj+FyPCRuJFVU1PgZ0+J8aSc7U8vY9Q25j/ZptFpdTG41A9DyO+QPnWNb0HJYWjYbWpONhePKKbFs+Hf6Gss43btBdTI4wQ7EZ/K3iU/Iitht1aI/eZcMQFcAltbu3hZUTCqq6RrJ9/mY7tR2MivsMWMUijAkUA5XmAw6jfbcc66TD8G9ghsXfUfLy/wDZg+JOcgBV8pjlxc1ffZb2XOTeSjGQRAD1zs0nuxlR7z6U/wCD+yiGNw1xIbjG4TToTP725Le7I+NXlVAAAGANgBsAByArUxsRg3XZ5eUy8fGIbqf6RaWilrTmjClopaEdCiiloR0KUUUtCGFLSUooR0WiiloQyEpRRS1emNCjGaK9UI6Zl2u7BvExltVLxHcxruyeekftL7tx9aozt519DVyNmhbUUQt+Yqpb54zWVd4crttDr4Su2OCeDqVL2b9n2ht2kkXS85BUEYIiUHBPlksT7sVbCKcVzuJVRSzkKqgkk8gBzNQZHhNbrtDo/r+M1sTJNChDysZ3r+HHmf0rpYbJ796pXGO25ZvuIxpHJpM5PrpGMfOo7/1Auk/ZiIHTSw+oauUGLauQXbsBoTQbxTH1rZ+k1ASUy4nPsF89z/Cqfw32nxkgXEZi/eQ6195GxHwzVkku0lVXjYSKw2KnI/8AO/Km572LQRLONfTcfs23JGzhCDPU8/5V3aSuEbZA9wr1UlTBECqOJORs7MY27aJMfD+VN+M9qYLbaRtT/kQam+PRfiRUN2144YmEcRxI65ZuqryGP3j9MeoqmraatzuTufMnzNNwsWwAqe2+JlZ3iIrbor7+Zk/ee1Js/dQADzdyT8lAx86j19pMurLQx/5Syn5kmoie0xUbPDir1mJWw0w3MJvEcoHYf9P4m2dlu2UN8NK5SVRlo2xkjkWU8mH135VKGIwjMY1RqP8AlqBlESMBEt0VQNyvInrt5Vi/YJXPEbfRzD5bH/TCnXn005rdhXS4lptr97y4lnGtNi7aeY5A2dJDYJBwQcMDgg46g9K902e1OrVGQp2BB1d2VLq0jaFI8ZAIDdM9eVNLftArXX2Yo8cn2dbg69GBG0rRBSVY+LKk7bY69Kt7lrUlaKgLLtxayRyyGQRC37wyCTYrGk0kHebZypeNgMZ6cjtXO/7fWsUyRCRXJkkSUg7Rd1DJNIzbeLSI8EDcEjPlQ3Halkpag37b2Sorm5jCSE6WOrBChSzDb8A1rl/wjPOux7WWgnEBnjEpdY9GTnvWUMi5xjLBhjffpmluO1Jelqtdm+31tdxq2tYZHWVzE7jUscTsrktspwF1HqAwJrxe+0S0SNJI5FnV7iCByrae77/JWVgwzowpIP7Q5GhuHUtApagU7Z27NHokRopI7iRpS6qqC3KCQOrYYY178sY35in/AA/j0FxE0sMiyJGWDlc5UqNRDLjUDgg4xnBHnQjtSQFLVZsPaLYyxQyGYQ/aV1IsvhcLq0AuNwq6vDqJ0k7A104V2xWe8NsIypVbltWtWGLe5W3IwORJbOOnI0IZY6WkpaEdIUUUUVfmLFFLRRQjotLSUtCOhUH23iZrGXR+zpY4/IrqW+gz8KnaCudjuDz91R2L1qV9YiNgiYpbzikuMGrF2p7BSRMZLRTJGdzGN3T+6P2l+o9edUxrrodiOYPPPrXO2K1Z6XEzXBThpzuUrvwTjklrJqQ5U/jQ/hYfwPkaaSzZrkBmqViK4KkbBkaWNWwdDoifQPC5I5YY5E8SuikH0I6+Rp4sQ8qhuxfDngsYY5BhwGJB5rrdmCn1AYfHNTldLRj1Ki6QDgeU3hbY42xMyf2kWbxXpkIPdzKmlumpVCsnv2z8ar0V9W6XVmkqFJEWRW5qwBB+BqtXHsxsmOQskfokhx8mzVS7DcsWQ95QsxmLEqZmEt3mudpw6W5fRAjSMeijYDzY8lHqa1e19m1khyY2k/xJGI+S4FWO0s0iXTEixqP2UUKPkKjXBc/fMC4bH7xld7E9ilsULOQ88gwzD8Krz0J8cZPXAq00UtaaIta9K9poogQaEKrt/wBjIrjiH2m4SG4jFssKxyxLJiQTPIZBrBA8LaeWasVLTjJBxM1l7BlJ7KBASiyXD3LJCVg+wm7+2RQlj4dQljRQg3wzHAGKfXns7ncGMXEXdLLfSR5ibvM3sM6EO2rB0tOTsBkDpir7ilpuo/cpd92ElZIxDNGjDh/9nzF42ZTAQuZIgGGHBDbHIORnlTHhnY2czzxBhFbR3lk4MkTGWRLS3tShjfIUgtGFJwcaWxz20OilqHcoQ9mLG2tIHmXFtHxGORlQ5YXqSKCgJ2K95nfnivVx7P7mVklkuIe+jlsWXTC4i7qyMrLlS+SzNKSdwABgedXwUtCO3M+uPZc8qyd7Ooa5F80pRGCia7a3Ze7Bb8C/ZlyCctk8s1ceD2k6q5uXieSRs/cxmNFUKqgeJiznYnJPXHIVI0tCGZleeym5ltY7ZrtQkdr9nwqzqpKSM8chVZQHJBVSH1AYyoyasHZ7sU9vetcvIr6lvAVVWG91eLcjcnkAumrdS0IYUUUUoZC0or1opdFXdzH0Z5pa9BKNFDcdoxKWlCUuiluHU80opdFegtDcdqeaj+Jdnbe5/wCdCkh/NjD/AOpcN9aktNKFpjBWGiISu+DKi/swsichZF9BIcfUE1KcJ7HWtswaKIaxydyXYeoLcvhipvTRpqIUVKdhRAKlHIAhRS6aXTUsl1EpaXTRpoQ6hS0YpcUI7USlpQKMUI7UKWjFLilDqFFLijFCOhS0YpQKEMKKWgChHRRRRS0IYUtFFCOhRRRSi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51296"/>
            <a:ext cx="3352800" cy="237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32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medium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53452" y="1935480"/>
            <a:ext cx="3633347" cy="4389120"/>
          </a:xfrm>
        </p:spPr>
        <p:txBody>
          <a:bodyPr/>
          <a:lstStyle/>
          <a:p>
            <a:r>
              <a:rPr lang="en-US" dirty="0" smtClean="0"/>
              <a:t>Water is the transport medium of the blood, lymphatic system, excretory and digestive systems of animals, and vascular tissues of plants</a:t>
            </a:r>
            <a:endParaRPr lang="en-US" dirty="0"/>
          </a:p>
        </p:txBody>
      </p:sp>
      <p:pic>
        <p:nvPicPr>
          <p:cNvPr id="8194" name="Picture 2" descr="http://31.media.tumblr.com/tumblr_lzns58gagQ1qzcf71o1_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90105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14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4424362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4191000" cy="4389120"/>
          </a:xfrm>
        </p:spPr>
        <p:txBody>
          <a:bodyPr/>
          <a:lstStyle/>
          <a:p>
            <a:r>
              <a:rPr lang="en-US" dirty="0" smtClean="0"/>
              <a:t>Because of hydrogen bonding, water has a high specific heat</a:t>
            </a:r>
          </a:p>
          <a:p>
            <a:pPr lvl="1"/>
            <a:r>
              <a:rPr lang="en-US" dirty="0" smtClean="0"/>
              <a:t>Takes a lot of energy to raise the temperature of water</a:t>
            </a:r>
          </a:p>
          <a:p>
            <a:pPr lvl="1"/>
            <a:r>
              <a:rPr lang="en-US" dirty="0" smtClean="0"/>
              <a:t>Large bodies of water (lakes, oceans) are slow to change temperature as atmospheric temperature changes</a:t>
            </a:r>
            <a:endParaRPr lang="en-US" dirty="0"/>
          </a:p>
        </p:txBody>
      </p:sp>
      <p:sp>
        <p:nvSpPr>
          <p:cNvPr id="4" name="AutoShape 2" descr="data:image/jpeg;base64,/9j/4AAQSkZJRgABAQAAAQABAAD/2wCEAAkGBxMQEhEQEBAQEhAUFxYVEBIWEhkQFhoRIBYXIhQWGRMYKDQhGBolHBUXITEnJSwrOi4uFyAzOTMuNygtLisBCgoKDg0OGxAQGjcmHyQ2LSwsLzc3NTQsLCw0ODQsLC84LywtLCwsLy8uLzQsNCwsLywsNC8tLCwsLC0sLywsLP/AABEIAOEA4QMBEQACEQEDEQH/xAAbAAEAAQUBAAAAAAAAAAAAAAAABgIDBAUHAf/EAEMQAAEDAgIDCwoEBgIDAQAAAAEAAgMEERIhBRMxBgcVFiJBUVST0dIUIzI0UmGRkpSzQnFzgRdDU1V0sjOhRGLwNf/EABoBAQACAwEAAAAAAAAAAAAAAAADBQECBAb/xAA7EQACAQIACwYFBAEEAwEAAAAAAQIDEQQSExQhMVFSkaHRBRVBU2FxgZKx4fAyM8HSIgY0Q3IjYvFC/9oADAMBAAIRAxEAPwDuKAIAgCAIAgCAIAgCAIAgCAIAgCAIAgCAIAgCAIAgCAIAgCAIAgCAIAgCAIAgCAICJbtt0s9HLTRQMhOtZO9xkDjbA6AADCRt1x+C5MMwpYNBTavpsdmBYI8KqOCdtFzQ8eK72KL5JPEq7vuO5z+xZ9wy8zl9xx4rvYovkk8Sd9x3Of2HcMvM5fcceK72KL5JPEnfcdzn9h3DLzOX3HHiu9ii+STxJ33Hc5/Ydwy8zl9xx4rvYovkk8Sd9x3Of2HcMvM5fcceK72KL5JPEnfcdzn9h3DLzOX3HHiu9ii+STxJ33Hc5/Ydwy8zl9xx4rvYovkk8Sd9x3Of2HcMvM5fc3m43dLPVzSxTsgAZG17TGHDMuIIOInoXfgeGLCYtpWsV2HYE8FaTle5L12nCEAQBAEAQBAEAQBAEAQBAEAQBAEAQBAc73zvWqD9Gs/3o1UdtfsL3X0Zc9h/7h/9X9URleYPVhAYGm4pHRXgF5WOa5gvhuQcxc5ZtJXTg0oKdqn6Xof57nNhUajp3p/qVmvz2NGdH1cTZGw4iRZkDsbDyAJHYnB/S57W9PI5xku7L4NUac/d6Hr0K2j0V/jtK/IYTTTVPw0LStWl30+rS+GwyY4KtrwGufgMsjnE6t/JMjS3ab4cGMe482xROeDOOnXZbdjv8b2/LkqhhKlobtd7H4q3wtdfiNxoxkgjbrnOdIc3Xw5HoGEWsuOu4ObxFo/Np3UIzUFjvT8P4MpQkwQEl3ufW5/0GfccvR9ifon7o8z29+uHszoquyhCAIAgCAIAgCAIAgCAIAgCAIAgCAIAgOe75dCJ6qgYZJY7Q1jsUbg0/wDJRi1yDln/ANBcHaNVU6SbipadT0rx9Ud/Zyk6rxZNaPD4Eb4tN63W9ozwKmz6Pkw4P+xdZOp5suXQ8O5to21dZ2jPAmex8mHB/wBhiVPNly6HvFpvW63tGeBM+j5MOD/sMnU82XLoOLTet1vaM8CZ9HyYcH/YZOp5suXQ8O5tvW6ztGeBM9j5MOD/ALDEqebLl0KXbnmC5NZVgDI+djFj7+TltWc8XkQ4P+wxZ+bLiuhXxab1ut7RngWM+j5MOD/sMnU82XLoOLTet1vaM8CZ9HyYcH/YZOp5suXQkW93o4QVc4Es0mKBh844OtaR2ywCteza6qqVoKNralb6tlR2kpKUcaTfudEVmVoQBAEAQBAEAQBAEAQBAEAQBAEAQBAEBB93PrlD/j1n3KJVXa/7K9/4ZY9mfvP26GtXni+MLTdK6anmiZbE9jmtubC5HOVJRmoVIyfgR1ouUHFeJpJ6CtLXhshDi+5OuPKZilwhjRbV2Dor554TkdruqNShdXXhs9uPj4fbmlTrWdnz9+Hh+a8zStJVOdTap9g3Dr3B5Zi5TMXJGRu0P5jt5tqjpTpJSxlr1cySpCq3HFfvyNfUaBldSU8GFr3xF+Jr5MQJMcrWvDjfY54cAdg94CljhEFWlO9k7eHqnblYilQk6UY7L/Rozq7Qlix8cMcxu50scjyGucWEB4uCAQXO5vxuUUMI1qTtsa/F+JEs6GppX23/AD8ubiiiwRxsIaC1rQQ2+EWGxt87LnnLGk2TwVopF5amxs9x3rkv6DfuFXnY2qfw/kpe1f1R+JN1dFUEAQBAEAQBAEAQBAEAQBAEAQBAEAQBAQfd1o1tTWULHvmYBT1jrxSuhdfWUQsXNzIz2fkuLDquSpp2T0+KTXjtOjBbueh29jWcT4esV/1kveqrPn5cPkj0LDFlvvixxPh6xX/WS96Z8/Lh8kegxZb74scT4esV/wBZL3pnz8uHyR6DFlvviyiPcnA7NtTXEXIJFbIcwbEZHaCjw2S/44fIuhi0t98WVcT4esV/1kvemfPy4fJHoZxZb74s94nw9Yr/AKyXvTPn5cPkj0GLLffFjifD1iv+sl70z5+XD5I9Biy33xY4nw9Yr/rJe9M+flw+SPQYst98WbTcdollNWShj534oGk62Z0xFpDsLtm1WWAVsqpPFS1akl9DhwpNNXbfuTdWByhAEAQBAEAQBAEAQBAEAQBAEAQBAEAQEU3S+v0X+NW/doVW9qfsr3/hnTgn6z1UJZBAEBEn7mJ/OFs1iTI6NrZZI2kvqXvcHBuQxRuwYrEi5suxYRDRo2bNlvrpIMm/z3LtPoCpDo3un9BzC1uukIa3yiRzmZ+mBE9sYLhnh5lh1oWaS+my310mVCW0lC5CYIAgKtCeuu/xx90q67K/TL4Ffhf6kShWxyBAEAQBAEAQBAEAQBAEAQBAEAQBAEAQEP3WaLZVV1FHIZQ0U1a4auV8BvraEZujIJGZy/LoVf2lhE6FJShbXbSk9u1M3p6yjiVTe3W/XVPjVJ3rX2R+SPQm07XxY4lU3t1v11T4071r7I/JHoNO18WYNVoHR0UjYZKqoZK/DhY7SNQHHESGZY8sTgQOkiwzUke0MKlHGUY2/wCkf6mPi+LM7iTTe3W/XVHjUfetfZH5I9DOna+LHEmm9ut+uqPGnetfZH5I9Bp2vixxJpvbrfrqnxp3rX2R+SPQadr4scSqb26366p8ad619kfkj0Gna+LHEqm9ut+uqfGnetfZH5I9Bp2viy9ud0RHS1r2xGYh1OCdZNJOb6w7DITb9lb9mYTOvGTnbRbUkvokRVCWq0IwgCAIAgCAIAgCAIAgCAIAgCAIAgCAICOaW/8A0aP/ABa371Aqjtn9he6+jJKes2i8yTBAaSp0TN5Q6WKaJscup17XQ6x/m3E8h97DEDbMG2ZG3LojVjiYslpV7adprYjb9xczBGGuhmGsh1rXNcGvaxtRjnmBdy5H61gdb2QcxkOpYZB3vda7el7aF6KxjFLcO4WoOsY6pwFrBGypsTLIPI2REHlZRl4Ly3bdgz51l4bDQ8X1t4L/ACvxtoGKze7nNy3kz2ySPZI5jC2MAEBhM0zjg5gMMoZkB6JsADhHPXwnKKy0bfXQl/F/y5lRsSZchsEBg0vrx/xx90r0PYn6J/AhqG9V4RhAEAQBAEAQBAEAQBAEAQBAEAQBAEAQEP3WQPfXUQinfA7yatONjWPJGtoeTZ4ItsP7Kv7SnCNJOcVJX1O/rsaMOTirotcGVP8Ac6nsqfwKly9DyFxl1NMvIcGVP9zqeyp/AmXoeQuMuoy8jx2jqkAk6UqABmSYqcC3P+BMvQ8hcZdRl5mBQVDp8Wr0vU8kBxxU8UXmzfC8F8YxMNjmMlJN0466C4y/sZdaZdlMjdbi0vONUA6W8UGQLSR+DO4BOV9iwp0na1BafWX9hlpmUzR9SQCNJ1NiLjzMGz5Fo69Bf8C4y6mMvM94Mqf7nU9lT+BMvQ8hcZdRl5Dgyp/udT2VP4Ey9DyFxl1GXkX9zlNJHWya2pknJp22L2xst507MAF7+/oVv2ZOEoyxIKOrVf8Als3jNy0slyszIQBAEAQBAEAQBAEAQBAEAQBAEAQBAEBF9Pm2kKK/Va37tCqvtb9le/8ADNKmoycY6R8V56zIBjHSPilmCzWRMljkieRgka5jrG3JIIOf5FZjjRaa8ARziw91zJWCQjU6trmExXiddpfCXlpJsL4cOYvtXVnCWqNtfvp9bfW5tjGPNuIY5mrFQy2EMs6Fr2gal8ZLWXs0jWcn2QLZ3WywuSd8X8vcYxLobNa1uIGwAvfoC42m3exqV4x0j4rFmBjHSPilmC1os3rXWP8A44+6Ve9kL/GXwJqeokiuCQIAgCAIAgCAIAgCAIAgCAIAgCAIAgCAhO7fR0VRW0LJ4mSsFPWODXtxDFrKIA2PPYn4riw6vUo01KnKzv4HLhcnGF1tMDilQ9SpuzCqu8sL8x8Svy09o4pUPUqbswneWF+Y+Iy09pj6R3PaOgikmko6cRsaXPtEHHCPcNq2hh+GSkoqo7v1MxqVJOyZhQ0eiXNc401NGWuLCySIQuxhrXYWtdbEbPbsvtC3eF4cn+4+JtertLs2jdEsGdPRlwMQcwMa57dY5rYy5gzaCXDMrCwzDn/yS8fHYYUqu1mdFuX0e9ocykpXNcLtcGNcCOYgjaFo+0cMTs6kuJq6tReJVxSoepU3ZhY7ywvzHxGWntHFKh6lTdmE7ywvzHxGWntNhuR0XDTVkoghjiDoGlwY0NuRIbXsrPAMIq1lJ1JN22nfgknKLuyarvOsIAgCAIAgCAIAgCAIAgCAIAgCAIAgCAh+6yZrK6iL3NaPJq0XcQ0X1tDlcqv7SjKVJKKvp6nJhivD4lvhCH+tF2je9UmRqbr4FbivYOEIf60XaN70yNTdfAYr2GJpYQVUEsDp2BsjSxzmvaSAei+S3pxqU5KWK9HozaGNFp2NVS7nqZhJ8paSdbkNVG0GSNjCWsYAAQIwfeSbqWVSq/8A87NvhpN3Uk/A8n3PUz2yRPqrwvLS6PFGM8cTncu2KxMQFr5Yj/62KpVTTUNPx9eoVSSd0tJvKGWOKNkevY/A0NDnPbcgCwJtleyglTnJt4r4Ecrt3sXTpCL+tF2je9YyNTdfAxivYOEIf60XaN70yNTdfAYr2F/c7Ox9a/A9rrU4vhcHfzD0K47MhKMZYytqLDAlaLJarM7QgCAIAgCAIAgCAIAgCAIAgCAIAgCAICDbu6VktZQtkYx7dRWEBzQ4X1lFnY8+ZVZ2rVnTopwk07+GjwZX9pScaSafj1NZwJTdWp+yZ3Lz+fYT5kuL6lHlZ7zHAlN1an7JncmfYT5kuL6jKz3ma0R0hldE2ha4McGSSiCMxtkwB2F34vRc03tYYhnttNl8KxFJ1np0pYzu1q/PEl/8mLjOXwvp2Hhk0YGhxFEGm9jgYBlhudmy0jDfocDsKzlcPvbGlxf54DFwi9tJca3Rxw2ZR8rFh82zmLg4bMiCxwsfZPQtcvhu/Li+pj/z+pRC7Rz3xsjjpXukxYMMTHDJrXHO3svaR0ghZdbDoptzkrer9tplquk229BseBKbq1P2TO5Q59hPmS4vqRZWe8z3gSm6tT9kzuTPsJ8yXF9RlZ7zNnuMo44qyURRxxgwNvhaGX847bZXfZFapVjPKSb1a3faXPZknKMrsnKuCzCAIAgCAIAgCAIAgCAIAgCAIAgCAIAgIFvhaQip6uhfNI2NpgrGgnZi1lFl8Afgq/tLBqteko0o3d7/AA0lf2jBypJLb1NNxqo+tRfEqk7ow3ymUub1Ng41UfWoviU7ow3ymM3qbDWyaQ0eZHSeV2xOxvjEhDHSYMGItA24QBttkDa4upl2f2go4uSejxtptr+pKo1sW1vzWYkI0W1uEVTfRewkFrSWu1N74Wi5GoYLn3qV4J2k3fJPwf19fVkjlXbvb80+vqVF2i9YZfKW4iXl2YdcufI7aW3FnTPItbmveyxmfaWLi5J+HKy2+hjGr2tb80L+C/S1ujonNeysALSD6VwRqo47G42YYmbOcLSeAdoTTTpP8be31NZKtJWcfy7f8m041UfWoviVB3RhvlMhyFTYONVH1qL4lO6MN8pjN6mw3O4bScNRWTGGRsgbA0Ow8x1jrK37MwStg6kqsWr2tct+zYShGV0T1WhZhAEAQBAEAQBAEAQBAEAQBAEAQBAEAQHPN8z1qg/RrPuUa3hrKH/UP+2j/wBl9GRlSHjwgMHS2kxThhcL43Fou8MAs0m5c7L8Kw3Y6cGwZ120vDTqv428Pcpj01EQ3E50ZLQ8h7XDDyMWFzrYQ8NBOG97BLmZYFVTdlfTbQ9em10tdr6L2sBpqIvYy7hjDiy7HMJIIBbgcMV9p2bASlzLwKqoOWy19Kevxunb0169BkUNcyduOJxc3pwubzA7HAG1iM1m5DWoToyxZqz+D+hkIRBASXe79am/Qb9wqOes9V/pz9FT3R0RaHpAgCAIAgCAIAgCAIAgCAIAgCAIAgCAIDmu+xVtiqKBz8djFVjksdIb46PmaCeZSU1d/i+pTduUpVcHio7y1tLwe2xDuHIuif6eXwqbE9VxXU8rmNX0+aPUcORdE/08vhTE9VxXUZjV9Pmj1LU+kqeTDjbM7DewNPNbNpabjDnk4pk/VcV1JIYNhEL4rWn/ANo7b7dqMTFSbCyocLWLXRTuB5BZcgjN2Alt+hYyXquK6k9sL1pxXxjtvt1X02KtbS3a4ipc9l8LzFO5wuQTZ1stlvyyTJ+q4rqYxcKs4pxSetXjbZt/GXKCspoA4RtqBiOJ14JnEmwF7lvQAsqnbxXFdTSvRwms05uOjR+qPvtMrhyLon+nl8KYnquK6kGY1fT5o9Rw5F0T/Ty+FMT1XFdRmNX0+aPUl+9fWslqqgsx5QsvijdH/MdsxgXUNRWf3v8AQ9L2DRlShPGtpa1NP6NnTFGXwQBAEAQBAEAQBAEAQBAEAQBAEAQBAEBzrfP9ZoP0az7lGoq2oo/9Qf7eP/ZfRkWuuY8gLoDWP0s5sj2mMapkjIjJrLuxuY0g6vDs5YG1b4ug7VgkXTTUv8mnK1tFk2td/S+ou0ul45C0Nx3dhwgsLSWlri11vZIY7P3LDi0aVMDqU027aL307LJr30o8GmI7vaC8uY4MLQ25LybAAfmOe2WezNMVjM6llJ2s1f4a/wA4ayhmmGukjY0XEhADrkEebkdm0jb5oi1+f3ZsXQZeByjCUpPV1S139bmyutTkF0BKN7f1qf8ARb9wqej4nqf9Pfoqe6OjKc9EEAQBAEAQBAEAQBAEAQBAEAQBAEAQBAc1316hkdRQOke1g1VWAXODRfHR5XP5FaThKatFXKbtynOeDxUFf/JavZkP4Wg6xD2je9R5tW3HwZ5XNK+4+DHC0HWIe0b3pm1bcfAZpX3HwZimajLzIZIC8m5OtHpYbXte17ZXWc3r7r4EyhhihiYrt7fHZtPI5aVsjZBPDyI9VG3WNs1lxf3nYP8A4pm9a36HwZmUcKlBwcHpeM9D0sOfREucZYMTtp1wuM75G/JzzytmmQr7r4BLDEksV2Xp8NmnRo0lUc9G0tLZKcFtsJ1gysHAc/Q93xTN6+6+BiVPC5Jpxlp16PZ7PRGTwtB1iHtG96xm1bcfBkOaV9x8GOFoOsQ9o3vTNq24+DGaV9x8GS7evqmSVVRq5GPtCy+FwdbzjttlvCnOF8ZWPS9g0p04Tx4taVrOmKQvggCAIAgCAIAgCAIAgCAIAgCAIAgCAIDmW+60Go0fcA+aq9uf46Rc2FNqCttOLDv2179SE6pvst+AVfjy2lXdjVN9lvwCY8touzF0jM2FgkLW4Q4B5sMmk2v8SFvByk7XZvTi5uxgU2lsXJdBywAHMaGk6y77i7rDJrL5nnCklGS1SJZUbaVLR/GjqXuForYhG4sI5Lg1tnOs0hoBN78obQB71jFqasY1yM9VzK0fIJWlxjDSHvbhsCeS8jO3PktJuUXbGNKixXa+wydU32W/ALTHltNLsapvst+ATHltF2TLepaBVVNgB5iPYLfzHrtwSTd7vYWOAPRL4HUV2FgEAQBAEAQBAEAQBAEAQBAEAQBAEAQBAcu345S2fR5DHv8AN1Ys21/TpM8yMu9RVaOVVrpe/wBrnHhqTgtNtJA/LXdWqPgzxKDMHvx59CsxFvLn0HlrurVHwZ4kzB78efQYi3lz6FM1QXgtfSTuadoLWEH9sSysBkndVI8+hlJJ3Ulz6FuRwdfFRSnEcTuTHm61rnlbbZLKwOS1VI8+hsrrVNc+h44tJJNFLcjC7kR5tyy9L3D4BMzn5i4voLvf+vQuQ1BYMLaSdozNg1gFyc/xdKw8Bk9dSPPoatJ6XJc+hX5a7q1R8GeJYzB78efQxiLeXPoPLXdWqPgzxJmD348+gxI7y59Ccb0UxfVVN45I7Qx5Ptn5x+yxKmo0Mlf/ACTvs+6RYYCklKzvqOqqY7wgCAIAgCAIAgCAIAgCAIAgCAIAgCAIDmu+x6xQfpVf+9GtJ6jh7Q/bXv1IctCnCAxdI1BjYC3CCXMYC70RicBiPuF+kIiSnFSdma6PTRBs7A6wkDiGujJeHRBgs4m1xLzXvlboWbEzoJq69PXb0KmboGkA6t1jHjbmMzhvhHMT+98tiWMPBmvHxsbKhqhKwPAte4I6CCQR8RzrDIZwxJWL6GgQEu3rvWqj9Bn3HLeBadnapfA6atyyCAIAgCAIAgCAIAgCAIAgCAIAgCAIAgOX78c5ZPo8tjdIdXVizS0H06TPlEdH/a3hSyrtexwdoOKprGdtPXYQPhJ/VZvmj8SlzF7y59Cox6O+ufQcJP6rN80fiTMXvLn0GPR31z6HjtIPIINJKQdoLoyLfMmYveXPoMpRX/IufQt+U5YfIn4dlvNWt0Wxe4JmL31z6G2Wp3vlPr0PfKjt8ife1v5Xo9HpbEzF7659BlqfmfXoVMr3NADaSUAbADGB8MSZi95c+hh1KT0uoufQq4Sf1Wb5o/EmYveXPoYx6O+ufQcJP6rN80fiWMxe8ufQY9HfXPoTfejqHPqqkuifHaFlg4tN/OO9klRzoulovctOznFqWLK+r80nVVoWQQBAEAQBAEAQBAEAQBAEAQBAEAQBAEBzLfe9Y0f+lV/70i6MG/UVHbX7EfdfRkIXaeZCAw9KTuYxpZfEXtbkATYnOwcQL/mVpNtLQdGDQjOTxtVm/wAtpMJ2l3RlscjAX4S51nWINpC24AI2MzsTmVplGtDOhYHConOD0XsuSfr4+KPW6cN2t1YN3WuJLttyPRdblO84MsvROaZX0DwFWbxtXpp8denQtGvTrRsaKd0jcbmhtycIDsXJ6TkLH3ZqSLbVzkrQjCWKncvrYiCAmm9T61Ufos+45ceE60eh7E/RP3R1BcxeBAEAQBAEAQBAEAQBAEAQBAEAQBAEAQHKt+qpMc2j3BhfeOrFgQ38VJnd35LqwOGNNr0K3tSmqlJJu2n+HsOecLO6vJ88ferHIepQ5pHzFwfQcLO6u/54+9Mh6jNI+YuD6DhZ3Vn/ADx96ZD1GaR8xcH0KZNJlwINM8gix5cezo2o6F/E2jgyi7qouD6BulCLAUz7DZy4+9Mh6mHgqenKLg+hVws7qz/nj70yHqYzSPmLg+g4Wd1d/wA8femQ9RmkfMXB9Bws7q8nzx96ZD1GaR8xcH0J9vN1Rkqaq8bmWhZtc11+W72VwYZDFaLrsqkqcZWlfVt/k60uMtggCAIAgCAIAgCAIAgCAIAgCAIAgCAIDlG/d/y6P/Tq/wDalXbgP7j9uhXdp/tL3/hnOFalIEBg18rg5oD3MGF5yaHXcMOEZg9J2KCrJprTbWdNCMXF3V9K4ab+KKXVkgBJYNoYBnfGWgj9sRssOrNK7Xp8f/ug2VGm3ZP1+F+mkuVVUWvawC99psffmD+3v2radRxkoo0p0lKDk2e0E7njlCwAbt2kljSSebnt+yzSnKS0+n0MV4Rg/wDH1+rRlqUgCA6DvL+s1X6Mf+7lW4friXHZn6ZHXVXloEAQBAEAQBAEAQBAEAQBAEAQBAEAQBAc+309zVVXPo3UsTZBE2obJeRsdi8wFvpbf+Ny6MHrKlK7OXC6DrQUU/G5Cf4e6S6q3t4+9dmfw2Mr+7Km8h/D3SXVW9vH3pn8NjHdlTeQ/h7pLqre3j70z+Gxjuye8il291pE2JpGGxuPPx5HpGaw8NpvXE2XZ1VapIq/h7pLqre3j71nP4bGa92VN5D+Hukuqt7ePvTP4bGO7J7yH8PdJdVb28femfw2Md2VN5D+Hukuqt7ePvTP4bGO7Km8iZb2G5iqopqiSqibG18bGstI2S7g5xOTdm1cmE11VastR3YJg0qKab1nRVzHYEAQBAEAQBAEAQBAEAQBAEAQBAEAQBAEAQBAEAQBAEAQBAEAQBAEAQBAEBBdJ0ulGySuh1j4w6WeFutay7mzQGOmIv8A8b2RvsTs1jwbZICzHo7SDA4TmsniYdWBDUtjlkAY50cwcXNw8uVzHAkX1bMiAgNpoyGrbWNMrKgtvLrJDMDDqcI1AbEDbHsBOEHEHG+EgECWIAgCAIAgCAIAgCAIAgCAIAgCAIAgCAIAgCAIAgCAIAgCAIAgC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5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 to the high proportion of water in the bodies of living organisms, internal changes in temperature are minimized, making homeostasis easier to maintain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10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of evaporation transfers a correspondingly large amount of thermal energy, and therefore is an effecting cooling method</a:t>
            </a:r>
          </a:p>
          <a:p>
            <a:r>
              <a:rPr lang="en-US" dirty="0" smtClean="0"/>
              <a:t>Since it takes a lot of energy to freeze water, keeps our bodies from freezing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1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and freezing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Water is less dense in solid state than liquid state (ice floats on water and insulates water below)</a:t>
            </a:r>
          </a:p>
          <a:p>
            <a:r>
              <a:rPr lang="en-US" dirty="0" smtClean="0"/>
              <a:t>This decreases the likelihood that large bodies of water will completely freeze over</a:t>
            </a:r>
            <a:endParaRPr lang="en-US" dirty="0"/>
          </a:p>
        </p:txBody>
      </p:sp>
      <p:pic>
        <p:nvPicPr>
          <p:cNvPr id="10242" name="Picture 2" descr="http://iws.collin.edu/biopage/faculty/mcculloch/1406/outlines/chapter%203/3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4267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971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4876800" cy="4389120"/>
          </a:xfrm>
        </p:spPr>
        <p:txBody>
          <a:bodyPr/>
          <a:lstStyle/>
          <a:p>
            <a:r>
              <a:rPr lang="en-US" dirty="0" smtClean="0"/>
              <a:t>When atoms in a molecule are held together by covalent bonds, they share electrons with each other</a:t>
            </a:r>
          </a:p>
          <a:p>
            <a:r>
              <a:rPr lang="en-US" dirty="0" smtClean="0"/>
              <a:t>Each shared pair of electrons forms on </a:t>
            </a:r>
            <a:r>
              <a:rPr lang="en-US" b="1" dirty="0" smtClean="0"/>
              <a:t>covalent bond</a:t>
            </a:r>
            <a:endParaRPr lang="en-US" dirty="0"/>
          </a:p>
        </p:txBody>
      </p:sp>
      <p:pic>
        <p:nvPicPr>
          <p:cNvPr id="1028" name="Picture 4" descr="http://upload.wikimedia.org/wikipedia/commons/thumb/1/17/Covalent.svg/200px-Covalen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199"/>
            <a:ext cx="2971800" cy="358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99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Water molecule have high cohesion (tend to stick together)</a:t>
            </a:r>
          </a:p>
          <a:p>
            <a:pPr lvl="1"/>
            <a:r>
              <a:rPr lang="en-US" dirty="0" smtClean="0"/>
              <a:t>Allows water to move in long, unbroken columns in the vascular tissue in plants</a:t>
            </a:r>
          </a:p>
        </p:txBody>
      </p:sp>
      <p:pic>
        <p:nvPicPr>
          <p:cNvPr id="11266" name="Picture 2" descr="http://www.yellowtang.org/images/cohesion_c_ph_7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7687"/>
            <a:ext cx="4181475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72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 cohesion = high surface tension</a:t>
            </a:r>
          </a:p>
          <a:p>
            <a:pPr lvl="1"/>
            <a:r>
              <a:rPr lang="en-US" dirty="0" smtClean="0"/>
              <a:t>Provides surfaces of water with think film-like covering, allowing water droplets to forms and organisms to use as habitat</a:t>
            </a:r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xQTEhUUExQVFBUUFxQVGBUUFBQUFBcUFRcWFxUUFRcYHCggGBolHBQUITEhJSkrLi4uFx8zODMsNygtLiwBCgoKDg0OGhAQFywcHBwsLCwsLCwsLCwsLCwsLCwsLCwsLCwsLCwsLCwsKywsLCwsLCwrLCwsLCwsLC8sLCwrLP/AABEIAKsBJwMBIgACEQEDEQH/xAAcAAACAwEBAQEAAAAAAAAAAAADBAECBQAGBwj/xABCEAABBAAEBAQDBgIGCgMAAAABAAIDEQQSITEFQVFhEyJxgQaR8DJCUqGxwXLRByMzYuHxFCRTY4KDkqKjshU0Q//EABgBAQEBAQEAAAAAAAAAAAAAAAABAgME/8QAIBEBAQEBAAIDAQEBAQAAAAAAAAERAiExAxJBUWEiBP/aAAwDAQACEQMRAD8A+nKshUgqzo7CDz3FZqB7LwnGMVZXqfiyfIDa8BNKXGyuXVSxQlVXWotYHBHw7tUAI0O61GOm7gZFvYWReZwblu4aRd+WG9h5E4yRY8MidikWm4dzqcyW8Rd4iLpgvSmKddq7npadyJaw+Ka2vIcRGq9dxDYryfE91npz/Wc06rd4UsJu62eGupZnsr1+BC0+SyOHv/wWg9+i6kLYpyxpzqncdOsoSaqIZw7dVu4ViR4bhLjMhNAHK0VZe/QkDsAdT3C04QkWGc6o5yhxQ3FVrVnuQy5Vc5Ce9EWMiEZUtPMs3EYyuaI2BMjMda8seJVzWlw/izMtuJBsBum5QbLiozJZspdqTd9kUFBdzlyoXLkHp8PjQ4Ag7ra4cA5fJeHcYdDEA69F9L+CiTh2yOu5fMAeTfu/zXD7x6K838c8DfLO1rSGtDS6zzPb0XzriGBdG9zTrl5joRYX2X48ef8ARJCz7TacDzFEXXsvjmJxxIO5c4+YnT2WJ1z1oRK5QupRKNC6jdA9jqEdkeyBAtCFi3zGOhcKFrQP0WfEE01y7RhqQSJ+F6xoZU9FKqsaLZFbMlGydVbOq0ZzoOIdoqZ1DzaJWVjzoV5biS9Rj15jiIWOmGSN1rcPKyL1WlgnLMK9ZgpdE/iMcSwNOuWg015gPw3zb2+SwMPiKCJNiNF0TQsVNZQ4hZobpZ7/AJenPrpr9eqZwo82U3epr+Ei7+Y/NTRu4V2gFnKPsg8gTZ+Zs+6faUjhgmcy0o7nIdqmddmRXEpeYojihyNQZuLcvN47F6kL1GOi8pI3pW+Evg7xnZ57a3U0Rt0u+eug+az1cJHmeF4TxHN8Rwja68uY5c5HIFexZwdlAgaAUP8ABMD4KDJQTO+ZrTYa7RoPUNGg9lq4kBoobDYfsEjWaxRDWilGmOqA4rTKpK5VJXIhyP4ebPTSHUSB5asa767L6FgeHNijbG0mmAAXV0vnbfiJ+HOZgBrcHYjmFqv/AKRYS0ZWucbFgaU3mdefZeX5ZPWa9Vem4twx0kbmNcLdp5hYr0XxLjfCpYpSHxvZmcQLaRddDsfZfX+HcfZL5opA4dHWHC9ao6qeNZcTGWZMzmkO2sNI53y0tcvj+nP/ADJmsa+KzYF7RqEmV9I4tw8NabFbr57ih5iB1XbrnCogOq18MNFkYfdbeEatcMdDBqjMiOS5XZimY3puORIRa/ui5qQaLZkRsywpcXSrHxDuqa9GHq1rIw2NtPskQ0vjhovN8QC9HizovP49Z6RhP3TmGelJN0SNywrWjmUyYgbJBsun1+qIHWKV1GhgXf1jOhc0HlbXGnD3BI916g4N4gY97CHOdK5ziND5oxZ6WbIvuvJcNnYxwMrXvaLOWM055rytBo1Zrkvo0+KxLy17mwNEjf7CUuLjY8ocQCOV1etcly+Tv62O/wAXH25rzscpzZRsNymsySwmYDztDHnVzWmwD0Bs6IxevTHG+KPnVWuOt+wr6tBzqcyINmRIoy7QDv7dzyCrDCMhke7JG3Qu5ud+Bg5u/Ic0pJijOMoHhwdAfNLX4juW/IdAFm38jcn7TuHmBNR+atDL90HpED9o/wB7bpa9JhseGtDRsOnfe75rzURAAA0HTojtmVw1s4jGWs6eZLmdCfKqal70FxQyQEN8iMJc5cgl65ADirfKfdeWbI5hIHy5L1nEK1XmcZHquXcdb2gY1+wJH8Oh67r0Hw58Yy4d5zU6NzQ0tqgC3Z476us87HReVUtcuXk167j3xT4o8vNeSc67UZ1CttqmsI2/562t3DNWTgY1tYdq6cRzt8umSTjqnsSVmSPXQrYwWG8uetCTrW5Gh1+ST4hOGkgnUKOHwjWtD1G/sVTG8IkOop5NnzgOceVFx109VNqeGPi8VZ0V8NGT69Fr4X4TlltzYWMrYOe+z8jQ+S2cJ8KOgYyWSMSSPzNEQleA11gAlwbVgZjTqB1Cmt54eXhlLStvBTWEOfgojc5jy8Fm7gGPBsXYp4cRr05KuD8Jp1nA/ihxLR7nw6/NXWfrTmJ2WDjxut500LhpiYf/AC/p4azsTgWO2xOHH8TpmD/qdGAPmp1YfW/x5aYaqgctLjHB5ofNJGQ07SCnRn0kbbT81l0sGf0Zr03AEjEVo4YLUStr4ewbn4iBoonxYz5hpTXBx/JpX0DiM5ZI7zn+65oYKANDPmBLqvr7WvNf0fgHGRX/ALyvXI79rWlPxAF7yWZTnc2rBFDv3IB/yXn+ePT/AOf1SnG8B4eRzXF7XgWT+MAXdbWCD81mBy2pcf4rJYfKGtYZG0bJexwLsvbI46dl5/Mu/wAXW8uPyzOh86cwkAIMjyWxjSx9p7v9nHfPqdgNUDBYYFpkfpE01poXu38NnfqeQWfxbiLp3+G2mtaKpujY2fgb3PM781q38iSZNomNxbsU8fcgjNBrfsmvuDq3qeZTgkSMdNAAFAaAKRItSZGb1tP+Ip8fukTKoMqqNAzIZmSZlUGRA0+RC8S0DxVXOgMXUuS739PzXIGMaVh4xa2KfusfFFc+lvtnyKhV5hqR03/RBJWMXV7RIkAFNwNTDWnhAtSJZ2GC0IzouvMZUxB3WbI5aE6zZlVPYCWivQYaQLyEMtLUwmMpIPZ4fGVzTEnECRS8tHjkQ4xVrRuIsDzZSQZl2VnTpd8qMB4wAjUA+oB/ULAxcLRdANv8Oi1cTIsnEuWahXBcSmw5PgyvZe4B8ruzmHyu+Se/+XglH+sYZoJ//XCEQvvqYjcZ+QWROUEBc8dp3c8vRw8Ejk/+riGTE6+FJ/q8/plecrvZyE7CvjdlkY5jh917S016H9VkRGj5hp15D16L0PDuNytaG2Jov9nMPFZ/w35m+xV8z/Tr63/Hpv6O2g4oE35WPcKs0dG2e1OPzQvjEOhkfWUOsnNRLdgTdajQ78qKFwvieHid4zWvY7K8GJ39ZEc4y0JLDm9dbWx8VQiSawWuFtohwLSdq+bXAjfUrj8tmy47fDzksYvwZNmeMxskkWBVnKC2uxJArS0V2Bb40tnLBE45nbmr8sbL3edh810UAjcwt0t8ZO9UJGtGldAsrjXFH5nZi4+c5WE2c501PN2gBPRqvxW+ZD5OZMtX4zxV0hDWAN0yxsH2Y4+ZPU9+ZQIGBjaHqSdyTuSlsLHlsk252rj+w7BELl6OZjy9W0cvXByAXqviLTOGC9d4iWL1wkRTHiLvES2ZT4iA5eq50EvUFygMXLkK1yA+IkWViHWmsRIkJn/XZY6AJnkkkkknckkk9yTugqXqoKyojU5hwk2bp+Advr90RpYf6Ov7pxhSEKaD11iLSpGdMvKVlVUq6xyr63RI5ShPv5f5KgKg048QmWTrIjkFag3pRsV3sVr8+SZZIg0vFQpHoDXqksqopiJVnTPRJ5UhLKsUDlKhqo56i1G4cicmGRc2nKe2x9Qk8OSSALJJAAAJJJ0AA5nsF6CONmH/ALQNkn5RGnRRd5iNHv8A7g0HO9k3FnNvlaPBt8HPjHGGNw8oZRknH+6B1a3q8iulrVi4uzEsPhsc1rD4TQ8tLj5GuY5xaBr5HCzawcTjy9xdK4ue7rq4+g6dhou+G5v66VjgakbnFt0uI5qIP90v+S598WzbXX4+pPEjalY5rb5+Smk6nIW3Q/O/XoluKuBnk8Rrba9wY9nlcG394bE7d+/Jegxwa6BuVprVttaRuAaHlA51YXmPiAPGJeMtg5CKd5tWN5HTdOeJKvXd+qj20Lux1H73t7oedLsxYHMtJ5EVfbXQj5ohIPQH/t9unuu0v9ef676WMioZEJ5NqhKrI/iLs6WtXzIGM67Mg2ptAXMpzIAcptARz1yC5y5BeZ2qSmKZmdukpCudWQNyhQP5acz1pT9c/wB1FsFiCehCSiTsKsZPRI+ZKsKJnXVBHOVJHjKNADbsxGbNVU0C3Za5nQHVQXITyilpR80IlFkQCD+RO4Gnvv6KLF2uR43JIORoyiHg5AnlUh6UxT/q/wBFKsLYmZKtBKm8xT0cdDXU+1X3UbIvYdz2RuHYF8zsrBZAtxJDWMaN3yOOjGjqfz2TOFwniytjvKHHV1XlY0Fz3ezWuPstHEvL4sjGeBh7zCJpsvcNpJnkXI/5Acgpd9NTJ7LPxrMOCzDG3kU/E0Q4jYtw7TrGw/jPmdf3Ros+E3zodt/nyV/C0S8J1Sc4ze98NXDtA2H8z6nmqYjFOifHK3Uxuuuo5t9xY91MJXY1lsI35/VrWazzcuvomGb4kLSzM+MljxK2sjInE2Xea7HmtoGmXVeO47iWyYiVzHZmF5DXfia3yg++VeXwfEpImSMYRklble0gHS7tt/ZPcLRwH9m3660pJlb7vgwdq/xQjHW1j0OnyOnypXJVSVpyS2cgZXNDwDu3yyAc6BNV2Q8SW5c8bw9goHZr2k7B7DqB31HdWLVfBxlpOmZhBa9o0LmO3be1ggOB5OaOWizmenSdS+ysTrRmldNhfDdl3Gha6qDmn7Lh09ORBHJcAtM32tatapakIiy61W11oiriuQ3uXILSlKzWNDoehsb7cuhtFkfv77gHfTmO++6VJ+vr62XOtxw7/wA/ytXDdfoD2v0VL6dO3fortUZpiIJ2Jul2NDVWA71A5j9EpGmGFaiGWOVw5ADlIK2gxKG8quZRmRQ3pd6Yel5EWB2ixuQfEIscjvoORsa1YV4ufbuB20HNGsMlyQxZ0TWZJ4v66qVJ7VwjbKecEngN1oOZfIk8gNbPT1SLfZ7gkeVr3mPxPE/qQyy220HTuJGoAHht7+KQrcUxhfQIaDWzaLQCNNjodduVa9FrzP8AAiELRbminHkXGy8+mYursG9FhGE7lWf1OrpKcUFnRnX1TmOfp71uL5cvcJOFvzv69/ZRPxowotoMaISqjKxWDObyjRxodr6rSiblaB0ACm1yLba61Ki1yIuAm8MUmHIsb6Qas2FErMo+2CSz1O7PR3/tX4isTL1+S2MJi8uor3o/kdCrcQjzjxNC779VZJ2kIAG/Ouf8QQYtKFdwQyg5QSotUe5FUkK5BkcuQWlcg5qOn6fzRMQwirrzDMKc1xrbUNJynTY0UC1zBC699dAOQ0AobdgiRhCHa9uXfTVMxnQDK3182bU3Z1q+W23fVAWMIwKrh4i400E0C7TU00EuPsAVNaXy68vrULcQRSCh5l2ZUEtdmVF1oJeel8txWvMb6+qBIiEob0WFnlcxy6RDtHQ01yDOLVA9XLlKzmAQvyler4JLGAZ3OoRUdrIkdpHQ63bv+WV5thHNNT8QYYhEwEAEvfYHmeaa0iuTWjTu53VQ9vUY7i0T9Q0D00202WBjcaFjDEEIckpKupOR5Tertrc2gRmsNBBo/dtzdfXophYNNfaiK7GxXfS90uwapuIItmQyxXVWqSqw4ldRq60ur5WeSgqtfXNFTa4FQotBe1YOQw4rsyA4kRocbkIJBc2iC0Oy5wQQQTX0R1CStVJQFdMDZAIHQkE13I3VC5UUFFsXLkGRy5zvqz+6C8ouKSOXITyuRcXedVwKuyB7jTWucTya0n8goLCDRBB6EUfksIswJhgVI2owVxlcN/mjOYQBYIzCxYoEWRY92keyCHq7R0VRBd9XfP8ALT1VWuXs/hT4Cdi4/FfJ4UbiQ2mhz3VoTrWUXp3pZnxj8FyYItcHiWN5Ia4NyuBAvK4WeV0R0Oyn2jX18axArIeEJN9kRwWtZVf6+vLXt1Qnq7kNxQLyILkaRBejpFc35LvE9PXW+Xeq0/NUKhSqsXqhK5cShiApBUBWCArTZs/kAB8gmY0vGmWn6tIxRgptUaV1qotaglQVBKCVCgFQXKri4NHr22VLUWutCRa1FqtqLRrF7VSVDXDS7rnW/sqOchjnlAe5Wc5BcVFUcuUEqFFMB5BBBLS02C3yuB65hraL4rnG3Oc49XOLifcoThpfc/suaVlmtGNuiq9yNhdQAeoHzIH7r79wn4bwkUbcmHiGgJJYHOJrcudZPzTTnnX54srS4Lg3zSsia3M55rS9BzcaB0HWl9p478J4N0T3/wCjRtcASHMb4Zv1ZVrB/ouhaDOQBYDBfOjmJFqWl58vZ8K4eIIY4hqI2NZfWhus34iw3iRPzMc5rQXhrW53OLfshoHMn9VuP2VZIw5paRYIojsVzvixux8ElwoizGSg95JLBfkvXLfMrPllGhtp56EH2NHQr1PxowCR4A0BNf5rw4d5l3ccOTyhxJoNJcTTdGgHYNG+mqASoBUOVVUi9kB6K4obkaCcqFS5RyPsiuXLlyiuCkLlwUrIrEwxLNTVaN9P3KsZq4cotQFBVItmUEqqlVp1rrVSocgm1BcqqCi4ta4uVSoRVkNxUlCcghxQ3FWchuUEKVAUq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52800"/>
            <a:ext cx="4954252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723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as a reagent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Essential for hydrolysis reactions (breaking down large molecules into smaller molecules)</a:t>
            </a:r>
          </a:p>
          <a:p>
            <a:r>
              <a:rPr lang="en-US" dirty="0" smtClean="0"/>
              <a:t>Water takes part as a reagent (substance consumed in chemical reaction) in some chemical reaction in cells</a:t>
            </a:r>
          </a:p>
          <a:p>
            <a:pPr lvl="1"/>
            <a:r>
              <a:rPr lang="en-US" dirty="0" smtClean="0"/>
              <a:t>photosynthesis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36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5105400" cy="4389120"/>
          </a:xfrm>
        </p:spPr>
        <p:txBody>
          <a:bodyPr/>
          <a:lstStyle/>
          <a:p>
            <a:r>
              <a:rPr lang="en-US" dirty="0" smtClean="0"/>
              <a:t>In a water molecule, two hydrogen atoms each share a pair of electrons with an oxygen atom, forming a molecule with the formula H2O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05000"/>
            <a:ext cx="30194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376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2179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Electrons in covalent bonds aren’t always shared equally</a:t>
            </a:r>
          </a:p>
          <a:p>
            <a:r>
              <a:rPr lang="en-US" dirty="0" smtClean="0"/>
              <a:t>In water, oxygen is more electronegative, so its basically an electron hog</a:t>
            </a:r>
          </a:p>
          <a:p>
            <a:r>
              <a:rPr lang="en-US" dirty="0" smtClean="0"/>
              <a:t>More time with electrons = negative charge</a:t>
            </a:r>
            <a:endParaRPr lang="en-US" dirty="0"/>
          </a:p>
        </p:txBody>
      </p:sp>
      <p:pic>
        <p:nvPicPr>
          <p:cNvPr id="3076" name="Picture 4" descr="http://www.gcsescience.com/Water-Molecule.gi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29146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04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Polar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This unequal distribution of charge is called a </a:t>
            </a:r>
            <a:r>
              <a:rPr lang="en-US" b="1" dirty="0" smtClean="0"/>
              <a:t>dipole</a:t>
            </a:r>
            <a:endParaRPr lang="en-US" dirty="0" smtClean="0"/>
          </a:p>
        </p:txBody>
      </p:sp>
      <p:pic>
        <p:nvPicPr>
          <p:cNvPr id="4100" name="Picture 4" descr="http://learnbiochemistry.files.wordpress.com/2011/08/water_dipo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399" y="1752600"/>
            <a:ext cx="65865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530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water, the negatively charged oxygen of one molecule is attracted to the positively charged hydrogen of another water molecule. This attraction is called a </a:t>
            </a:r>
            <a:r>
              <a:rPr lang="en-US" b="1" dirty="0" smtClean="0"/>
              <a:t>hydrogen bond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 descr="http://wwwchem.csustan.edu/chem2000/Exp5/bulk_h2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81400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3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 in many different molecules, particularly whenever there is an –OH, -C=O, or =N-H group present</a:t>
            </a:r>
          </a:p>
          <a:p>
            <a:r>
              <a:rPr lang="en-US" dirty="0" smtClean="0"/>
              <a:t>Hydrogen bonds can form between these groups because the oppositely charged regions are attracted to each other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http://chemwiki.ucdavis.edu/@api/deki/files/937/Intermolecular_h_bonds.jpg?size=bestfit&amp;width=430&amp;height=174&amp;revision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5413922" cy="219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22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Molecules with dipoles are said to be </a:t>
            </a:r>
            <a:r>
              <a:rPr lang="en-US" b="1" dirty="0" smtClean="0"/>
              <a:t>polar</a:t>
            </a:r>
          </a:p>
          <a:p>
            <a:pPr lvl="1"/>
            <a:r>
              <a:rPr lang="en-US" dirty="0" smtClean="0"/>
              <a:t>Polar molecules are attracted to water</a:t>
            </a:r>
          </a:p>
          <a:p>
            <a:pPr lvl="1"/>
            <a:r>
              <a:rPr lang="en-US" dirty="0" smtClean="0"/>
              <a:t>Hydrophilic (water loving)</a:t>
            </a:r>
          </a:p>
          <a:p>
            <a:pPr lvl="1"/>
            <a:r>
              <a:rPr lang="en-US" dirty="0" smtClean="0"/>
              <a:t>Water soluble</a:t>
            </a:r>
          </a:p>
          <a:p>
            <a:r>
              <a:rPr lang="en-US" dirty="0" smtClean="0"/>
              <a:t>Molecules without dipoles are said to be </a:t>
            </a:r>
            <a:r>
              <a:rPr lang="en-US" b="1" dirty="0" smtClean="0"/>
              <a:t>non-polar</a:t>
            </a:r>
          </a:p>
          <a:p>
            <a:pPr lvl="1"/>
            <a:r>
              <a:rPr lang="en-US" dirty="0" smtClean="0"/>
              <a:t>Not attracted to water</a:t>
            </a:r>
          </a:p>
          <a:p>
            <a:pPr lvl="1"/>
            <a:r>
              <a:rPr lang="en-US" dirty="0" smtClean="0"/>
              <a:t>Hydrophobic (water-hating)</a:t>
            </a:r>
          </a:p>
          <a:p>
            <a:pPr lvl="1"/>
            <a:r>
              <a:rPr lang="en-US" dirty="0" smtClean="0"/>
              <a:t>Soluble only in nonpolar solvents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95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Arguable most important biochemical (no water = no life)</a:t>
            </a:r>
          </a:p>
          <a:p>
            <a:r>
              <a:rPr lang="en-US" dirty="0" smtClean="0"/>
              <a:t>75% planet Earth = water</a:t>
            </a:r>
          </a:p>
          <a:p>
            <a:r>
              <a:rPr lang="en-US" dirty="0" smtClean="0"/>
              <a:t>70%-90% mass of cell</a:t>
            </a:r>
          </a:p>
          <a:p>
            <a:pPr lvl="1"/>
            <a:r>
              <a:rPr lang="en-US" dirty="0" smtClean="0"/>
              <a:t>Humans= ~60%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5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1157</TotalTime>
  <Words>731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Chapter 2: Water pgs. 46-47</vt:lpstr>
      <vt:lpstr>Covalent bonds</vt:lpstr>
      <vt:lpstr>Covalent bonds</vt:lpstr>
      <vt:lpstr>Polar covalent bonds</vt:lpstr>
      <vt:lpstr>Polar covalent bonds</vt:lpstr>
      <vt:lpstr>Hydrogen bonds</vt:lpstr>
      <vt:lpstr>Dipoles</vt:lpstr>
      <vt:lpstr>Dipoles</vt:lpstr>
      <vt:lpstr>Water</vt:lpstr>
      <vt:lpstr>Water</vt:lpstr>
      <vt:lpstr>Hydrogen bonding</vt:lpstr>
      <vt:lpstr>Water as a solvent</vt:lpstr>
      <vt:lpstr>Water as a solvent</vt:lpstr>
      <vt:lpstr>Hydrophobic interactions</vt:lpstr>
      <vt:lpstr>Transport medium</vt:lpstr>
      <vt:lpstr>Thermal properties of water</vt:lpstr>
      <vt:lpstr>Thermal properties of water</vt:lpstr>
      <vt:lpstr>Thermal properties of water</vt:lpstr>
      <vt:lpstr>Density and freezing properties</vt:lpstr>
      <vt:lpstr>Cohesion</vt:lpstr>
      <vt:lpstr>Surface tension</vt:lpstr>
      <vt:lpstr>Water as a reagent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2.2: Lipids</dc:title>
  <dc:creator>Hoke, Jordan</dc:creator>
  <cp:lastModifiedBy>Windows User</cp:lastModifiedBy>
  <cp:revision>14</cp:revision>
  <dcterms:created xsi:type="dcterms:W3CDTF">2013-10-07T21:54:51Z</dcterms:created>
  <dcterms:modified xsi:type="dcterms:W3CDTF">2014-12-10T18:48:55Z</dcterms:modified>
</cp:coreProperties>
</file>