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31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7" r:id="rId17"/>
    <p:sldId id="270" r:id="rId18"/>
    <p:sldId id="276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472F-5D77-4F91-99B6-9794BB08ED1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1A14-A867-4672-8CF2-9765E42E6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4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6A04F7-A224-444F-B2D5-B076EB307013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A7DD79-6E26-4124-9400-0EC2804FA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7TdWLNhM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Turn in both </a:t>
            </a:r>
            <a:r>
              <a:rPr lang="en-US" sz="4000" dirty="0" err="1" smtClean="0"/>
              <a:t>BioZone</a:t>
            </a:r>
            <a:r>
              <a:rPr lang="en-US" sz="4000" dirty="0" smtClean="0"/>
              <a:t> and Bozeman Carbohydrate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 are single sugars (mono=1)</a:t>
            </a:r>
          </a:p>
          <a:p>
            <a:r>
              <a:rPr lang="en-US" dirty="0" smtClean="0"/>
              <a:t>Dissolve easily in water to produce sweet tasting solutions</a:t>
            </a:r>
          </a:p>
          <a:p>
            <a:r>
              <a:rPr lang="en-US" dirty="0" smtClean="0"/>
              <a:t>General formula (CH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Classified according to number of C atoms</a:t>
            </a:r>
          </a:p>
          <a:p>
            <a:pPr lvl="1"/>
            <a:r>
              <a:rPr lang="en-US" b="1" dirty="0" smtClean="0"/>
              <a:t>Trioses </a:t>
            </a:r>
            <a:r>
              <a:rPr lang="en-US" dirty="0" smtClean="0"/>
              <a:t>(3C) </a:t>
            </a:r>
            <a:r>
              <a:rPr lang="en-US" i="1" dirty="0" smtClean="0"/>
              <a:t>Ex: </a:t>
            </a:r>
            <a:r>
              <a:rPr lang="en-US" i="1" dirty="0" err="1" smtClean="0"/>
              <a:t>glyceraldehydes</a:t>
            </a:r>
            <a:endParaRPr lang="en-US" dirty="0" smtClean="0"/>
          </a:p>
          <a:p>
            <a:pPr lvl="1"/>
            <a:r>
              <a:rPr lang="en-US" b="1" dirty="0" err="1" smtClean="0"/>
              <a:t>Pentoses</a:t>
            </a:r>
            <a:r>
              <a:rPr lang="en-US" b="1" dirty="0" smtClean="0"/>
              <a:t> </a:t>
            </a:r>
            <a:r>
              <a:rPr lang="en-US" dirty="0" smtClean="0"/>
              <a:t>(5C) </a:t>
            </a:r>
            <a:r>
              <a:rPr lang="en-US" i="1" dirty="0" smtClean="0"/>
              <a:t>Ex: ribose, </a:t>
            </a:r>
            <a:r>
              <a:rPr lang="en-US" i="1" dirty="0" err="1" smtClean="0"/>
              <a:t>deoxyribose</a:t>
            </a:r>
            <a:endParaRPr lang="en-US" b="1" dirty="0" smtClean="0"/>
          </a:p>
          <a:p>
            <a:pPr lvl="1"/>
            <a:r>
              <a:rPr lang="en-US" b="1" dirty="0" smtClean="0"/>
              <a:t>Hexoses </a:t>
            </a:r>
            <a:r>
              <a:rPr lang="en-US" dirty="0" smtClean="0"/>
              <a:t>(6C) </a:t>
            </a:r>
            <a:r>
              <a:rPr lang="en-US" i="1" dirty="0" smtClean="0"/>
              <a:t>Ex: glucose, fructose, </a:t>
            </a:r>
            <a:r>
              <a:rPr lang="en-US" i="1" dirty="0" err="1" smtClean="0"/>
              <a:t>galactose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1004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sugar is the following monosaccharide</a:t>
            </a:r>
            <a:endParaRPr lang="en-US" dirty="0"/>
          </a:p>
          <a:p>
            <a:pPr marL="0" indent="0" algn="ctr">
              <a:buNone/>
            </a:pPr>
            <a:r>
              <a:rPr lang="en-US" sz="5800" dirty="0" smtClean="0"/>
              <a:t>(CH</a:t>
            </a:r>
            <a:r>
              <a:rPr lang="en-US" sz="5800" baseline="-25000" dirty="0" smtClean="0"/>
              <a:t>2</a:t>
            </a:r>
            <a:r>
              <a:rPr lang="en-US" sz="5800" dirty="0" smtClean="0"/>
              <a:t>O)</a:t>
            </a:r>
            <a:r>
              <a:rPr lang="en-US" sz="5800" baseline="-25000" dirty="0" smtClean="0"/>
              <a:t>6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Triose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Pentose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Hexose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91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14220830"/>
              </p:ext>
            </p:extLst>
          </p:nvPr>
        </p:nvGraphicFramePr>
        <p:xfrm>
          <a:off x="457200" y="1143000"/>
          <a:ext cx="8229600" cy="463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Molecular formula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Structural formula (straight chain)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Structural formula (ring)</a:t>
                      </a:r>
                      <a:endParaRPr lang="en-US" sz="2400" dirty="0"/>
                    </a:p>
                  </a:txBody>
                  <a:tcPr/>
                </a:tc>
              </a:tr>
              <a:tr h="3447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r>
                        <a:rPr lang="en-US" sz="2800" baseline="-25000" dirty="0" smtClean="0"/>
                        <a:t>6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12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6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messiah.edu/molscilab/Jmol/carbo/images/D-glucose_(fische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676400" cy="2988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ence.marshall.edu/murraye/340/gluco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2514600"/>
            <a:ext cx="2676525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6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err="1" smtClean="0"/>
              <a:t>Pentoses</a:t>
            </a:r>
            <a:r>
              <a:rPr lang="en-US" dirty="0" smtClean="0"/>
              <a:t> and hexoses can form themselves into stable ring structures</a:t>
            </a:r>
          </a:p>
          <a:p>
            <a:r>
              <a:rPr lang="en-US" dirty="0" smtClean="0"/>
              <a:t>When glucose forms a ring, carbon atom </a:t>
            </a:r>
            <a:r>
              <a:rPr lang="en-US" b="1" dirty="0" smtClean="0"/>
              <a:t>1</a:t>
            </a:r>
            <a:r>
              <a:rPr lang="en-US" dirty="0" smtClean="0"/>
              <a:t> joins to carbon atom </a:t>
            </a:r>
            <a:r>
              <a:rPr lang="en-US" b="1" dirty="0" smtClean="0"/>
              <a:t>5</a:t>
            </a:r>
          </a:p>
          <a:p>
            <a:r>
              <a:rPr lang="en-US" dirty="0" smtClean="0"/>
              <a:t>The ring therefore contains oxygen, and carbon atoms number </a:t>
            </a:r>
            <a:r>
              <a:rPr lang="en-US" b="1" dirty="0" smtClean="0"/>
              <a:t>6</a:t>
            </a:r>
            <a:r>
              <a:rPr lang="en-US" dirty="0" smtClean="0"/>
              <a:t> is not part of the ring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58" y="1600200"/>
            <a:ext cx="2093912" cy="47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10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Hydroxyl group on carbon </a:t>
            </a:r>
            <a:r>
              <a:rPr lang="en-US" b="1" dirty="0" smtClean="0"/>
              <a:t>1</a:t>
            </a:r>
            <a:r>
              <a:rPr lang="en-US" dirty="0" smtClean="0"/>
              <a:t> can be below(α-glucose) or above(</a:t>
            </a:r>
            <a:r>
              <a:rPr lang="el-GR" dirty="0" smtClean="0"/>
              <a:t>β</a:t>
            </a:r>
            <a:r>
              <a:rPr lang="en-US" dirty="0" smtClean="0"/>
              <a:t>-glucose) the plane of the ring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same molecule can switch between two forms. Known as </a:t>
            </a:r>
            <a:r>
              <a:rPr lang="en-US" b="1" dirty="0" smtClean="0"/>
              <a:t>isomers</a:t>
            </a:r>
            <a:endParaRPr lang="en-US" dirty="0" smtClean="0"/>
          </a:p>
        </p:txBody>
      </p:sp>
      <p:pic>
        <p:nvPicPr>
          <p:cNvPr id="2050" name="Picture 2" descr="http://www.nzetc.org/etexts/Bio14Tuat01/Bio14Tuat01_03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631342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2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82781" cy="69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46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898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56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</a:t>
            </a:r>
            <a:r>
              <a:rPr lang="en-US" dirty="0" err="1" smtClean="0"/>
              <a:t>monosaccharides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 of energy in respiration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Carbon-hydrogen bonds can be broken to release a lot of energy which is then transferred to make ATP from ADP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Building blocks of larger molecules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Used to build larger carbohydrates (starch, glycogen, cellulose) or complex molecules like RNA, DNA and ATP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23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sz="2800" dirty="0" smtClean="0"/>
              <a:t>Is the following </a:t>
            </a:r>
            <a:r>
              <a:rPr lang="el-GR" sz="2800" dirty="0" smtClean="0"/>
              <a:t>β</a:t>
            </a:r>
            <a:r>
              <a:rPr lang="en-US" sz="2800" dirty="0" smtClean="0"/>
              <a:t>-glucose or </a:t>
            </a:r>
            <a:r>
              <a:rPr lang="el-GR" sz="2800" dirty="0" smtClean="0"/>
              <a:t>α</a:t>
            </a:r>
            <a:r>
              <a:rPr lang="en-US" sz="2800" dirty="0" smtClean="0"/>
              <a:t>-glucose?</a:t>
            </a:r>
            <a:endParaRPr lang="en-US" sz="2800" dirty="0"/>
          </a:p>
        </p:txBody>
      </p:sp>
      <p:pic>
        <p:nvPicPr>
          <p:cNvPr id="8194" name="Picture 2" descr="http://upload.wikimedia.org/wikipedia/commons/2/29/Alpha-D-glucose_Haworth_formu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915168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8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monosaccharides</a:t>
            </a:r>
            <a:r>
              <a:rPr lang="en-US" dirty="0" smtClean="0"/>
              <a:t>, are sugars</a:t>
            </a:r>
          </a:p>
          <a:p>
            <a:r>
              <a:rPr lang="en-US" dirty="0" smtClean="0"/>
              <a:t>Formed by two (di=2) </a:t>
            </a:r>
            <a:r>
              <a:rPr lang="en-US" dirty="0" err="1" smtClean="0"/>
              <a:t>monosaccharides</a:t>
            </a:r>
            <a:r>
              <a:rPr lang="en-US" dirty="0" smtClean="0"/>
              <a:t> joining together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Maltose = glucose + glucose</a:t>
            </a:r>
          </a:p>
          <a:p>
            <a:pPr marL="0" lvl="1" indent="0">
              <a:buNone/>
            </a:pPr>
            <a:r>
              <a:rPr lang="en-US" dirty="0" smtClean="0"/>
              <a:t>Sucrose = glucose + fructose</a:t>
            </a:r>
          </a:p>
          <a:p>
            <a:pPr marL="0" lvl="1" indent="0">
              <a:buNone/>
            </a:pPr>
            <a:r>
              <a:rPr lang="en-US" dirty="0" smtClean="0"/>
              <a:t>Lactose = </a:t>
            </a:r>
            <a:r>
              <a:rPr lang="en-US" dirty="0" err="1" smtClean="0"/>
              <a:t>glucose+galactose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814887" cy="360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4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2.1: Carbohydrates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2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joining of two </a:t>
            </a:r>
            <a:r>
              <a:rPr lang="en-US" dirty="0" err="1" smtClean="0"/>
              <a:t>monosaccharides</a:t>
            </a:r>
            <a:r>
              <a:rPr lang="en-US" dirty="0" smtClean="0"/>
              <a:t> takes place by a process known as </a:t>
            </a:r>
            <a:r>
              <a:rPr lang="en-US" b="1" dirty="0" smtClean="0"/>
              <a:t>condensation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176962" cy="352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99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reaction, two hydroxyl (-OH) groups line up alongside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combined with a hydrogen atom from the other to form a water molecule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allows an oxygen “bridge” to form between the two molecules, forming disaccharide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bridge is called a </a:t>
            </a:r>
            <a:r>
              <a:rPr lang="en-US" b="1" dirty="0" err="1" smtClean="0"/>
              <a:t>glycosidic</a:t>
            </a:r>
            <a:r>
              <a:rPr lang="en-US" b="1" dirty="0" smtClean="0"/>
              <a:t> bond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http://www.youtube.com/watch?v=b7TdWLNhMtM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5944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Reverse of condensation is the additions of water, </a:t>
            </a:r>
            <a:r>
              <a:rPr lang="en-US" b="1" dirty="0" smtClean="0"/>
              <a:t>hydrolysis</a:t>
            </a:r>
          </a:p>
          <a:p>
            <a:r>
              <a:rPr lang="en-US" dirty="0" smtClean="0"/>
              <a:t>Takes place during the digestion of </a:t>
            </a:r>
            <a:r>
              <a:rPr lang="en-US" dirty="0" err="1" smtClean="0"/>
              <a:t>dissacharides</a:t>
            </a:r>
            <a:r>
              <a:rPr lang="en-US" dirty="0" smtClean="0"/>
              <a:t> and polysaccharides, when they are broken down to </a:t>
            </a:r>
            <a:r>
              <a:rPr lang="en-US" dirty="0" err="1" smtClean="0"/>
              <a:t>monosaccharides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572000" cy="31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48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23"/>
          <a:stretch/>
        </p:blipFill>
        <p:spPr bwMode="auto">
          <a:xfrm rot="16200000">
            <a:off x="1325508" y="-1318133"/>
            <a:ext cx="649298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39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Polysaccharides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Polymers of </a:t>
            </a:r>
            <a:r>
              <a:rPr lang="en-US" dirty="0" err="1" smtClean="0">
                <a:solidFill>
                  <a:schemeClr val="tx1"/>
                </a:solidFill>
              </a:rPr>
              <a:t>monosaccharides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Made by condensation </a:t>
            </a:r>
            <a:r>
              <a:rPr lang="en-US" dirty="0" err="1" smtClean="0">
                <a:solidFill>
                  <a:schemeClr val="tx1"/>
                </a:solidFill>
              </a:rPr>
              <a:t>rxns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 sugars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Starch, glycogen, cellulose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0.gstatic.com/images?q=tbn:ANd9GcTFwsdzfGwgipmNrNebeL6rPsqea0ieun_YB7BbA6NaLGQVh6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7916"/>
            <a:ext cx="5257800" cy="2516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31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400" dirty="0">
                <a:solidFill>
                  <a:schemeClr val="tx1"/>
                </a:solidFill>
              </a:rPr>
              <a:t>Condensation/dehydration synthesis</a:t>
            </a:r>
          </a:p>
          <a:p>
            <a:r>
              <a:rPr lang="en-US" sz="4400" dirty="0">
                <a:solidFill>
                  <a:schemeClr val="tx1"/>
                </a:solidFill>
              </a:rPr>
              <a:t>Glucose cannot accumulate in the cell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Dissolve and affect osmosis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Reactive: interfere with cell chemistry</a:t>
            </a:r>
          </a:p>
          <a:p>
            <a:r>
              <a:rPr lang="en-US" sz="4400" dirty="0">
                <a:solidFill>
                  <a:schemeClr val="tx1"/>
                </a:solidFill>
              </a:rPr>
              <a:t>Store as polysaccharides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Compact, inert + insoluble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Glycogen: animals, starch: plants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type of reaction would be involved in the formation of glucose from starch or glycogen?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3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Starch= amylose + amylopectin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54480"/>
            <a:ext cx="8229600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Amylose: condensation between </a:t>
            </a:r>
            <a:r>
              <a:rPr lang="el-GR" dirty="0" smtClean="0"/>
              <a:t>α</a:t>
            </a:r>
            <a:r>
              <a:rPr lang="en-US" dirty="0" smtClean="0"/>
              <a:t>-glucose molecules</a:t>
            </a:r>
          </a:p>
          <a:p>
            <a:pPr lvl="1"/>
            <a:r>
              <a:rPr lang="en-US" dirty="0" smtClean="0"/>
              <a:t>1,4 linked: meaning that they are linked between carbons 1 and 4</a:t>
            </a:r>
          </a:p>
          <a:p>
            <a:pPr lvl="1"/>
            <a:r>
              <a:rPr lang="en-US" dirty="0" smtClean="0"/>
              <a:t>Chain coil into helical structures. Very compact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4625" lvl="1" indent="0">
              <a:buNone/>
            </a:pPr>
            <a:r>
              <a:rPr lang="en-US" sz="2400" dirty="0" smtClean="0"/>
              <a:t>Amylopectin</a:t>
            </a:r>
            <a:r>
              <a:rPr lang="en-US" sz="2400" dirty="0"/>
              <a:t>: 1,4 </a:t>
            </a:r>
            <a:r>
              <a:rPr lang="en-US" sz="2400" dirty="0" smtClean="0"/>
              <a:t>linked</a:t>
            </a:r>
          </a:p>
          <a:p>
            <a:pPr marL="174625" lvl="1" indent="0">
              <a:buNone/>
            </a:pPr>
            <a:r>
              <a:rPr lang="en-US" sz="2400" dirty="0" smtClean="0"/>
              <a:t> </a:t>
            </a:r>
            <a:r>
              <a:rPr lang="el-GR" sz="2400" dirty="0"/>
              <a:t>α</a:t>
            </a:r>
            <a:r>
              <a:rPr lang="en-US" sz="2400" dirty="0"/>
              <a:t>-glucose with 1,6 </a:t>
            </a:r>
            <a:r>
              <a:rPr lang="en-US" sz="2400" dirty="0" smtClean="0"/>
              <a:t>linked</a:t>
            </a:r>
          </a:p>
          <a:p>
            <a:pPr marL="174625" lvl="1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branched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7/71/Amylose_3Dprojection.correc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613715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78019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91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Amylose and amylopectin molecules build up to relatively large starch grains</a:t>
            </a:r>
          </a:p>
          <a:p>
            <a:pPr lvl="1"/>
            <a:r>
              <a:rPr lang="en-US" dirty="0" smtClean="0"/>
              <a:t>Commonly found in chloroplasts and storage organs</a:t>
            </a:r>
          </a:p>
          <a:p>
            <a:r>
              <a:rPr lang="en-US" dirty="0" smtClean="0"/>
              <a:t>Easily seen with light microscope (Esp. is stained)</a:t>
            </a:r>
          </a:p>
          <a:p>
            <a:r>
              <a:rPr lang="en-US" dirty="0" smtClean="0"/>
              <a:t>NEVER found in animal cells</a:t>
            </a:r>
            <a:endParaRPr lang="en-US" dirty="0"/>
          </a:p>
        </p:txBody>
      </p:sp>
      <p:pic>
        <p:nvPicPr>
          <p:cNvPr id="3074" name="Picture 2" descr="http://upload.wikimedia.org/wikipedia/commons/d/d6/Wheat_starch_gran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36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Like amylopectin, is made of chains of 1,4 linked </a:t>
            </a:r>
            <a:r>
              <a:rPr lang="el-GR" dirty="0" smtClean="0"/>
              <a:t>α</a:t>
            </a:r>
            <a:r>
              <a:rPr lang="en-US" dirty="0" smtClean="0"/>
              <a:t>-glucose with 1,6 linkages forming branches</a:t>
            </a:r>
          </a:p>
          <a:p>
            <a:r>
              <a:rPr lang="en-US" dirty="0" smtClean="0"/>
              <a:t>Tend to be more branched than amylopectin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23419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46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334000" cy="4373563"/>
          </a:xfrm>
        </p:spPr>
        <p:txBody>
          <a:bodyPr/>
          <a:lstStyle/>
          <a:p>
            <a:r>
              <a:rPr lang="en-US" dirty="0" smtClean="0"/>
              <a:t>The study of biological molecules is called </a:t>
            </a:r>
            <a:r>
              <a:rPr lang="en-US" b="1" dirty="0" smtClean="0"/>
              <a:t>molecular biology</a:t>
            </a:r>
          </a:p>
          <a:p>
            <a:r>
              <a:rPr lang="en-US" dirty="0" smtClean="0"/>
              <a:t>Closely linked with </a:t>
            </a:r>
            <a:r>
              <a:rPr lang="en-US" b="1" dirty="0" smtClean="0"/>
              <a:t>biochemistry</a:t>
            </a:r>
            <a:r>
              <a:rPr lang="en-US" dirty="0" smtClean="0"/>
              <a:t>, the study of the chemical reactions of biological molecules</a:t>
            </a:r>
          </a:p>
          <a:p>
            <a:r>
              <a:rPr lang="en-US" dirty="0" smtClean="0"/>
              <a:t>The sum total of all the biochemical reactions in the body is known as </a:t>
            </a:r>
            <a:r>
              <a:rPr lang="en-US" b="1" dirty="0" smtClean="0"/>
              <a:t>metabolism</a:t>
            </a:r>
            <a:endParaRPr lang="en-US" dirty="0"/>
          </a:p>
        </p:txBody>
      </p:sp>
      <p:pic>
        <p:nvPicPr>
          <p:cNvPr id="3074" name="Picture 2" descr="https://encrypted-tbn3.gstatic.com/images?q=tbn:ANd9GcSuT1rthbwzEnJbYN8rz6VkX8491tJH-q1Q744ZeA1iuCP3oyZHv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2" y="2590800"/>
            <a:ext cx="3303268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63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200400" cy="4373563"/>
          </a:xfrm>
        </p:spPr>
        <p:txBody>
          <a:bodyPr/>
          <a:lstStyle/>
          <a:p>
            <a:r>
              <a:rPr lang="en-US" dirty="0" smtClean="0"/>
              <a:t>Clump together to form granules (visible in liver and muscle cells)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9700"/>
            <a:ext cx="40957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33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Most abundant organic molecule of the planet </a:t>
            </a:r>
          </a:p>
          <a:p>
            <a:r>
              <a:rPr lang="en-US" dirty="0" smtClean="0"/>
              <a:t>Due to its presence in plant cell walls and is slow rate of breakdown</a:t>
            </a:r>
          </a:p>
          <a:p>
            <a:r>
              <a:rPr lang="en-US" dirty="0" smtClean="0"/>
              <a:t>Mechanically  very strong</a:t>
            </a:r>
          </a:p>
          <a:p>
            <a:r>
              <a:rPr lang="en-US" dirty="0" smtClean="0"/>
              <a:t>Polymer of 1,4 linked </a:t>
            </a:r>
            <a:r>
              <a:rPr lang="el-GR" dirty="0" smtClean="0"/>
              <a:t>β</a:t>
            </a:r>
            <a:r>
              <a:rPr lang="en-US" dirty="0" smtClean="0"/>
              <a:t>-glucose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2535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the  -OH group on carbon 1 of </a:t>
            </a:r>
            <a:r>
              <a:rPr lang="el-GR" dirty="0" smtClean="0"/>
              <a:t>β</a:t>
            </a:r>
            <a:r>
              <a:rPr lang="en-US" dirty="0" smtClean="0"/>
              <a:t>-glucose is above the ring, it must flip 180˚ to form a </a:t>
            </a:r>
            <a:r>
              <a:rPr lang="en-US" dirty="0" err="1" smtClean="0"/>
              <a:t>glycosidic</a:t>
            </a:r>
            <a:r>
              <a:rPr lang="en-US" dirty="0" smtClean="0"/>
              <a:t> bond with carbon atom 4, where –OH is below the ring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572000" cy="374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26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60-70 cellulose molecules cross-link to form </a:t>
            </a:r>
            <a:r>
              <a:rPr lang="en-US" b="1" dirty="0" err="1">
                <a:solidFill>
                  <a:schemeClr val="tx1"/>
                </a:solidFill>
              </a:rPr>
              <a:t>microfibrils</a:t>
            </a:r>
            <a:r>
              <a:rPr lang="en-US" dirty="0">
                <a:solidFill>
                  <a:schemeClr val="tx1"/>
                </a:solidFill>
              </a:rPr>
              <a:t>, held together as fibers by hydrogen bonding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Cellulose</a:t>
            </a:r>
            <a:r>
              <a:rPr lang="en-US" dirty="0">
                <a:solidFill>
                  <a:schemeClr val="tx1"/>
                </a:solidFill>
              </a:rPr>
              <a:t>: 20-40% cell wall</a:t>
            </a:r>
          </a:p>
          <a:p>
            <a:r>
              <a:rPr lang="en-US" dirty="0">
                <a:solidFill>
                  <a:schemeClr val="tx1"/>
                </a:solidFill>
              </a:rPr>
              <a:t>High tensile strength </a:t>
            </a:r>
            <a:r>
              <a:rPr lang="en-US" dirty="0" smtClean="0">
                <a:solidFill>
                  <a:schemeClr val="tx1"/>
                </a:solidFill>
              </a:rPr>
              <a:t>(almost ~steel)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Fiber arrangement determines shape</a:t>
            </a:r>
          </a:p>
          <a:p>
            <a:r>
              <a:rPr lang="en-US" dirty="0">
                <a:solidFill>
                  <a:schemeClr val="tx1"/>
                </a:solidFill>
              </a:rPr>
              <a:t>Freely permeable: water + solutes can reach plasma membrane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BUUExQUEhAUGBcWFxgYFxgaFxcgGBQYHRcYGBsaGykeGBojGxoeHy8gJScpLCwsGh4xNTIqOCcrLCkBCQoKDgwOGQ8PGiwhHyQ1LSwqLywtLCwpLCwvLCwtLCkqLC8wLCkyLzQpKSkvLCosKSkuKSksKSwsKSksKSwpLP/AABEIAMIBAwMBIgACEQEDEQH/xAAcAAEAAgMBAQEAAAAAAAAAAAAABQYDBAcCAQj/xABOEAACAQMCBAMFBQMHCAcJAAABAgMABBESIQUGEzEiQVEHFDJhcSNCgZGhM1JiFRYkkrHB8ENTcoKiwtLhRXN1g7LR8Rc0NURjdoSTs//EABkBAQADAQEAAAAAAAAAAAAAAAACAwQFAf/EACkRAQACAgAEBQMFAAAAAAAAAAABAgMRBBIhMRMiQVFhQqHwFHGBscH/2gAMAwEAAhEDEQA/AOy8V4aJ4jGzOgbG6HDbEHY/hUPLyi5UgXt3qzkEvkA5JXYAbA+XmNjnAxZKUFfm5RzKZBdXSMwAwsmwwiKSMjudAJ+eT5mskfLbAODc3Dh42jIdtWNWfEvowyB9B881OUoK/HymR/8AN3ffYdTAXtsBjAGRsPTb1z6blTKBTcXDEFyGLKWGsLsp07Y07fJmHnU9Sgg7Tlto9X9KuHLR9Ml2DEbNh128LjPftt2ySa8Lyqcb3Vy/hZfE+R4lxnGN/wDHbfM/Sgrw5SYBh75d74x9p8OB2Ax2+tezypsgW5uVKAjIcZbLlsttuRqIHl6g1PUoK1/M99h77dafET498lgQQT5DfYg9xvkEnO/K2Y2jNxOVZlfOs6gQTnDHsp229RnzOZ6lBXhym2c++XePMdTv2we2R8I7ep9cV7k5XZlTN1cLIqqpdWA1EFiWwQdzqx9ABU9SggF5UJLa7q5kDLowXGAM5yMDZiNs14j5SYEf028wMbdQY2/1fT/nmrFXzNBCwctsrITd3LaWDEFxhsMTgjHwnOMDyA+ecJ5SbIPvdyCFCeF8A6U0qTtufvH1I9CQbDSgg4+Wm0lGubh1ITBL+LKsxYk9vFkDGAMIPU5x8S5REzlvebqPOdkkwNznbIOP+f0xYKUEBLykCqhbi4jdY0j1q+GbQpGpjjckHf6DzANeZeUNUjP7zcjUACusaf2aodseekMfLOdt6sNKCvfzRbAAvLtQBjCuoHfyGnAGBjA8vnvWUcqjqiT3i4JDatJfwnxs2MY2HixgYGAKnKUFfHKZAAF1cqAAAFcKNs74A3J7n1JJOdseIuUXx4r27Y4HZ8AEdyAQf1Jx+FWOlBBx8tMI2jN1csCyuGL+NcDBUMBsp9PrvXpuXCY1Q3NwdLl9WpdTZVhpY6d1wx2GN8YxgVNUoK7ecqOwRUurhFXSreI+JQiqQMEYY6c59WbY7YyRcrsFdfe7rx4wepup8e6nHmXzjt4VqepQV+LlRgSTeXjbHAMg2znB7b4znByNh5bVt8M4EYZC5nnlypXEjagMtnI277f2/ICVpQKUpQeJZAqlmICgEknsAO5rhvJvNqHi8d2bhW/lKW4heHUNUKgoLPK+RJXT9CPWu1cX4atxBJC5ZUlRkYocNhhg4ODjbaoO79nNm9tHbiMRiLplJIwqygxY0tr05J23J75NBBnm++e64gEFstrw/WSWD9R/6MzxqMHGzjLHbbYVprzvxAcOhupGsYmu2hEQ0zMUVlOtumuXlkJwQi5wO+cVc4eUYVN4RrzfftvF/wDTKeDbw7H51p3/ALPbeW1trfXPGLTT0ZI5NMqYXHxAeY77UFPi9pl6bYYSA3I4jHY5aOaNHDoSGKMepE2cZz2HlWe59ol7bJfRTLby3dtLaxROgdImN0CV1gkkBQPI79vmbHB7MrVAADNgXUd7vIWJljXAJZgWYHuckknzrHzVyKskV88MaTXF4IdaTOyxnoDC6CmDG2Nwc4zjO2aCBvfaBe2M1zFeC2m93shcqYVddbNOsahtTHSMtggDsM+eKwWPtIvQsxkSOUC0muEkS2uoo4pI4y/Sk6wAdSBswO/41m5P9nUhubiW8hKQzWwtjHLcm5lky4ZneQYxgKFAXGMDsRkzZ5As7aGZp7i5eIwPAXnuCwhjcaWEeRpQY2yQSPzoIKz5v4rLPbQg2Ia9tRcxtolxDhQSGGrxkg/QE+eMHVT2tXM0FkEEUNxcRyyyuYZ5kURTPEAkcQL5ZkJJOyir5Y8qW6Pa3CMx91t+hEdYKmMqN223OBnO1VLhnBeDzCC0tb1luLbqiJ4LjTPiRmeRQ4GJFyScAHA/Gg8Qe0C/mNhEkUMFzdNdRyGaOYIDAiMssakh9BVs4I3O2RgmorjPNF9cW9tmSKKeHi4spCgkCSMh8DYDg9LdtSH4vDgr2roVlyFbRPauvVL2nWKFpCxYzqBI0hbdycfLH6VC3vLXDHhliNyyB+IGUuswV47pvuIwHhb0Xcigmud+ZJLK0V41WS4kkigjDZEeuRsAtvkKNz39Bnzqpcd5kv40vbK4e394FjJdRTRJIo0KSsqFS+VfvpYHbYkHtV+43y9Dd2xt5wXjIXzIYFSCrBhuGBGc/wDnVe4VyXZBruHrzXV1JEIZ3ln6k6RyKdKZI8AI3G2+B3xQevZ9w7o8EhHhy8HV8IYftI9eTqYktvuRgZ7ADauf+yvl6OSOzmbhkztqD+9+84TKSsVfpdTspUDGnfFdlseFJFbJbrnpRxrEuTltKoFGT64HesPLvAI7K1jtodXSiyF1HLbuWOTgeZNBx6O7kaLh5t1jSX+VLlVBMhjzuNT5csR5kAjtgYqevPaRfQR3MTpbyXtrc2sOpQyxSpchiuxOUbA75IGe229mm9l1o0UcWZwsU0lwhWUq4eTuQygEYO4xjGK14uQ7BM2jSyPcSyLeMZJQ1xKYm8LMSN0B22HrQV/jc84vJkuRC11/I12zyRdUKPtpMKgZ8aQMbldWQd8bVrDnO7tLHh6RBIbc2MUjXEsM0yF8YER6X7PbcsfX8+icS5PgnuHnfX1JLZ7Q4YAdORiWwMfFk9/0qB47yNYwRRyvcz2It4VtutHcdJmjX4Y5DjDb+gzn6CgtHLfFDcWkMzGMtIgYmJtUefPSx3xnyO47HtXM/a6XXiVrMmdVrA91gHuIbiNnB9fBqqycncOtHnil4fOrWltbtbmNJWbd5NYLoR4T8R1ndi3Yad5rmLlq2ldrm4YqI7eeFjqCoI5FPULbeQzv5UHMkuDLx2W6zqjlS/jjGTpKW0CRgjB7Fw5yKluWeZ7qSCws7FbeCR7Rrl2lEjoqiUoqINZYkt3JJ2NWDg3KXDla2ihlLPFbSmJRIpZobljqlIx4gWbZu29eJ+SLA9K3S4mguLKEgPFP051iYknWQN0JPfG1BqX3NXFBNZWqx2kV3cxzmTUWeNDEdnUq2SCu+nfcgE7Vr3/PHECl5dwLaizsZXhaOQP1Zujp6rBgcJ3yowfnnzl+GcK4XCtlcwzIsMAkt7dhKDG7TEhwT9+QsGPfvms3E/ZdaTzSOWuEjnYPPBHMyQTMCPFIg7k4GcEZ70FI4kz3HE7y5cxyRRcMaaNGEoKpNBJpUaZQA/i8R8wTjSdx64XLcvfcP9z6EUr8HjP2nUaNAZc7DUWY5wBknYknON7q9lw6WSSRZ1zfRGxwsi6WCAgpGMbOAfn9KXXsvtnMLLJdQyW9uttE8UxR1RT3yBuxBIOdiD2oK1a+0q+uFsY4I7Zbq5ku4Jdevpq9uqnWhBzpwc43yds+dQ3NtyTDxhSqrIlzw8M6F/GToySGYgDOcBQNu+a6Tw72e2sBszGHX3HqmLxZ1GZcSNJkeInv5Y+m1eeI+zy2m9619T+mSRSy4cDeHGjT4dhtv3oKtzR7Qry2vZUxBbwRuixe8RT6LgHGthcIDHHjOBkbeddPjbIB9Rn/AB61UOLey61nmlkL3MaXDBp4YpmSGYjzdANycb4IqV4Jy+YLm5l1HpzdEJHrLKgiQrkAgBM5A0jPwg53wAnKUpQKUpQKUpQfDXELXm25N3aTx3dxLFdXwg8bQrC8ZkKssdqC0iBf84xB7bbiu4VCxclWKuXW0txIXEuoRrnWpyrA42IJzt50HLZuL3otJb73241w8RaBIsr0SnXCkONOW77b7AbDzrxzhxGW5g4xJJeyQ+7StbR2oKCNkBUAshGpmkySGBBBHpsOvNy5bGNojBEYmfqsmhdJfOdZGMFsjOawX/J9nPKZZrWCWZl0l3jVmIxjckb7bZ742oK3zsJP5tydLOv3WPOO+nEfU/Dp6vwrWWXg5h4aAI2fXD7qIf2ofAwW6Z1BQfj1bZ7710KOBVUKAAgAUADYADAGPTFRXDuTrK3lMsNrBFMc+JI1BGe+MDw5+WKDkn86+ISPLcrNIkkd20Qje5tY7QKsmOi8TsJC5XPj7+nrXu67T/8A3Gn91dak5Ss2uBcm2hNyDnqGNdeR2bOPiHr3rKeXLY5+wi3l94PgXeUf5Xt8f8Xeg5lxrnGaOw40feSk8N4Y4PEA6KXi0qg74xq/WtfjfHZrWfjU8LaZelwxdZGrR1E0tJjzwD+eK6becmWU0rSy2sEkrjDM0akt275HfAAz3wK2/wCQ4MyHoxZmVUlJRT1FVdKq+R4gF2wfKg5s/FZ7K6lt4eINdRvYzXHUuGWQW7rskhZV2jJI8OD386huF83Xdqshee5eZ7OaaNJXguYZGRNXVikjIMSgZbpspBGQTnFda4VynaWwcQW0MQkGH0oBrHo3qu/btvXnhfJ9nbMzQW0ETOCrFUUEg917bL8u1Bz3kPjF575a655JYbqJ2lE9zayEkR6lkt4421ourIK42B37bTPNfEZE4thG0gcNuZBgDIZWOCDjO3pVs4VypaWzs9vbQwyPszIiqSM5xkDYZ8htWzccIhkk6jxI0mhotRUFtDfEmf3T6UHLuXb+7jk4NM97cT+/h1mjfT0sCLKaVCghhtlskk/Uipn2l9P+UOEm50+49abqa/2fU6Q6GvO3fPf5+WauqcBtwIQIYwLf9j4R9lkYOj93bbas3EOGRTxmOaNJYm7q6hlPpsfP50HO+ZeOWds1/Pw8KeJxWoMjRgmIAyKAXx9mZFzq3GcKfLNVxeJXYguEeaWW3n4fcyOJ7q1mfUIWKyQrE2tYz204wM/Lbr3C+XLa2jaOCCKKN/iVUADZGPF+9ttvWCx5NsoRIIrWCNZgVkCxqA6nup2+H+HtQUbkj/4rZ/8AYdv/AP2SsXtfla0uEuUBJurS54ecfvONUP46i35V0q24LBG6ukMaSJGIFYKAyxqQRGD5ICM47V7v+GRThRNGkoRhIodQwVlzpYZ7MMnf50HHOBcJ0cUi4XuYbG5lvjnOAvu8Jhx/3rt+deeDc13JvLGZbq4miu7lo26jwrFImoj7O1VmeELj4mYHttvXZE4VCJmnEaCd1CNIFGtlGMKW7kbDb5Co+25JsY31paW6PrEoYRqCGXOlgcbEZPb1oOUct/Dwn/tO7/3qz8G5lulu4JZ7yZ457rpB4pIZrOQM5CxCDKywHy1kEjGcGusw8t2yaNMES9J2kjwijQzfE67bMfM1gi5NsluPeFtYFuM6uoI11ZPdhts3z70EzSlKBSlKBSlKBSlKBSlKBSlKBSlKDS4hxqCDT15oodZwvUkRNR9F1EZO/lWzNOqKWZgqKCzMSAoAGSSTsAB51T+ZeDzi9edLWO+jmtfdtDuiiMiR2OrX3icONWnLeAbHaoDifKXEXe7XLGJ4biOMLIBAUaz0RQhGl8JWTfPTHbJc5IoOnQ3KPnQytpOlsEHBwDg47HBBx8xWXNUu35fnFrxCLJhnuJZZIGVwGz7vCEYFTkeNNx6DfvUInAOKmOcyGRmZVdEW4wdVxNE9xGpEi4ESxsi+JQQ5AYZNB0ebiESNpaRFbCnBZQcM+hTgnO7nSPU7d62K5XZ8oXxKmVSzKsC5aVWbEXGesBqLknTb4O5PbG5rqlApSlApSvhNB9pUXc8z20feZCdtlOttw2DpTJAOk74xtWhJzxD91ZWyM/CF/AhiGB/CoWvWveXsVmeyx0qpfz9H+Z/2x/w16i58H3oWH0dT/aBUPHx+6fh29lrpVei51hJwVkX5kKR/ssT+lSVpx2CU4SRS37p8Lf1Wwf0qdclbdpRmsx3hv0oKVNEpSlApSlApSlApSlApSlApSlArS4lxeKBS0jBQBk5IG3qSSAB8yQPnWpzFxroIAMB3D6SSAMqucam8KknABbwjO+ex5fxi6d1V9cj3ocMydFmFuQAcFC6srHOBMclt9BUbCq+SK9FlKc3Vcb32oxR4zDJ4gSuohNSj7+GAYJ/EQB86+cQ9pLQBWktWVX2Q9aI6ts7ac523rn/H55RCOrpklYArGwvWYalySwlfTkbAqNW+R5Vj4Rwq5RFkR2w75MMj405UOzOpLZzodtxnG4XBxVU5LR13C3w6um2vPpeNZBbP02GVbrQ4IP1YflWyeeEQjrRSQKfvtpKfiykqv4kZ8s1RuMxC8cgQ4eEtGZGY6F3zpVMfaHTpY/CBkDUcEDwnVt0EEE7PMAdEIjjZTkkkuCC6R5JyxcADt5CpVnLMc3TSFvDi3L/ToXMMokgFxD9pJasJ1C/EQoIlTHfLxM6gHzKnyqct7hXRXUhkYBlI7EEZBHyI3rlnHkFooe2eSK4IJSCJTIsuN20xY+zUdy66QPPJwK0eCceuykKxSrHbMCqDLPIgUOcAeFMDSVAOrAC+lIz11uXtsMw7JWG7v44hmR0jGCcswUYHc7nyql8qtPdyuZbiSW3iUJkfZiRypBP2WPCFJJHYkqw2C1cLbhMMZykaK37wUavhVclu5OlVGc9lFXVtFo3CmY1OmIcZQnCLLIckHTG2kYkCN4mAXYnPfsCRnFePebhx4YkiyB+0fLAlCd1jBBw+kEB9xqwdhmSJxuaq/EeN3NwNFhGCh2Nw50x/91kEyD+IKV9PWvZnUERtl4vf9IETXTBiDhIURWwQuD4tRXBDYYso8RG+BVI4zzSjsSABvkanaRh9prHicnThtxpC6cAA4AqQl9lVzNvNfaWY5YRxavzeR8sfmRWnP7Bg3/SFwD/oJj8gRWS9c+TtMVj7razjr36q/JzAPLAFYDxv5/rW5xL2BXa5MF8snoJBJGfzVmH6VTeNck8VsstLFK0Yzl0+1THqcZKj/SArJbgbz9S+M1VpTi/zrYj4l865nb8yyD4gGHy2P6bfpUxZcxI22dJ9G2/XtWa/DZafKyLxK+R8Q+dbSXuRg7j0PaqlDfVvQXtZ+eY7prvw3mKWLGlyV/dbxL+G+V/AgfI1bOGc2RyYV/snO25yhPorf3EA/WuUxcQ3CgjUcAZOBv2yf7hk/wBo8NxZyuQWHbchdOGDYJG5GSuMFvP8K34eJyR8wqnBF+zu1K5NwDnmWBgrEtDjdZCo0kAalRgAVxnGCCDj7uxPTOE8XjuYhJEcqfzB9D8/0IIIyCDXUx5a5OzJfHandu0pSrVZSlKBSlKBSlKBSlKCq8/xHoxt5LJg/LUjf3gD8apBX4dgdHwZyCmf82ykPF/qMoPnmus31ik0ZRxqVv8A1BB8iDuDXO+OcvyWxyfHEe0gGwyez/un59j5Y7VzuKx3i3PVpw2jXLKtcaDOULXN2uAQAr/PzKPGG79yudtya9cI4t7vnDyzHOQZi8hGxHh/pGBsa+cY+7+P91Rtc+3E3jp0auVLXPFYpHLvDEXbGo9JgWx21abkattt81Ez2MDOzKDBrIY9KGMEEYGULSlkOPQ7eVKVH9Vd5NInuw8Q48z6lQMiPjqEtrllx26smBlfSNQqD0PepPgXBGuejHB1QdKlz1JNA1LhiVyVRTk5OxbOAN81octcsS30/Tj8KA5kkxlYx/ex8l8/oCa7twbg0VrCsUS6UX8yfNmPmx7k10MGO+TzWnoz5LxXpDR4Xy2beJY4riUKo+8sRydLZY/Zg5LMGO/3QBgZB2mtrkKcTRE4ONULd9KgZ0yj7wYn5MBtjJkqV0ojTKi5UnYFXjt5IzkEFnXI6gwCCjA+DJI7EgDYHI9JezjGq39M6JVbGdeT4wmwAX+t8qkqV6I08YYDxW9wu2dlR+0eoj7N23zlPmw2yME/X47GM6hIuCRvDKBsyr30YIy4wQd9yOxxI0oNBOPW5OOtFkkAAuoOS7IBgnOS6so9SCK2oblHAKsrA7gqQc5GRjHyOaiecePe5WUlzoEnT0eFm0jxyomS2k4A1Z7HtVRuedoVgMr21lLiN5B0ZDKCI57WPZjbjcFwcdx00xn7oTPNnsssb/LPH0Zz/lYsK2fVh8L/AOsM/MVwznX2V3fD8uR17Uf5VAcL/wBYu5T67r8/Ku2LzLYeFY0mSVmkQRrHcRsrQ9LWJAm8ahXRtR20k/MVm5W4oL3qqpljCxW7ZE7yA+82wk2Eq/d1bZG+ASB2ryYSi0w/M9jxZ49gdS+hP9npVn4bxhZB4c6v3fP5Aeu+2fnV9599hYYST2JPVLM5gOgIQd9MWlVCEeQOQfUefI+A25F5Gj5iZWYNkEFCobuNiCCNx32rHn4el4mZaMd1/wCiVBRzpYCTfGNRJUYJOxDADcYwAB5isiE6i2oKysMgDS/fJOgAAlslTqxgDO+dyKCUTuCcYUkbMQGQArnYrqOwI1HGO5wX18FjeYRs4yCQDqCLIxZm8IBBBX12z3NYIj2dD8/x63UD4S0mGzks5KkAjffJPkdvD+ItPI3FXgugh/Yt4GOCO7/Ztn4WOWzt2DN8qptlxCOQFl+Eg/CAceEYDAtnQcY8x6kCt+2ADIRIFIzgbgqdTHC4yuG8iTv6E7CdZmlol5lpusxLvopXlDtXquy4xSlKBSlKBSlKBSlKBWtxK7SKGSSXaKNGd9ifCqktsBk7A7Vs1H8w8NNxaTwKQrTRSxAncAvGygkeYGaCjT23DLt1CSzwOzpGqdKRPFKjvGQksWQjLGxBGF8JxXoezy30lvfRpBKlvs8AgZIJzjIAJNSR9nCosHSciaOSKSWSR5JS4jt5o1VdbHCgykhdhjNRPAfZS8boZ2t5EEkEjoIzobo21xEfCRpyxkVuwAxjGwJotw+K07msJxktHq9W3IFs87QreM0qIkjIqpkK+dLZ3GDj8NvUZ309n1kA5a4kIjOHzJEAh9GITwn61tcnclyWUiszROPdILdmCkPqhd8EfwlXA3OfAtQf/srl93EWu2DRPGVZY3VrgRvI2blgd2OvOwOGGrfOB5HDYo+mHviX91qsuKWVmVtY8R+KFQqqxBa4EhjJbB1Fuk3iJ8hk7irFXP8Ah3s0eJoSJU0xNZvgBz/7ubouq6mJAJnAXJ2C+WwroFaFZSlKBSlKBSlKDQ43waO6haGXV02KMdJwfBIrrv8A6SitPj/KEF4SZdeTE0PhbT4WlikONtjqiXf61N0oK7YciwRPrDSvL9vqd31M5nEQcscd9MSAYwABW3wDleGz1dLX4khQ6mztBEI4/LvpAz6mpelArnHtN9mq3LLeW6f0yIqzqu3XVe6/9YB8J8+x8iOj18NeTG409iZjrDgcRZwVQjAYndmU5Oy6iB8WACFAHbtsDX0Tlm1humAF3ySSWDbhVG5bBJ9MdzgYvfO3JDO/WhyUOrWgXUy6sFmQeeSM7ZIOTg52ok2vQdQA8QJOwCth9XwYJzsvi339dq4+THNJ1LrY8kZI3CAveCMG6lv4ZgewYaHxHqJyceLG+ex+vfc5b4tHNIokypVlEidgcPlsDGzd9sgE96mIOGySyBVQglVwukM2F0lV28Z7YOe3fyFeOfPZrLaWqXyEdWM/booGApPhfbuQTg+WCP3SWsx1tkj9vzSXjVjy2npP2/PZ3S0u1kQOjBkbcEf42PljyrNXE/Zzz8UwCdSHGtf01D+IfqBg+RHZ7a4V0VlIZWAII7EGuhiyRePn1c3PgnDbU9vRlpSlWqClKUClKUClKUClKUClKUClKUClKUClKUClKUClKUClKUClKUClUb2k3U8cllJCZdMckk0ix6sOkUetkYLs2VVgAfMiqpwvi9/BrciaebN9KFczMATZ2UiJpDYKq7vhcfdIXBJoOx1q3PCYZDl4o3b1ZFJ/MjNUm15ivXaJYZUuUIunMnuskXVEItyka6mAUsXdOoMr3wMqaiDx69ukjQyuyGfh5keOCSHSZZXE9scnLKmlSSPI4bvXmh1G1sY4xiNEjX0VQo/QV9u7VZI2jcBo3UqwPYhhgj8Qa5Bbcy3sTxurSa2hTTC8c8izOeI3KlAzMem3TwdROcKvZVxUhxzi188JdmbLLxZUEaSxtGIIpliJKvh2YqGBI2207716OS3tm/DuIS25J+zcqD6qcFG/FCD+Ndj9nvNoGI3P2bnb+Bj/ALrHv8znzJqk+3fg+ia0uQN5oQjnz1RgHJ+ZVwP9WoLlLi3YHt2I/trBm3jvGSP5drDriMPJbvHZ+n6VXuTuOdeLSxzJHgb92X7rH5+R+Yz51Ya21tFo3Dj2rNJmslKUqSJSlfNVB5klC7sQBkDc43JwB9Sdq+xyBgCCCpGQRuCD2IPmKiebGjFpIZQGVdLBSMhmDgxrgfFl8DHnXq24isaKiw3GlFCj7NjsowN/Pag224vCGZTLHrT4l1rlfCW3GcjwgnfyBNbdUq6is3lmNwrqqaWCyBhp941KzKPIM57+TYO21XCC4DorrurAMPoRkbUHi74jHFjqSJHqzjUwXOO/f/G4rzNxOJF1tIipnTksAMjORnPcYO3yPpVc4pxm3uRAyFpRI7Q4QsrsrwdR1ABGRtHn0xj5H4nB49RURXKwH4Y1UqqFuoJGGJMDUsjKQANj+IC0wXSvnSytjGcEHGRkdvlWWq9yc0JjkMMXRBcagDkE9NDvt8YBCsPJlIycZqwaqDC16gcIWUSHGFyNRyGI2+iN/VPpXu4uFRSzkKo7k9hUBeTxDiA+yMsyRK5ZBl08UiqDlgApDvt+J7Cs3FuJ6oJM28+ylh4QMFfEpyr5BDAHI32oJO14pFIcRyI5xnCsCcYU/wC8v5itqq1wB7NXjMRQXE0avsWLOrqG1Encg6M5PnnzJzM8S4tFAAZXEYYkAnzIUtgfPCnbzoC8XhLFRLGWB0ka1yDqC4xnvqYL9SB3o/F4VYqZYw6jLAuoIAXUSRnbC+L6b1WFtYJZZ/spZTBMyxsupljYiGZ9OXGlhNnOMbDGcbVr8SsLdI168E0xIKkykqGJhIdlyWzK4QAL5sFwQd6C915dwASdgNyfSvuqvE+kowbGnB1ZONsb5PltQfLe6SQZRlcdsg5Hb5fWsNzxaKNwjyIjkZALAHzx+eDj1wfQ1B8scSVbWMx20oVxq8CAIc+ahmyAQB3rFxWaCS5j94idFaOQnqagG6I1KAqsQxCvI24PnQWmGdXUMpDKdwQcg/SvF1eJEpaRlRBjJYgDc4G5+da/BZYTCotyphXKLp3XwkggHzAIxUVzFxq3ME46g6tuNeFLBlcEqg23BZvCB55oJn+UotJbqJpUamOoYAyRknPbKkfgfSvttxCOTGh0fIyNLA5ACknY/wAS/wBYetVo8HiDDRDcxoSxkVQftCSxVmOvdlZiwJyc6fSs/LscAuZenCUlAbU7Nlzlk1dUfdLFQy5JyNRGMmgs2K+4r5qr7QMUpSg5z7d+GdThJfzgljk/BiYz/wCMH8K4Ny+za8KCcb/IfU9h+NfqTnfh3X4ddRYyXhk0/UKSv+0BXDeW+H9KBdIJLBWfAcFi4cGIsrA6Gj150gnwADG+c3Ea1qXQ4K813MLJyzzA1rKjSK8YBKtqGARga179wCrfXTnY12aKQMoYHKkAgjsQexrg6LvsAxIG4Dr1ApdwGBkVmR+mJDIB4cAbGuoeze9L2egksIHMSkgglQqsmxJx4WGBntiocNOvKcZXm8610pStjnlQ9/y2sskbl3BjcvudXd428JbPT3jA8P3WceeRMUoKJxYBZ5Y5JpdCdBoQ2t9TPIiS7g6mGGVCBuBM53zgTvKvD2WMSm4kuEljjK6xgjOps4ySCQ4BySdu/lWhx/lo9G4k94kEm8sJyPsXWSRlKZPYh9BHmMjbOBiXl/iAG3FlCqPKygwAMj9/YbfpQYuarA26SXBnZpS32KlQ2nxyOygHuughiT8PRVuyhatK8RhUrGHjBI8KgjGADgDGw2U4H8LehqL4PwtzKZJ5I7jwFUbY5DlSxVQMRqVCAgFge+2d5F+X4C4fpjIAGBkIca8ZQeFiNbbkfePyoKNJdJksXZJFnmUCNY1CxRy9OIDJGoFcDK+JtJUfs8VeuEcZS4i6iK6rnGHXSfhU9j8mqF5r4EXe2a3lFrOjlQ4RGAQo2zRsQGHUKAfus4x33xDlviQ/6UA//Ch/4qDE3FUuri3aFpo+q2iZfEjMgtmljYkEMmHcAEfFlu4UEb95y4IUuJVkk1FHYaWKtkB2Gp1OqTBOBqzgACovl/l1WxJJdmS5Ezl3DKOppukaJdKthU0RACPsOox7mrfxKy6sLx6imoY1L3HzHzoKLw8dWaHTcTJNMIpJGCMDrHVMsbZYom8DLoILDQg8Sg4uT8Lc2yQ9Vg6iIGQfE3TZCx3zuwUjfI8W+exrE/K80d0Ba3rWxaItJqjSUO2sKr6XbZyuFLeYUfPO3Hw2+jOX4ik+oeFOhDEWAZS5RwTuEzjYjJBNB54BarBdtFrEixxBmdgB9rgCXxZ7kN1CPIzt64GxzNxWKS06kbhsPGuQmplDuqyFUbcnpOSNtwQQDkZkuF8GQQRpKkTuuS3hDDWzFpDuO5Ykk7ZPkO1bFnwSGL4EGQc6myzdgB4nJbYAAb7AAUFU4Xx2K1lkXVNLE2RGAFdVCtM5IwxYAggan+IKGzp+G7SICCCMgjBB3Bz5EeYqkwcs3ImnW1vhb24kBSIwRTaQUGQrM2VQPrUL2XSwHbA+cU4DehAtxxTXA7xo6CCGFnVpFDqJA+VyurtvgGg2+EcMFzFMvUkaNJVSFmZyjRxrCyZjLaJFJyNRGXHiz4ga88S4cIZrSDqyiCRHjkLMzK2joiJSCdEepyBsADq0Y8VTXA+FpE8jxya1cKAoIKINckihADhRplAwPIKfOvPF+WkuJA0jN09Olo8kIw0yg5we/wBpkHuCoIoITk61eXTMtxN00KZjYMFbNsTnxsW3MyvnONQPxDSRI8y8FEhaWWdo7dUGUxlQVWbDjz1anQ47HpgEHbEPwngfEGiQrxXAI2DWsLtgbDU2rxnGN8VJW/DZ2khWa4ju442DO2lEy6PIRmNc+JW6WnDbFGJGe4bfBeLRpawmUpHJIAXAGMO275AzpwxwSTgZGTUXdX0Ud/IWwyIkTRooUa5JZGVyXJx4dSnB7CRm3xtY7jgULnLRjOcnGV1ZxkNpxrU4GVbIOBkVHc18CSSzkVAIpRl4mQKrCQKQuOwOrJQj7ysy+dBs8D5ljuiRGsi4UN4lwNz5HOG/AkVr84HTCHVmSYErGVzqbUp1oMHONALZ+7oDfdqOj5d4iRleKrg9iLKDBHlg6txWtacFJnl97vutNGItDDRD0lD9WQKiN4WYINT99IHl3CdblVDMJdcuwx8ba+zjAlz1AvjJ0g4yFPlvig4/pZNKO1rgjV4nkY5GlsE6tGM7nJO2wGMzPD7XpxRx5LaEVMnudKgZPzOKj5OW0MrPqcI2+hWZAGJyzAqw+LzB2zk+ZqM79Eq8v1Mw5ig83Kf6aun/AIlFZP5dt/8APRf/ALE/86wJy8o7STf18/2ivp5fU95JsegcjP4qAfyNeeZLyfL5c8xWwU5lVl7HTl/z0g7VxeeHQzqEciEYBKvqKqT0yNWkxxOHRdj5AgZJruFvweJDkICw7MxLsPozkkfnWtxrleC6wZVPUX4ZFOl13yMEeh3Gc4O9QyY5vHysw5Yxz8OLMgOr4dIyNRUvGN5FViSmpUKElANW8YJwRt1zkThRgtfEpR5WaUqTllDYCKxO5IRVBzThfINrA6vh5XX4TI2rTuTsAAvxEt27knuasQFeYsU1ncpZ88XjUPtKUq9lKUpQanE+HCaPQxK7qwIxkFGDKcMCDuOxBqFPJaqSscjrFIHWYZGXBMrLp8OlcPKTjGNht3zZaUENwvlaKCUyqXMja9RJGD1DGWOkAAbxg7Y7nyxiZpSg0eI8GinaNpF1GJgyfIh0YH65Qfr61ukV9pQQdpybbxukgDF49Ogk5KhF0qo27BQB6nG5NTlKUENxDleKaQu5bxaCQNIyUIKnVp1jtjAYD5Z3rRPJKyJomkd1AKLjSMRj9muSmQV3JIxnODkYAhebeMab2VJr6Th8cUEclto0/bOzSCQ6CpM5Uqi9Ifvdt81Ecd9pNyRfRIqRdFLkKwZRMhgC6ZWQyFtL52GgY1L4m3oOn8PsFhQImdILEZOT4nLHfz3NbNczl9oclqLrqPGwV+KGIyNjLWzxdGBcEZyHO3xbbVjbn+eIzgyQLme5KvcFhGqw21q626aSDqYyMRknZW2btQdCsOCxQvI8a4aU5c+p6kj5+uZG/DA8q+8U4QlwAHzgZ7HGQysrKfkVYg+e+xB3rnlx7WJklkBgjAEJkWHJM+oWizEPpJK4JIIZFGBkMx8NWrkTmWS9hkaQRZSTQGiZGRxoVs+CRwpGrBGo9gds4AS/COCxWylYl0qxBI+YRUz9cIM+pya2by1EsbxtnS6shxscMCDg+WxrNSgrrcpaGEkUjLPqGXIQAqWUuNKoFBIXGcfXNerHkmCKRJAZC8enTlhgBF0qCAoz4dsnc+tWClArV4lw1J06cg1JlSR5HSwIz8sitqlBjtoAiKi/CgCj6AYFRF/yfbzMzSKX1atifCC6aXKjyJAG/kVBGKm6UHwV9pSgUpSgUpSgUpSgUpSgUpSgUpSgUpSgUpSgUpSg8NEDgkAkHIyOx9R6GnRXJOkZOx2747A+te6UGNoFPdQd89h39frRoFOxUEZz2Hf1+tZKUHjornVgasYzjfHpnvivscYUYAAHoBgV6pQKUpQKUpQKUpQKUpQKUpQK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892"/>
            <a:ext cx="9090811" cy="68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96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most common elements in life: H, C, O, N (99% of all atoms found in living things)</a:t>
            </a:r>
          </a:p>
          <a:p>
            <a:endParaRPr lang="en-US" dirty="0"/>
          </a:p>
        </p:txBody>
      </p:sp>
      <p:sp>
        <p:nvSpPr>
          <p:cNvPr id="4" name="AutoShape 5" descr="data:image/jpeg;base64,/9j/4AAQSkZJRgABAQAAAQABAAD/2wCEAAkGBxQHBhUUBxQWFhUWFxwbGBYWFBwbHhwbHRoYHRwYGRodHCggGBwlGxQZITEhJTUrLi8uHB8/ODMsNygtLisBCgoKDg0OGxAQGiwkHyQuLC0sNDQ3LCwvLCwsLy0sLCwsLCwsLCwsNCwsLDQtLCwsLCwsLCwsLCwsLCwsLCwsN//AABEIAOEA4QMBIgACEQEDEQH/xAAbAAEAAwEBAQEAAAAAAAAAAAAABQYHBAMCAf/EAEsQAAEDAgMEBQcHCQUJAQAAAAEAAgMEEQUGIRIxQVEHE2FxgSIyQlKRofAUFSNicrHBMzVDc4KSorLRFiQ04fElU1Rjg5OjwtJE/8QAGQEBAQEBAQEAAAAAAAAAAAAAAAEEBQID/8QAJREBAQEAAgEDAwUBAAAAAAAAAAECAxEEEiIxIUFhEyMyUbGB/9oADAMBAAIRAxEAPwDcUREBERAREQEREBERAREQEREBERAREQEREBERAREQEREBERAREQEREBERAREQEREBERARc9XWx0TL1b2sH1nAezmod2bYZHWw9ks5/wCXGSPEmyJ2sCreP5ujwqcxwt6x484XsG9hNjr2BenztWTf4eisOckzR/DvWaVRcap/yjzto7X2rm/vuvUia00DB87MrakMrGdWXGwdtbTb8joNlWtYed2q0umxKtgpm9fSbfkjymzNBOm8tOt0sTOllRV8ZrZCf9pRTQ9r4zs+0b/YpWhxKLEG3opGv7AdR3jeF5eu3WiIiiIiAiIgIiICIiAiIgIiICIiAiIgIigcSxt8tWYMCaHy+k8+ZH2uPE9n37kEhiuLRYVFetda+5o1ce4fjuUSJazGfyAFLEeLhtSEfZ9H3HtK7MJwBlFL1lUTLOd8j9bdjR6I+OxTCqISjyvBBJtVAMz+L5jtk+B0U0xoY2zAABwC/UUUVYzBlBmKVBkpndW8+dpdru21xY9vu4qzoiWdqjg2SG0lSH17+s2TcMDbC/N1z5Xdp4q3IiEnT8IuNVE12Wqesdcs2H8Hx+QQeemhPepdEVXDFW4PrA75VGPRfpIB2O9Lx17FIYTjkWKXEJLXjzo3izhz04+Ck1GYvgceKWL7skHmys0cDw14js+5VEmirlLi8mE1AhzDax0ZUDRrux/qu+O02NRexERAREQEREBERAREQEREBEUDj9e+WoFLhR+leLvf/u2cXHkTw/zCDyxKvkxatNNgx2Q38tMPQ+q3m745kTGGYdHhdII6NtgN54k83HiUwvDmYXRNjpRYDeeJPFx5krrVQREUURVjNOeaXLjtiYmWY7oYvKdc7trgzfx1PAFVWTEMYzJqwsoITwttSkdtxe//AGyvOtzPzXne84neq0+SQRMvKQBzJsFFz5noqc2nq6dp5Gdg/wDZUBvR3DUSbWNTz1L+ckmnhvcPau+HItBCPJpwftPefvcvhfKxGa+Zxz47W6LNVDMfoqymPdUR/wD0pSCdtQy8DmuHNpBHtCz+XI9BKPKp2+Dnj7nKPl6OaZkm1hj5oH8HRyfibu9hCTysfknm8d/tqiLLYzjGXdaSZtbEPQlFn27HE3JtxLj3Kw5a6Q6fGKjqa4Opqi9jFNpc8muIFz2ENJ5L753nXxWjHJnf8auKIi9Pbxq6VlbTllU0Oa7eD8aHtVdp535YqRFXEupnG0cp3xngx/ZyP4aC0LyqqZtZTuZUgOa4WIPx70SvUG40RVvB53YLiApK8ksP+HkPEf7snmOH+YCsiEEREUREQEREBERAREQcONYk3CsOdJJrbRo5uO4e33XXLlvDDRUxkrdZ5TtSHlfczsA+OC45h885pDTrFS2ceRlO72Ae0HmrIqgiIoos1zFnCfMGIOo8knQaTVfotHERn2jaGp12fWDPGOy5gxY4Zl51h/8AqmG5reMYPuI4nT1rTWDYVFgtA2KgbZo3ni48XOPEn40Xw5ub0fSfLN5HkTjnU+UdlvKkGAt2oxtzG+1M/VxJ329UE8t/ElTyIufrV1e65WtXV7oiIvLyIiICicwZdgzBT7OIMubWa8aOb3Hl2G47FLIrLZe4udXN7in4TmOpyPWNgzM4zUjjaKpsS5n1X7yR2G5AvYuAsNQhlbPCHQEOa4Atc03BB1BBG8EKsVtIyvpHR1jQ5jhYtPxoe3gqpl3E35BxttJibi6imceold+jcT5rjwFzrw12tLut0OHn9f0vy6nj+R+p7dfP+tVREWhrR2O4WMWoCwmzh5THcWuG4rzy5iZxGhtUi0sZ2JW/WHHuP9eSlVW8UHzPmKOdukc9opeW16D/AHWvyB5qpVkREUUREQEREBERAXPX1QoqJ8km5jS72DcuhV/OjjJhjIWb55WR+BNyfcPaiV65QpTBgwfN58xMrzzLtR7re9Ta/GNDGAM0A0C/UUVY6Q8xnLmXi6m1mlPVwgC52z6VuOyLntOyOKs6y7E3/wBpOlEh2sNAwW5da6xv33t4xLzvXplrzvcxm6qQybgIwHCA2XWZ/lSuJuS48L8QL27Tc8VPIi5WtXV7rh61dXuiIi8vIiIgIiICIiAo7MODsx3Cnw1PpDyXW81w3OHd7xccVIorLZe4stl7iK6LsdfWYe+kxX/EUh2HXNy5moa6/pWta/EBp9JXhZVjb/7OZ8pK2PRkx6ifxsAT4Wd/0gtVXV49+vMrt8W/XiaFwY9QfOWESR8S3yftDVvvAXei9vojMt13zjgsb3+dazvtN0PtIv4qTVey1/dcVq4ODZBI3ukF7DsFgrClSCIiKIiICIiAq/jP02aKNnAdY8+DdPeFYFX5/Kz1GD6NMT7XkKxKsCIiivmWQRRFz9wBJ7gsr6MGmowuapn8+pne893L95z1oGbZvk+Vatzd7aeU+yNyp/R3F1OTacDiHH2vefxWbyr1hk8y9cfX5WNERc9yhERBl/TzK6LBqcxEj6V2429FTHQ08yZHYZCSesk1JvxUL0+/mWm/Wu/lVUyX0nf2WwIU/wAl62znO2+v2fON7W6s/etcxdcMk/tvzx6348mZ92udIbi3JNUW6HqjqPBZz0CzOlxWp61xP0bd5J9IrlzF0ufPeBy0/wAk2OtYW7Xyjatfjbqhf2r36AfzrVfq2fzFWY1ji16icescGpqNqREWNgEREFZ6SKL5blCbmyzx2bJF/wCEuV2yxXnFMu08z98kLHO+0Wja991X8wxdfgFQ08YZB7WOXt0UTddkGmJ4B7f3ZZAPcFv8W+2x0/Cvss/K2oiLU2q/+Qzzpukp/e1/9ArAq9ifkZxpLekyUext1YVUgiIooiIgIiICr03k57YedMR7Hkqwqv4t9DmykdwcJGH92495ViVYERFFQ+cY+uyjVtHGmlH/AI3Kp9H0nW5OpyPVcPY9w/BaBUQiop3Mk3OaQe4i34rL+i2Qsy++Cfz4JnscPG5/iLh4LN5U9jJ5s74/+riiIue5QiIgy3p9/MtN+td/KvfojwGlxDJjH19NBI/rHjakhY42B0FyCV09MmCVGOYVA3CYnSObISQ22g2bX1Kk+ivDJcIyi2LEmGN4e8lrt9idDotPq/Zkl+7Zd9ePJL9e3hnzLlHS5Oqn0tLTse2IlrmwMBB01BDbgql9AP51qv1bP5itOzvSPr8pVMdG0ue+MhrRvJ00VG6GsuVWB4jUHFoXRhzGhpdbUhx00KZ1+1qWmN/salv1aqiIszGIiIOHHpOpwOdx4QyH2MK+uiWLqsgU4PHrD7ZpD+KiekKsFFlCcn0mhg/bIaf4ST4K25Pojh2VqaKTRzYWbX2tkF38RK3+JPba6fgz22/lMIiLU2q9inlZwpLcGyn2tsrCq+/6bPLQP0dOT4ufb7irArUgiIooiIgIiICr+cvoaSKYfoZmOP2b2I94VgXJitGMQw2SN3ptIHYeB8DYoldQNxov1RGVKw1mBs6zz2eQ8HeHN017bWPipdFFlpZ/Z3pQmjdpFWtEjOXWC5I79rrD+01akqd0nZfdjGCCXDr/ACimd1sRA1NrFzR2nZDgOJa1ed59WbHjkx683LuRROV8bbmDBmTQ2udHtHovG8d2tx2EKWXJssvVcPWbm9UREUQREQEREBERARFy4riDMKw981WbNYLnt5AdpNgO9WTtZO71FWzYz5/zVR0Eerdvrpuxjb6HldoeO9zVqyz7oswp84lxHFB9LVHyB6sQta3Y6zbfVYw8VoK6vHj0Zkdvh4/RiZERcmLVow7DZJX+g0kdp4DxJAXt9ETl/wDvWO1c3DbbE39geV77KwqIyrRmiwOMS+c4bbr77u117bEDwUulSCIiKIiICIiAiIgrkJ+Z81Oa7SOq8pvISjzh43v3kKxqMzBhnzphxbGbPadqN3J43a8OXimX8U+dKC8gtIw7MjeIeN+nI7/9FUSaIiisszRhsmR8edW4W0upJiPlETfQcT57eQJNxwBJGgcLWmiq2V9I2SjcHMcLhw+ND2cFZ5omzwls4DmuBDmuFwQdCCDvBCy3FsCqMg1bp8Aa6aicbywXJdFzc3iQPW5edu2hn5+H1/WfLJ5Pj/qe7Pz/AKuSKOwPHIcdpNvDnh3Np0c08nN4d+48LqRXPssvVcuyy9UREUQREQERcuJ4lFhVIZMQeGNHE8TyA3uPYFZO1kt+kdEsgijLpSA0C5JNgAN5J4BUqkp3dI+Oi124dTu8o7uueOA7LHwaeBcLKWmqekeo0D6fDmnVx0fNY7hwI9rR9Yiw1HDqCPDKFsVAwMjYLNaOH9STqSdSbrdwcHp92vl0/G8b0e7Xy92MEbAGAAAWAG4DkF9Ii1Ngq5j5+dcXipGatB62b7I81p7z+Cl8WxBuF0Dpajc0aDmeDR3lcOWaB1PTulrvy052n9g9FnZYcP6Kpf6TSIiiiIiAiIgIiICIiAq5jdO7Ca/5Zh4uLWnjHpN9cfWHxxvY0Qrxo6ptbTNfTHaa4XB+Nx7F7Kr1ED8sVRlogXUzjeSIb4z67By5j8LWsdLUsrKcPpnBzXC4I+PciSvVERFUfMPRzFWVfX5feaSo37UfmOPHaYLWvxI0PEOUFJjGJZc0zJSGZg/T0+unMgCw8Qxaqi8b487+Y+e+LG/5Rm1Bn2hrR+W2DykaW2/a833qWhxymnH0NRCe6Vh/FWDEcvUuKOviNPDIfWdG0n961woWfo1wyY+VTAfZllb7g9fC+Ln7Vmvg4+1rzlxqmhH0tRCO+Vg/FRddnihom+XUNd2Rgv8Ae0WHiVLRdGWGRHyaa/fNKfvepfD8rUeHPvRUsLXD0hG3a/eIuk8TP3pPBx97VBjzNW4/plSifsn9PP5LB2jXZPgSexS2D9HHX1QnzlMaqXhHuib2W02hfhZrebStARffHHnHxGnj4sY/jHyxoYwBgAAFgBuA5BfSIvb6C+ZHiKMukIAAuSdwA3kpI8RRkyEAAXJJsAOZKrD3uzZUbMV20jT5TtxmI4Dky/xfcS19UTTmXExNMCKaI/RNI89w/SEchw/1VnXzFGIow2IAACwA3ADcAvpCCIiKIiICIiAiIgIiICIiARcaqt1OFy4LUGXABdhN5KcmwPMx+qez79ArIiJ0jsIxmLFoz8nNnDzo3aOae0fipFROLYDHiMm228co3SsNnePrD40XCMRqsH0xWPr4x+mhHlW+uz8RYd6p2siLgw7GoMSH9zkaT6t7O/dOq71FEREBERARFyV+JxYcy9bI1nYTqe4bz4IOtceJ4nFhdPt1rg0cBxJ5AcVEHGp8V0wGEhp/TzDZb3tbvd8aLpw3Lzaeo62vcZ5vXfuH2G7m/FrKp3/TibSTZlkDsTBipgbthvZz+RkPAdn+qssUYijDYgAALAAWAHIBfSKHQiIiiIiAiIgIiICIiAiIgIiICIiAiIgjMRwCnxE3qo27XrN8l3tG/wAVw/ME1L+bKyVo9WUCQdwvuCsKJ2nSv/7Rg/4aQftNP9EOIV7N9Ix3dO0ferAip0r3zjXO3UbR3ztP3L928Rm81tNH3lzj7tFYEQ6V75kqar841j7erC0M/i3ldVDlunon7TIw53ryHaN+eugPcpdFOzoRERR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1916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1916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36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Particularly important because carbon atoms can join together to form long chains or ring structures</a:t>
            </a:r>
          </a:p>
          <a:p>
            <a:r>
              <a:rPr lang="en-US" dirty="0" smtClean="0"/>
              <a:t>Basic skeletons of all organic molecules, to which other groups of atoms attach</a:t>
            </a:r>
          </a:p>
          <a:p>
            <a:r>
              <a:rPr lang="en-US" dirty="0" smtClean="0"/>
              <a:t>Organic molecule = carbon containing</a:t>
            </a:r>
            <a:endParaRPr lang="en-US" dirty="0"/>
          </a:p>
        </p:txBody>
      </p:sp>
      <p:pic>
        <p:nvPicPr>
          <p:cNvPr id="5122" name="Picture 2" descr="http://biologytb.net23.net/text/chapter5/05images/05-0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702821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Believed that before life evolved there was a period of chemical evolution in which thousands of carbon-based molecules evolved from the more simple molecules that existed on early Earth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32369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5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Monomers, polymers, and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Monomers= similar or identical individual organic subunits</a:t>
            </a:r>
          </a:p>
          <a:p>
            <a:r>
              <a:rPr lang="en-US" dirty="0" smtClean="0"/>
              <a:t>Polymers= many repeating monomers</a:t>
            </a:r>
          </a:p>
          <a:p>
            <a:r>
              <a:rPr lang="en-US" dirty="0"/>
              <a:t>M</a:t>
            </a:r>
            <a:r>
              <a:rPr lang="en-US" dirty="0" smtClean="0"/>
              <a:t>acromolecule= “giant molecule”</a:t>
            </a:r>
          </a:p>
          <a:p>
            <a:pPr lvl="1"/>
            <a:r>
              <a:rPr lang="en-US" dirty="0" smtClean="0"/>
              <a:t>Polysaccharides, polypeptides, polynucleotides</a:t>
            </a:r>
            <a:endParaRPr lang="en-US" dirty="0"/>
          </a:p>
        </p:txBody>
      </p:sp>
      <p:pic>
        <p:nvPicPr>
          <p:cNvPr id="6146" name="Picture 2" descr="http://www.recycledplastic.com/wp-content/uploads/2011/02/what-is-a-polymer-300x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66534"/>
            <a:ext cx="3754978" cy="2991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4755385"/>
              </p:ext>
            </p:extLst>
          </p:nvPr>
        </p:nvGraphicFramePr>
        <p:xfrm>
          <a:off x="152400" y="29497"/>
          <a:ext cx="8834284" cy="659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42"/>
                <a:gridCol w="4417142"/>
              </a:tblGrid>
              <a:tr h="683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Monomer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Polymer</a:t>
                      </a:r>
                      <a:endParaRPr lang="en-US" sz="2800" dirty="0"/>
                    </a:p>
                  </a:txBody>
                  <a:tcPr/>
                </a:tc>
              </a:tr>
              <a:tr h="19722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Monosaccharides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Polysaccharides</a:t>
                      </a:r>
                      <a:endParaRPr lang="en-US" sz="2000" dirty="0"/>
                    </a:p>
                  </a:txBody>
                  <a:tcPr/>
                </a:tc>
              </a:tr>
              <a:tr h="19722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Amino acids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Polypeptides</a:t>
                      </a:r>
                      <a:r>
                        <a:rPr lang="en-US" sz="2000" baseline="0" dirty="0" smtClean="0"/>
                        <a:t> (proteins)</a:t>
                      </a:r>
                      <a:endParaRPr lang="en-US" sz="2000" dirty="0"/>
                    </a:p>
                  </a:txBody>
                  <a:tcPr/>
                </a:tc>
              </a:tr>
              <a:tr h="19722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Nucleotides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Polynucleotides (nucleic</a:t>
                      </a:r>
                      <a:r>
                        <a:rPr lang="en-US" sz="2000" baseline="0" dirty="0" smtClean="0"/>
                        <a:t> acids)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encrypted-tbn0.gstatic.com/images?q=tbn:ANd9GcSKTLL9w4dRtlicwXaH3TvhI6uWdkB4OwCDPyIDKLvOq9tW7aVP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1218933" cy="128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2507"/>
            <a:ext cx="2667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hQGEBEUERIUFRUWGBgaGRgUFRcWFhcYGhoVFxcYFBIYGyYkGBojGRgXHy8gIycqLC0tGB8xNTAqNSYsLSkBCQoKDgwOGQ8PGi8iHyQ1NTA1KSw0NS01NTU1MiwsNCwqNSkzNCksNTU1NTU1LDAtNSk0MjUqLTA1LC8sNTQsNf/AABEIAJYBTwMBIgACEQEDEQH/xAAbAAEAAgMBAQAAAAAAAAAAAAAABgcDBAUBAv/EAEkQAAEDAgQDBAQHDAoDAQAAAAEAAgMEEQUGEiEHMUETIlFhFDJxgSN0gpGSobIVJDM0NTZCQ1JyscEXJlNiY6LCw9HhhLPSRP/EABoBAQADAQEBAAAAAAAAAAAAAAABAwUEAgb/xAAvEQEAAQMCAwYEBwEAAAAAAAAAAQIDERIxBCFRBUFhcaHBExQigVJykrGy0fBC/9oADAMBAAIRAxEAPwC8UREBEVd5/wA5zVMwwvC+9WSj4SQHu00Z5uc4cnWPuuOpCCWx5vopJXxCrp+0YbOZ2rA4EbEWJ532XWa7ULjkoFh/BTDYKZkM0HbPAu6Yuc2R7juTqa4WF+Q8PHmtQ8FmYcb0GIVtKfASa2X/AHe7f3lBZKKtRg2YcD/BVtLWNHSePQ8+8D+Lk/pExPBvx3BZSBzfSv7QW8dI1fW4ILKRQCh434dUO0zPlpn9WzxOFvIlupSzDMz0uM29HqYZb9GSNJ+je6DpoiICIiAiIgIiICIiAiIgIiICIiAiIgIiICIiAobDG/OtRUappI6aB5iayJ2gyPb67nvG9vAf9qZKFYJXsyhUVVPUkRtkldNDI7Zj2vtduvkHAjr/AMXpu7xE7NLgYnTcqtxmuIjHfO/OY8fbMvMVpX5FMc8M0r6fW1s0UrzIA1xtrjcd2kG23VTYbqE5txWPNDW0VI8SulewyOj7zIo2uDi5zxsDcDb/AKvNWjSlvGqYp2TxuqbVuq7GK5znumY5YmfXn0h6iIrmYIiICIiAiKH8Q8+DKUbI4W9rWT92CEbkkm2twH6IPznbxIDW4h57fg7o6Kgb2tfUbMaNxE0/rH+G1yL7bEnYb7+QMiMyXC67u1qZTqnmO7nuO5AJ30gk+3mfLV4eZDOXA+pq3drXVHemkO+m+/ZsPQDa5HOw6AKaIOJm2SuigBw1kD5Q4amzkgFljfSQR3r25nldRD+kfEsHv6bgs1hzfSu7RthzOkX/AIqykQQCh434bUnTK+Wnd+zPE5tvaW3ClmGZmpcZt2FTDJfoyRpP0b3WxX4RDigtNDHIPCRjX/aCieJ8GcLxI3FN2Tv2oXujPuaDb6kEsrsKhxMWmhjkHhIxrx/mCieJ8GsLxLf0bsnftQPdHbzDQdP1Lmf0UVWEfk/GKuIdGTfCs+a4H1KU5PpMQo2StxKeGY6h2bom6TptvrFgL3tyHighuUon5Dxt+Hummkp54BJB2zy8tc2+poOwGwfyHRqtNVtxmgdhjaHEYx36Odpd5xPIDgfK4A+UVYtPOKpjXtN2uAcD4gi4PzIMiIiAiIgIiICIiAiIgIiICIiAiIgIiICIiAsVTSMrG6ZGNe3we0OHzFZVX+P1j48y4WwPcGOp57tDjpO0h3byO7R8wRMTMTmE5paGOhFoo2MHgxoaPmAWdV7JWPGamR63aPQSdGo6b6zvp5X81YSbEzNU5kRERAiIgIiII1nzO8eSKfW4a5X92GIetI/2DfSLi59g5kLi8PMky00j8QxI9pXTb78qdhG0bB0NtjbkNh1J4vDOgOcK6sxCvIfVU8roWQ2+Dpw3qwHmfWAPk48ztYmO5mgy32HpD9AmkbEw6SRrdy1EeqPMoOqiIgIiICIiAiIg5eZ8GGYqOpp3frY3NHk4jun3OsfcozwZxk4phUcch+EpnOgeDzGj1R9AtHuU6VY5e/qpmSupjtHXRioj8O0GovA9/an3BBZyIiAiIgIiICIiAiIgIiICIiAiIgIiICIiAq5zF+dGE/F5/syqxlXOYvzown4vP9mVB8y/naz4gftlWQq3l/O1nxA/bKshAREQEREBERBWOH/1UzRPHyixGISAdO2Zcu9+0h+Wu5xbwI47hNSGj4SICZluYdH3jbz0ah71yeNVK6jgpK+IfCUU7H7f2bi0OB8i4MHvVgU87MTia9tnMkYHDwLXC49xBQczJOOjMuH0tRe5fG3V++O68fSBXbVacInnApsSwx53ppi+O/WKTlby9U/LVloCIiAiIgIiICrTjHEcHdh2JMFzSTtD7dYpCA4H3jT8tSrGs8U+CVdLSO1yT1DgAyIaixp/WSb91n8gTyC2s3YGMy0NTTm3wkbg2/R/Nh9zg0oOpDKJ2tc03a4AgjqDuD8y+1CeDuOHGsJhD/wlOTA8HmDHYNv56CxTZAREQEREBERAREQEUWzfxHpMmjTK8vmPqwRd6VxPK7f0QfE+66i8PFuqwZzX4rhstNTSn4OVl3mMXsBO3x+if7pQWii08KxiHHImy08rJYzycw3HsPgfI7rcQEREBERAREQFXOYvzown4vP9mVWKTZUvnXNwlx6jkw1grZoYZWGOIktD36mjU8C1hqubHa1iQgkMv52s+IH7ZVkKj8Jzc+LMMc2LRChf6M6E6yeze7VcFj7WDSDzuRtz3V3MeJACCCCLgjcEHkQUH0iIgIiICIiDn5gwluPUtRTu5SxuZv01AgH3Gx9yiXBbFnVuGCGXaWkkfA8HmNJu3byB0/JKnqrLCP6p5mqoTtFiEQmZ4dqy+oDz2kPvCBmz+quYcOrBtHVtNNL+9toJ+dn0FZqhPGDAzjWFTln4SC07COYMe7rfILl38o44MyUNNUD9ZG0nydyePc4EIOuiIgIiICifEDPjcmxNaxva1U3dghG5c47BzgN9IPznYdSNrPGdYskUxlk7z3d2KIetI/oB4AdT09pAMf4f5KldK7EsT79bLu1p9WmYeTGt6OsbeQ25kkht8PMhuwIvq613a19RvI82PZg/q4z0tsCRtsANgvniJnx2BmOkoW9rX1G0bBY9mD+seOXiQDtsSdhvt8Qs9jKETWRN7Wsn7sEI3Jcdg5zRvpB+c7eJGvw8yGcvB9VVu7WvqN5ZDvoB37Nh6AbXtzsByAQR2g4MT4NE2WlxKaKtN3Su9aGV5NyHM523tc3vzstlvESvyaQ3GaIujG3pVKNTPa9nT/L7FZ68c0PBBFwfFBycv5spc0s10s7JB1ANnt/ejO7feF11BcwcIKPFX9tT66OoG4lpjo38TGLD5rHzXJ+62N5D/GYm4lTj9bD3Z2j+8y2/zH95BaCKK5X4mUOa7NimDJeXZTfByX6gNOzvkkqVICLDVVbKFjnyvaxjRcueQ1oHiXHkq5xHijNmSR1PgVOZ3DZ1TIC2nj8xf1vf7g5BOcfzLT5XiMtVM2NvS57zj4MYN3HyCr52ZsT4lHThsZoqQ7GqmHwrx/gt6e76QXSwDhKwSipxSZ1dVc/hPwLPJkZ5geYt5BWC1oYABsAgimUOGlJlE9o1pmqDu6ebvSEnmW39T3b+JKlE8Dalpa9oc1wsWuAII8CDzCyIgrbFeFL8HkNTglQaSXm6Ekmnk8i030+8EeFl94LxZ9DlFNjEBoqjkHn8Xk82v30j3keasZaGNYDBmKIxVMTJWHo4cj4tPNp8xug3Y5BMAWkEEXBBuCDyII5hfSqyTJmI8O3GTCJjU03N1HObkDr2L/8Aix/eUiylxQpc0O7F2qmqhs6Cfuv1dQwm2r2bHyQTFEXLzBmemytEZKqZsbel93OPgxg3cfYEHUUWzfxHpMnDTK/tJj6sEXelcTyuB6oPifddRR2ZMT4lXbh0ZoaM7GqmHwrx/hN6e76QUoyhw0pMonW1pmqDu6ebvSEnnpv6nu38SUEX+4eKcTd617sPoj/+eM/DyN/xXHl7/o9VPsuZUpspxdnSwtjHUjd7j4ved3H2rrIg52OZfp8yRGKqiZKw9HDcHxa4btPmCq9fk/EuHRL8JlNVSjc0c5u5o69i/wD4sfJytNEEOylxQpc0O7F2qmqRs6Cfuv1dQwm2r2bHyUxUbzbw/pM5t++I7SD1ZWd2VvhZ/UeRuFyMpYTiuWalsE0zKyisdMzzpnjsDpaQd372HX2jkgnaKKfdiqzHLK2iMcUMTiwzSN1l7x6wjZysPEr2LGqnAp4Yq0xyRzHTHPGNFn9GSMvtfoR/zar4sfbq7/kLm2Y1Yzpzz6+Wcd2c+CVIuBR4xJNidRTkjs2RMe0W31Ei93LUz9mGXL7IDCWgveWnU3VsGk/xCmbkRTNXR5o4K5XdpsxjNURMfeMpUq34z0xw5lFiMY79FO0ut1jeQHA+Vw0fKKshc7MWCtzFST07+UrHNva9iR3XW8jY+5WOJsxSMxOIEWdHIwEeDmuH8CCublHKseTaYU8L3uYHOcO0IJGo3sLAbBQbDqHMGToY4Ym0dbFG0NaNRZJpHIanFvIbdeS2Rxdnwr8oYRWQDq+Mdqweeqzf4oLKRQrC+MeF4ryq2xu/Zma6Mj5RGn5ipZRYlFiQ1QyxyDxje14+dpKDZXHzXmmHJ9M+oqHWa3ZrRbU93RjB1J+oAnouwuHjmTafMdRTTVDS805cWMJ+DJNt3x/pEEAj67oIfkbK82aKkYtijfhD+LQH1YI+bXFp/S6i/jqO5FpRnrO0WSabtHjXK/uwxD1pH9AAN9IuLn+ZC2s25rhybTPnqHbDZrR60j+jGDxP1C5UPyJlSfH6n7rYoPhnfi0B9Wnj/ROk8nWO3UXudzsG1w9yTLDI/EcSOuum3APKnYeTGDo62x8Bt4k2AiICIiAiIgjOaOHFDm25ngAk6Sx9yUHx1j1vlXUIxmDFOE8L54qttZRx6bx1V+1YHODG6Xjc7uA2PyV3MExKSuzLiLO0f2UNPE0M1HRqOh19PK+7t/NY+PMxZg7mDnLNCz294v8A4tCDQwrIVTxA7KqxqoLonBr46SElkTQ4Xb2hHWx8z/e6Ky8Ow2LCI2xwRtjjbyawBoHuHXzWSlgFKxjBya0NHsAAH8FlQEREBERAREQFHM25ApM5t++I7SD1ZY+7K3ws/qPI3CkaIKaxCuxnh/JBRMqIaptU7s6aWcHtIyNNxJvvYHrq/kpJl7hLHHL6Ticrq6qO95d4meTIjzA89vABYuJX5Uy/8Zf/ALasZB41ukWC9REBERAREQF4d16iCJcOpBBBNTuNpYZpA9p57uu11vAjr5Jn6QVXodO3eWSojcAOYay5c8+AHj7V1cXypBjDxI4PZKBbtInmN9vAuHMe1e4PlaDBXOewOdI7YySuMkhHhqdyHsXPoq06O7q2PmrHxp4rM6t9OOWfPO2ee2e7xRqfCfuvjNU3tporQRm8L9BPIWJtuFyuIGAfchlOfSKiW8jhaaTWB3HG4FtirCiwaOGpkqBftHsDDvtZvKw8dlix3LsWYmsbNqswlw0u07kEb+4rxVYzTPWf7X2O1It37czM6KaYiYxH4cfu6iIi62AIiIOTieU6TGr9vSwSE9XRtLvpWv8AWonWcDcOldrgE9M/o6CZwsfIP1W91lYSIK0/o+xXBvxLGnuA5Mq4+0FvDWdX1NCHHswYH+Gw+mq2jm6nk0OPySb/ADMVlogqDJVOeKlfLXV1gykf2cNGTfsnDfVMCBc38ty3oG2Vvqq80tPDbF4sQYCKSsIiqgOTH/oy/wCr3P8A2labHiQAg3B3BHIjyKD1ERAREQERDsgrbht9+Yvj8x/t2Rg+TO0b/paveMn30cIg/ta6LbxDdj9pOCQM8GIzH9bWzG/iBp/mSvnP/wB/Y7gEP7L5pT8kNcP/AFlBZSIEQEREBERAREQEREFc8Svypl/4y/8A21YyrniV+VMv/GX/AO2rGQEREBERAREQEREBERAREQEREBERAREQEREHNzHgUeZqWanmHckaR5tPNrh5g2I9ihvCbHpImzYZVn75ojpF/wBZD+g5t+YAIHsLFYirbijg8uDzU2L0bC6WnIbMxo/CwHY3A52uR7Df9FBZKLFSVHpcbHgEBzQ6zhZwuAbOaeR35LKgIiIC1cUqPRIJnnkyN7vmaT/JbSj/ABAqDS4VXuAJPYSjbc7tLf5oOBwNpTT4LATzkfK/53lv+latf9+5tpR/YUT3e9xkb/rUi4ZUfoGEUDSLHsWuIOxu+7zt8pR3L7vTc04o7mIaeGMHw1CJ3/0gslERAREQEREBERAXjnBgJJsBuSei9WviP4GX9x32SppjMxAjOM4EzOtRhtXT1MZjpZXPOizw/wBXuhzTYEFv1qTQ4hHPJJG2Rjnx21tDgXMuLjU3pceKp7hpXvyWyjfI4mjrrgk8oahrnNFz0a5oG/8A87y/K35axv8A8b/1rY4nsyLNd3FWaaYzE9fqimYnyz/olXFecJlQ4hHibA+GRkjDcBzHBzbjY7jzSPEI5ZXxNkYZGAFzA4amg8i5vMAqr+GmdocEw6OJ8dS5wfKbx08j27vcdntFiunkzFW41jeIysa9rTDBtIwxu2AG7HbhRe7LrtVXsxOmjOJ684j3IrzhYqLBFXxzvcxsjHOb6zWuaXN/eaDcLOsiYmN1giIoBERAREQEREBERAREQEREBERBoQ45FPUyUwce1jY17m6TYNdsDqtYrzE8ciwh0DZXEGeQRx2aTd55AkDb2lQapxObC8fqzBSvqSaaEFrHsYWi43Jed/ctfM+NVGKVeECehkpgKyMhz5I3hx8AGHbxW1R2bFVdHP6ZpzvGc6c7b7+CvWnZzTTtrPQzJact1Bpa4XFr7OtYm1za/QrNiuOxYKYBM4gzSNiZZrnXe7kDYbe0qtM1Zffj2NVZgcW1ENNFLA4G3wjXDunycCRv4hZ8ZzM3NcWCSgaXiviZKzrHK31mkfWPIhWR2Zbq+HVTMzEx9XhM0zVH2n2lGuea1EWrilU+ihlfHEZXtaS2NpALyBcNBPK6r8Y3mDHPwNDTUbTyNRJrePkg/wAWrBWrKWpX4pDhrbzyxxjxke1g/wAxUA/o7xTGfx3GpQOrKVnZi3hrGn62lbVDwPw6B2qZs1S/q6eVxv7Q3Sg2cU4yYXhm3pPau/ZhY6S/kHAafrXK4Sl2K1mMVpjlYyolj7LtWFhLGiT59i3kpxhmV6TBrdhSwx26sjaD9K111EBERAREQEREBERAWCvaXxSAC5LHW+YrOimJxORBMpZVGLYDFSVUbmFzXghzSHsdrcWuAPIg2K0OF2FVeH1WI+msfrtCwSFp0yiMOYHNd+l3Q3fz33VlItKrtK5VTeomIxcnPlzieXniM+UPGiOXgh/Cihkw7DI2TMfG8Pl7rwWkAvcRsfJYqDC5JMZxNzmyMjkp4WtkAIF9IB0PtbUPqU1WGsgNTG9ge5hc0gObbU0kW1Nv1HNVzxlVV27cxj4npmYn2Tp5RHRBYcGp/TKODD4mg0b9VRUNABA0OaYXygfCSPJBcOlrlWAotgWSpMAETI6+fsmG/Z9nThrt7kOcI9Rv1N7+alKcbdi5VGmrVEd/PO+eeY9I29SmMCIi4HoREQEREBERAREQEREBERAREQQvDI7ZgrT40sP2k4gxdpUYPbpWsP1FEW5TM/M2/wAkfwV/8y8w+IjMNW7a3okY/wA4Udztlb7nYvQTxO0sqKmJ0ke9u1Y4fCAWtctcb+d/FEV3D3q6OJoiJ3t4n9OUTHL7rXREXzq0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28962"/>
            <a:ext cx="360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57800"/>
            <a:ext cx="15986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65965"/>
            <a:ext cx="2209800" cy="156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79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General formula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i="1" baseline="-25000" dirty="0" err="1" smtClean="0"/>
              <a:t>x</a:t>
            </a:r>
            <a:r>
              <a:rPr lang="en-US" dirty="0" smtClean="0"/>
              <a:t>(H</a:t>
            </a:r>
            <a:r>
              <a:rPr lang="en-US" baseline="-25000" dirty="0" smtClean="0"/>
              <a:t>2</a:t>
            </a:r>
            <a:r>
              <a:rPr lang="en-US" dirty="0"/>
              <a:t>O</a:t>
            </a:r>
            <a:r>
              <a:rPr lang="en-US" dirty="0" smtClean="0"/>
              <a:t>)</a:t>
            </a:r>
            <a:r>
              <a:rPr lang="en-US" i="1" baseline="-25000" dirty="0" smtClean="0"/>
              <a:t>y</a:t>
            </a:r>
          </a:p>
          <a:p>
            <a:pPr lvl="1"/>
            <a:r>
              <a:rPr lang="en-US" i="1" dirty="0" smtClean="0"/>
              <a:t>1:2:1 of CHO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Divided into three main groups:</a:t>
            </a:r>
          </a:p>
          <a:p>
            <a:pPr lvl="1"/>
            <a:r>
              <a:rPr lang="en-US" dirty="0" err="1" smtClean="0"/>
              <a:t>Monosaccharides</a:t>
            </a:r>
            <a:r>
              <a:rPr lang="en-US" dirty="0" smtClean="0"/>
              <a:t>, disaccharide, polysaccharides</a:t>
            </a:r>
          </a:p>
          <a:p>
            <a:pPr lvl="1"/>
            <a:endParaRPr lang="en-US" i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83077"/>
            <a:ext cx="5572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67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627</TotalTime>
  <Words>868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Slide 1</vt:lpstr>
      <vt:lpstr>Chapter 2.1: Carbohydrates</vt:lpstr>
      <vt:lpstr>Biological Molecules</vt:lpstr>
      <vt:lpstr>Building blocks of life</vt:lpstr>
      <vt:lpstr>Carbon</vt:lpstr>
      <vt:lpstr>Building blocks of life</vt:lpstr>
      <vt:lpstr>Monomers, polymers, and macromolecules</vt:lpstr>
      <vt:lpstr>Slide 8</vt:lpstr>
      <vt:lpstr>Carbohydrates</vt:lpstr>
      <vt:lpstr>Monosaccharides</vt:lpstr>
      <vt:lpstr>Check your understanding</vt:lpstr>
      <vt:lpstr>Glucose</vt:lpstr>
      <vt:lpstr>Ring structures</vt:lpstr>
      <vt:lpstr>Glucose isomers</vt:lpstr>
      <vt:lpstr>Slide 15</vt:lpstr>
      <vt:lpstr>Slide 16</vt:lpstr>
      <vt:lpstr>Roles of monosaccharides</vt:lpstr>
      <vt:lpstr> </vt:lpstr>
      <vt:lpstr>Disaccharides</vt:lpstr>
      <vt:lpstr>Disaccharides</vt:lpstr>
      <vt:lpstr>Condensation</vt:lpstr>
      <vt:lpstr>Hydrolysis</vt:lpstr>
      <vt:lpstr>Slide 23</vt:lpstr>
      <vt:lpstr>Polysaccharides</vt:lpstr>
      <vt:lpstr>polysaccharides</vt:lpstr>
      <vt:lpstr>Check your understanding</vt:lpstr>
      <vt:lpstr>Starch= amylose + amylopectin</vt:lpstr>
      <vt:lpstr>starch</vt:lpstr>
      <vt:lpstr>glycogen</vt:lpstr>
      <vt:lpstr>glycogen</vt:lpstr>
      <vt:lpstr>cellulose</vt:lpstr>
      <vt:lpstr>cellulose</vt:lpstr>
      <vt:lpstr>cellulose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2.1: Carbohydrates</dc:title>
  <dc:creator>Hoke, Jordan</dc:creator>
  <cp:lastModifiedBy>Windows User</cp:lastModifiedBy>
  <cp:revision>27</cp:revision>
  <dcterms:created xsi:type="dcterms:W3CDTF">2013-10-01T21:52:35Z</dcterms:created>
  <dcterms:modified xsi:type="dcterms:W3CDTF">2014-12-10T18:46:42Z</dcterms:modified>
</cp:coreProperties>
</file>