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notesMasterIdLst>
    <p:notesMasterId r:id="rId37"/>
  </p:notesMasterIdLst>
  <p:sldIdLst>
    <p:sldId id="256" r:id="rId3"/>
    <p:sldId id="257" r:id="rId4"/>
    <p:sldId id="258" r:id="rId5"/>
    <p:sldId id="273" r:id="rId6"/>
    <p:sldId id="267" r:id="rId7"/>
    <p:sldId id="262" r:id="rId8"/>
    <p:sldId id="268" r:id="rId9"/>
    <p:sldId id="269" r:id="rId10"/>
    <p:sldId id="270" r:id="rId11"/>
    <p:sldId id="260" r:id="rId12"/>
    <p:sldId id="261" r:id="rId13"/>
    <p:sldId id="263" r:id="rId14"/>
    <p:sldId id="275" r:id="rId15"/>
    <p:sldId id="274" r:id="rId16"/>
    <p:sldId id="259" r:id="rId17"/>
    <p:sldId id="276" r:id="rId18"/>
    <p:sldId id="290" r:id="rId19"/>
    <p:sldId id="277" r:id="rId20"/>
    <p:sldId id="281" r:id="rId21"/>
    <p:sldId id="282" r:id="rId22"/>
    <p:sldId id="278" r:id="rId23"/>
    <p:sldId id="279" r:id="rId24"/>
    <p:sldId id="280" r:id="rId25"/>
    <p:sldId id="283" r:id="rId26"/>
    <p:sldId id="284" r:id="rId27"/>
    <p:sldId id="286" r:id="rId28"/>
    <p:sldId id="287" r:id="rId29"/>
    <p:sldId id="288" r:id="rId30"/>
    <p:sldId id="289" r:id="rId31"/>
    <p:sldId id="291" r:id="rId32"/>
    <p:sldId id="292" r:id="rId33"/>
    <p:sldId id="272" r:id="rId34"/>
    <p:sldId id="294" r:id="rId35"/>
    <p:sldId id="293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Liocarcinus" TargetMode="External"/><Relationship Id="rId13" Type="http://schemas.openxmlformats.org/officeDocument/2006/relationships/hyperlink" Target="http://en.wikipedia.org/wiki/Mollusca" TargetMode="External"/><Relationship Id="rId18" Type="http://schemas.openxmlformats.org/officeDocument/2006/relationships/image" Target="../media/image25.png"/><Relationship Id="rId3" Type="http://schemas.openxmlformats.org/officeDocument/2006/relationships/hyperlink" Target="http://en.wikipedia.org/wiki/Crustacean" TargetMode="External"/><Relationship Id="rId7" Type="http://schemas.openxmlformats.org/officeDocument/2006/relationships/hyperlink" Target="http://en.wikipedia.org/wiki/Portunidae" TargetMode="External"/><Relationship Id="rId12" Type="http://schemas.openxmlformats.org/officeDocument/2006/relationships/hyperlink" Target="http://en.wikipedia.org/wiki/Chthamalus" TargetMode="External"/><Relationship Id="rId17" Type="http://schemas.openxmlformats.org/officeDocument/2006/relationships/hyperlink" Target="http://en.wikipedia.org/wiki/Lottia" TargetMode="External"/><Relationship Id="rId2" Type="http://schemas.openxmlformats.org/officeDocument/2006/relationships/hyperlink" Target="http://en.wikipedia.org/wiki/Arthropod" TargetMode="External"/><Relationship Id="rId16" Type="http://schemas.openxmlformats.org/officeDocument/2006/relationships/hyperlink" Target="http://en.wikipedia.org/wiki/Lottiidae" TargetMode="External"/><Relationship Id="rId20" Type="http://schemas.openxmlformats.org/officeDocument/2006/relationships/image" Target="../media/image27.png"/><Relationship Id="rId1" Type="http://schemas.openxmlformats.org/officeDocument/2006/relationships/hyperlink" Target="http://en.wikipedia.org/wiki/Animal" TargetMode="External"/><Relationship Id="rId6" Type="http://schemas.openxmlformats.org/officeDocument/2006/relationships/hyperlink" Target="http://en.wikipedia.org/wiki/Crab" TargetMode="External"/><Relationship Id="rId11" Type="http://schemas.openxmlformats.org/officeDocument/2006/relationships/hyperlink" Target="http://en.wikipedia.org/wiki/Chthamalidae" TargetMode="External"/><Relationship Id="rId5" Type="http://schemas.openxmlformats.org/officeDocument/2006/relationships/hyperlink" Target="http://en.wikipedia.org/wiki/Decapoda" TargetMode="External"/><Relationship Id="rId15" Type="http://schemas.openxmlformats.org/officeDocument/2006/relationships/hyperlink" Target="http://en.wikipedia.org/wiki/Patellogastropoda" TargetMode="External"/><Relationship Id="rId10" Type="http://schemas.openxmlformats.org/officeDocument/2006/relationships/hyperlink" Target="http://en.wikipedia.org/wiki/Sessilia" TargetMode="External"/><Relationship Id="rId19" Type="http://schemas.openxmlformats.org/officeDocument/2006/relationships/image" Target="../media/image26.png"/><Relationship Id="rId4" Type="http://schemas.openxmlformats.org/officeDocument/2006/relationships/hyperlink" Target="http://en.wikipedia.org/wiki/Malacostraca" TargetMode="External"/><Relationship Id="rId9" Type="http://schemas.openxmlformats.org/officeDocument/2006/relationships/hyperlink" Target="http://en.wikipedia.org/wiki/Maxillopoda" TargetMode="External"/><Relationship Id="rId14" Type="http://schemas.openxmlformats.org/officeDocument/2006/relationships/hyperlink" Target="http://en.wikipedia.org/wiki/Gastropoda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Portunidae" TargetMode="External"/><Relationship Id="rId13" Type="http://schemas.openxmlformats.org/officeDocument/2006/relationships/hyperlink" Target="http://en.wikipedia.org/wiki/Chthamalidae" TargetMode="External"/><Relationship Id="rId18" Type="http://schemas.openxmlformats.org/officeDocument/2006/relationships/hyperlink" Target="http://en.wikipedia.org/wiki/Patellogastropoda" TargetMode="External"/><Relationship Id="rId3" Type="http://schemas.openxmlformats.org/officeDocument/2006/relationships/hyperlink" Target="http://en.wikipedia.org/wiki/Arthropod" TargetMode="External"/><Relationship Id="rId7" Type="http://schemas.openxmlformats.org/officeDocument/2006/relationships/hyperlink" Target="http://en.wikipedia.org/wiki/Crab" TargetMode="External"/><Relationship Id="rId12" Type="http://schemas.openxmlformats.org/officeDocument/2006/relationships/hyperlink" Target="http://en.wikipedia.org/wiki/Sessilia" TargetMode="External"/><Relationship Id="rId17" Type="http://schemas.openxmlformats.org/officeDocument/2006/relationships/hyperlink" Target="http://en.wikipedia.org/wiki/Gastropoda" TargetMode="External"/><Relationship Id="rId2" Type="http://schemas.openxmlformats.org/officeDocument/2006/relationships/hyperlink" Target="http://en.wikipedia.org/wiki/Animal" TargetMode="External"/><Relationship Id="rId16" Type="http://schemas.openxmlformats.org/officeDocument/2006/relationships/hyperlink" Target="http://en.wikipedia.org/wiki/Mollusca" TargetMode="External"/><Relationship Id="rId20" Type="http://schemas.openxmlformats.org/officeDocument/2006/relationships/hyperlink" Target="http://en.wikipedia.org/wiki/Lottia" TargetMode="External"/><Relationship Id="rId1" Type="http://schemas.openxmlformats.org/officeDocument/2006/relationships/image" Target="../media/image25.png"/><Relationship Id="rId6" Type="http://schemas.openxmlformats.org/officeDocument/2006/relationships/hyperlink" Target="http://en.wikipedia.org/wiki/Decapoda" TargetMode="External"/><Relationship Id="rId11" Type="http://schemas.openxmlformats.org/officeDocument/2006/relationships/hyperlink" Target="http://en.wikipedia.org/wiki/Maxillopoda" TargetMode="External"/><Relationship Id="rId5" Type="http://schemas.openxmlformats.org/officeDocument/2006/relationships/hyperlink" Target="http://en.wikipedia.org/wiki/Malacostraca" TargetMode="External"/><Relationship Id="rId15" Type="http://schemas.openxmlformats.org/officeDocument/2006/relationships/image" Target="../media/image27.png"/><Relationship Id="rId10" Type="http://schemas.openxmlformats.org/officeDocument/2006/relationships/image" Target="../media/image26.png"/><Relationship Id="rId19" Type="http://schemas.openxmlformats.org/officeDocument/2006/relationships/hyperlink" Target="http://en.wikipedia.org/wiki/Lottiidae" TargetMode="External"/><Relationship Id="rId4" Type="http://schemas.openxmlformats.org/officeDocument/2006/relationships/hyperlink" Target="http://en.wikipedia.org/wiki/Crustacean" TargetMode="External"/><Relationship Id="rId9" Type="http://schemas.openxmlformats.org/officeDocument/2006/relationships/hyperlink" Target="http://en.wikipedia.org/wiki/Liocarcinus" TargetMode="External"/><Relationship Id="rId14" Type="http://schemas.openxmlformats.org/officeDocument/2006/relationships/hyperlink" Target="http://en.wikipedia.org/wiki/Chthamalus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0A0E2C-B54F-4477-9E0C-6149E7F05807}" type="doc">
      <dgm:prSet loTypeId="urn:microsoft.com/office/officeart/2005/8/layout/pList2#2" loCatId="list" qsTypeId="urn:microsoft.com/office/officeart/2005/8/quickstyle/simple4" qsCatId="simple" csTypeId="urn:microsoft.com/office/officeart/2005/8/colors/accent1_2" csCatId="accent1" phldr="1"/>
      <dgm:spPr/>
    </dgm:pt>
    <dgm:pt modelId="{401CC362-B4B9-4214-806F-8C552411FAB8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Kingdom: </a:t>
          </a:r>
          <a:r>
            <a:rPr lang="en-US" dirty="0" err="1" smtClean="0">
              <a:hlinkClick xmlns:r="http://schemas.openxmlformats.org/officeDocument/2006/relationships" r:id="rId1" tooltip="Animal"/>
            </a:rPr>
            <a:t>Animalia</a:t>
          </a:r>
          <a:endParaRPr lang="en-US" dirty="0" smtClean="0"/>
        </a:p>
        <a:p>
          <a:r>
            <a:rPr lang="en-US" dirty="0" smtClean="0"/>
            <a:t>Phylum: </a:t>
          </a:r>
          <a:r>
            <a:rPr lang="en-US" dirty="0" err="1" smtClean="0">
              <a:hlinkClick xmlns:r="http://schemas.openxmlformats.org/officeDocument/2006/relationships" r:id="rId2" tooltip="Arthropod"/>
            </a:rPr>
            <a:t>Arthropoda</a:t>
          </a:r>
          <a:endParaRPr lang="en-US" dirty="0" smtClean="0"/>
        </a:p>
        <a:p>
          <a:r>
            <a:rPr lang="en-US" dirty="0" smtClean="0"/>
            <a:t>Subphylum: </a:t>
          </a:r>
          <a:r>
            <a:rPr lang="en-US" dirty="0" err="1" smtClean="0">
              <a:hlinkClick xmlns:r="http://schemas.openxmlformats.org/officeDocument/2006/relationships" r:id="rId3" tooltip="Crustacean"/>
            </a:rPr>
            <a:t>Crustacea</a:t>
          </a:r>
          <a:endParaRPr lang="en-US" dirty="0" smtClean="0"/>
        </a:p>
        <a:p>
          <a:r>
            <a:rPr lang="en-US" dirty="0" smtClean="0"/>
            <a:t>Class: </a:t>
          </a:r>
          <a:r>
            <a:rPr lang="en-US" dirty="0" smtClean="0">
              <a:hlinkClick xmlns:r="http://schemas.openxmlformats.org/officeDocument/2006/relationships" r:id="rId4" tooltip="Malacostraca"/>
            </a:rPr>
            <a:t>Malacostraca</a:t>
          </a:r>
          <a:endParaRPr lang="en-US" dirty="0" smtClean="0"/>
        </a:p>
        <a:p>
          <a:r>
            <a:rPr lang="en-US" dirty="0" smtClean="0"/>
            <a:t>Order: </a:t>
          </a:r>
          <a:r>
            <a:rPr lang="en-US" dirty="0" err="1" smtClean="0">
              <a:hlinkClick xmlns:r="http://schemas.openxmlformats.org/officeDocument/2006/relationships" r:id="rId5" tooltip="Decapoda"/>
            </a:rPr>
            <a:t>Decapoda</a:t>
          </a:r>
          <a:endParaRPr lang="en-US" dirty="0" smtClean="0"/>
        </a:p>
        <a:p>
          <a:r>
            <a:rPr lang="en-US" dirty="0" err="1" smtClean="0"/>
            <a:t>Infraorder</a:t>
          </a:r>
          <a:r>
            <a:rPr lang="en-US" dirty="0" smtClean="0"/>
            <a:t>: </a:t>
          </a:r>
          <a:r>
            <a:rPr lang="en-US" dirty="0" err="1" smtClean="0">
              <a:hlinkClick xmlns:r="http://schemas.openxmlformats.org/officeDocument/2006/relationships" r:id="rId6" tooltip="Crab"/>
            </a:rPr>
            <a:t>Brachyura</a:t>
          </a:r>
          <a:endParaRPr lang="en-US" dirty="0" smtClean="0"/>
        </a:p>
        <a:p>
          <a:r>
            <a:rPr lang="en-US" dirty="0" smtClean="0"/>
            <a:t>Family: </a:t>
          </a:r>
          <a:r>
            <a:rPr lang="en-US" dirty="0" err="1" smtClean="0">
              <a:hlinkClick xmlns:r="http://schemas.openxmlformats.org/officeDocument/2006/relationships" r:id="rId7" tooltip="Portunidae"/>
            </a:rPr>
            <a:t>Portunidae</a:t>
          </a:r>
          <a:endParaRPr lang="en-US" dirty="0" smtClean="0"/>
        </a:p>
        <a:p>
          <a:r>
            <a:rPr lang="en-US" dirty="0" smtClean="0"/>
            <a:t>Genus: </a:t>
          </a:r>
          <a:r>
            <a:rPr lang="en-US" i="1" dirty="0" err="1" smtClean="0">
              <a:hlinkClick xmlns:r="http://schemas.openxmlformats.org/officeDocument/2006/relationships" r:id="rId8" tooltip="Liocarcinus"/>
            </a:rPr>
            <a:t>Liocarcinus</a:t>
          </a:r>
          <a:endParaRPr lang="en-US" dirty="0" smtClean="0"/>
        </a:p>
        <a:p>
          <a:r>
            <a:rPr lang="en-US" dirty="0" smtClean="0"/>
            <a:t>Species:	</a:t>
          </a:r>
          <a:r>
            <a:rPr lang="en-US" b="1" i="1" dirty="0" smtClean="0">
              <a:solidFill>
                <a:schemeClr val="accent4"/>
              </a:solidFill>
            </a:rPr>
            <a:t>L. </a:t>
          </a:r>
          <a:r>
            <a:rPr lang="en-US" b="1" i="1" dirty="0" err="1" smtClean="0">
              <a:solidFill>
                <a:schemeClr val="accent4"/>
              </a:solidFill>
            </a:rPr>
            <a:t>vernalis</a:t>
          </a:r>
          <a:endParaRPr lang="en-US" dirty="0">
            <a:solidFill>
              <a:schemeClr val="accent4"/>
            </a:solidFill>
          </a:endParaRPr>
        </a:p>
      </dgm:t>
    </dgm:pt>
    <dgm:pt modelId="{C4622673-911A-4231-A81F-07673729D3FB}" type="parTrans" cxnId="{7B410E33-5F46-4CA0-A614-998FCAC33FB2}">
      <dgm:prSet/>
      <dgm:spPr/>
      <dgm:t>
        <a:bodyPr/>
        <a:lstStyle/>
        <a:p>
          <a:endParaRPr lang="en-US"/>
        </a:p>
      </dgm:t>
    </dgm:pt>
    <dgm:pt modelId="{03791139-F42A-4447-95C8-98C7F9631F68}" type="sibTrans" cxnId="{7B410E33-5F46-4CA0-A614-998FCAC33FB2}">
      <dgm:prSet/>
      <dgm:spPr/>
      <dgm:t>
        <a:bodyPr/>
        <a:lstStyle/>
        <a:p>
          <a:endParaRPr lang="en-US"/>
        </a:p>
      </dgm:t>
    </dgm:pt>
    <dgm:pt modelId="{3A750694-6FB1-4FD2-9FB0-433FEE2FE132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1900" dirty="0" smtClean="0"/>
            <a:t>Kingdom: </a:t>
          </a:r>
          <a:r>
            <a:rPr lang="en-US" sz="1900" dirty="0" err="1" smtClean="0">
              <a:hlinkClick xmlns:r="http://schemas.openxmlformats.org/officeDocument/2006/relationships" r:id="rId1" tooltip="Animal"/>
            </a:rPr>
            <a:t>Animalia</a:t>
          </a:r>
          <a:endParaRPr lang="en-US" sz="1900" dirty="0" smtClean="0"/>
        </a:p>
        <a:p>
          <a:r>
            <a:rPr lang="en-US" sz="1900" dirty="0" smtClean="0"/>
            <a:t>Phylum: </a:t>
          </a:r>
          <a:r>
            <a:rPr lang="en-US" sz="1900" dirty="0" err="1" smtClean="0">
              <a:hlinkClick xmlns:r="http://schemas.openxmlformats.org/officeDocument/2006/relationships" r:id="rId2" tooltip="Arthropod"/>
            </a:rPr>
            <a:t>Arthropoda</a:t>
          </a:r>
          <a:endParaRPr lang="en-US" sz="1900" dirty="0" smtClean="0"/>
        </a:p>
        <a:p>
          <a:r>
            <a:rPr lang="en-US" sz="1900" dirty="0" smtClean="0"/>
            <a:t>Subphylum: </a:t>
          </a:r>
          <a:r>
            <a:rPr lang="en-US" sz="1900" dirty="0" err="1" smtClean="0">
              <a:hlinkClick xmlns:r="http://schemas.openxmlformats.org/officeDocument/2006/relationships" r:id="rId3" tooltip="Crustacean"/>
            </a:rPr>
            <a:t>Crustacea</a:t>
          </a:r>
          <a:endParaRPr lang="en-US" sz="1900" dirty="0" smtClean="0"/>
        </a:p>
        <a:p>
          <a:r>
            <a:rPr lang="en-US" sz="1900" dirty="0" smtClean="0"/>
            <a:t>Class: </a:t>
          </a:r>
          <a:r>
            <a:rPr lang="en-US" sz="1900" dirty="0" err="1" smtClean="0">
              <a:hlinkClick xmlns:r="http://schemas.openxmlformats.org/officeDocument/2006/relationships" r:id="rId9" tooltip="Maxillopoda"/>
            </a:rPr>
            <a:t>Maxillopoda</a:t>
          </a:r>
          <a:endParaRPr lang="en-US" sz="1900" dirty="0" smtClean="0"/>
        </a:p>
        <a:p>
          <a:r>
            <a:rPr lang="en-US" sz="1900" dirty="0" smtClean="0"/>
            <a:t>Order: </a:t>
          </a:r>
          <a:r>
            <a:rPr lang="en-US" sz="1900" dirty="0" err="1" smtClean="0">
              <a:hlinkClick xmlns:r="http://schemas.openxmlformats.org/officeDocument/2006/relationships" r:id="rId10" tooltip="Sessilia"/>
            </a:rPr>
            <a:t>Sessilia</a:t>
          </a:r>
          <a:endParaRPr lang="en-US" sz="1900" dirty="0" smtClean="0"/>
        </a:p>
        <a:p>
          <a:r>
            <a:rPr lang="en-US" sz="1900" dirty="0" smtClean="0"/>
            <a:t>Family: </a:t>
          </a:r>
          <a:r>
            <a:rPr lang="en-US" sz="1900" dirty="0" err="1" smtClean="0">
              <a:hlinkClick xmlns:r="http://schemas.openxmlformats.org/officeDocument/2006/relationships" r:id="rId11" tooltip="Chthamalidae"/>
            </a:rPr>
            <a:t>Chthamalidae</a:t>
          </a:r>
          <a:endParaRPr lang="en-US" sz="1900" dirty="0" smtClean="0"/>
        </a:p>
        <a:p>
          <a:r>
            <a:rPr lang="en-US" sz="1900" dirty="0" smtClean="0"/>
            <a:t>Genus: </a:t>
          </a:r>
          <a:r>
            <a:rPr lang="en-US" sz="1900" i="1" dirty="0" err="1" smtClean="0">
              <a:hlinkClick xmlns:r="http://schemas.openxmlformats.org/officeDocument/2006/relationships" r:id="rId12" tooltip="Chthamalus"/>
            </a:rPr>
            <a:t>Chthamalus</a:t>
          </a:r>
          <a:endParaRPr lang="en-US" sz="1900" dirty="0" smtClean="0"/>
        </a:p>
        <a:p>
          <a:r>
            <a:rPr lang="en-US" sz="1900" dirty="0" smtClean="0"/>
            <a:t>Species:	</a:t>
          </a:r>
          <a:r>
            <a:rPr lang="en-US" sz="1900" b="1" i="1" dirty="0" smtClean="0">
              <a:solidFill>
                <a:schemeClr val="accent4"/>
              </a:solidFill>
            </a:rPr>
            <a:t>C. </a:t>
          </a:r>
          <a:r>
            <a:rPr lang="en-US" sz="1900" b="1" i="1" dirty="0" err="1" smtClean="0">
              <a:solidFill>
                <a:schemeClr val="accent4"/>
              </a:solidFill>
            </a:rPr>
            <a:t>stellatus</a:t>
          </a:r>
          <a:endParaRPr lang="en-US" sz="1900" dirty="0">
            <a:solidFill>
              <a:schemeClr val="accent4"/>
            </a:solidFill>
          </a:endParaRPr>
        </a:p>
      </dgm:t>
    </dgm:pt>
    <dgm:pt modelId="{3B918645-5E04-463A-AB4A-376C28A2D7C2}" type="parTrans" cxnId="{CF7527BD-FA07-4E58-885B-49CB32302B0C}">
      <dgm:prSet/>
      <dgm:spPr/>
      <dgm:t>
        <a:bodyPr/>
        <a:lstStyle/>
        <a:p>
          <a:endParaRPr lang="en-US"/>
        </a:p>
      </dgm:t>
    </dgm:pt>
    <dgm:pt modelId="{37100E49-9319-4C1A-A3CA-DCAA2CA678E6}" type="sibTrans" cxnId="{CF7527BD-FA07-4E58-885B-49CB32302B0C}">
      <dgm:prSet/>
      <dgm:spPr/>
      <dgm:t>
        <a:bodyPr/>
        <a:lstStyle/>
        <a:p>
          <a:endParaRPr lang="en-US"/>
        </a:p>
      </dgm:t>
    </dgm:pt>
    <dgm:pt modelId="{1628A94C-65DA-4C30-A9EF-E8998DB5BCD6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1900" dirty="0" smtClean="0"/>
            <a:t>Kingdom: </a:t>
          </a:r>
          <a:r>
            <a:rPr lang="en-US" sz="1900" dirty="0" err="1" smtClean="0">
              <a:hlinkClick xmlns:r="http://schemas.openxmlformats.org/officeDocument/2006/relationships" r:id="rId1" tooltip="Animal"/>
            </a:rPr>
            <a:t>Animalia</a:t>
          </a:r>
          <a:endParaRPr lang="en-US" sz="1900" dirty="0" smtClean="0"/>
        </a:p>
        <a:p>
          <a:r>
            <a:rPr lang="en-US" sz="1900" dirty="0" smtClean="0"/>
            <a:t>Phylum: </a:t>
          </a:r>
          <a:r>
            <a:rPr lang="en-US" sz="1900" dirty="0" smtClean="0">
              <a:hlinkClick xmlns:r="http://schemas.openxmlformats.org/officeDocument/2006/relationships" r:id="rId13" tooltip="Mollusca"/>
            </a:rPr>
            <a:t>Mollusca</a:t>
          </a:r>
          <a:endParaRPr lang="en-US" sz="1900" dirty="0" smtClean="0"/>
        </a:p>
        <a:p>
          <a:r>
            <a:rPr lang="en-US" sz="1900" dirty="0" smtClean="0"/>
            <a:t>Class: </a:t>
          </a:r>
          <a:r>
            <a:rPr lang="en-US" sz="1900" dirty="0" err="1" smtClean="0">
              <a:hlinkClick xmlns:r="http://schemas.openxmlformats.org/officeDocument/2006/relationships" r:id="rId14" tooltip="Gastropoda"/>
            </a:rPr>
            <a:t>Gastropoda</a:t>
          </a:r>
          <a:endParaRPr lang="en-US" sz="1900" dirty="0" smtClean="0"/>
        </a:p>
        <a:p>
          <a:r>
            <a:rPr lang="en-US" sz="1900" dirty="0" smtClean="0"/>
            <a:t>Order: </a:t>
          </a:r>
        </a:p>
        <a:p>
          <a:r>
            <a:rPr lang="en-US" sz="1900" dirty="0" err="1" smtClean="0">
              <a:hlinkClick xmlns:r="http://schemas.openxmlformats.org/officeDocument/2006/relationships" r:id="rId15" tooltip="Patellogastropoda"/>
            </a:rPr>
            <a:t>Patellogastropoda</a:t>
          </a:r>
          <a:endParaRPr lang="en-US" sz="1900" dirty="0" smtClean="0"/>
        </a:p>
        <a:p>
          <a:r>
            <a:rPr lang="en-US" sz="1900" dirty="0" smtClean="0"/>
            <a:t>Family: </a:t>
          </a:r>
          <a:r>
            <a:rPr lang="en-US" sz="1900" dirty="0" err="1" smtClean="0">
              <a:hlinkClick xmlns:r="http://schemas.openxmlformats.org/officeDocument/2006/relationships" r:id="rId16" tooltip="Lottiidae"/>
            </a:rPr>
            <a:t>Lottiidae</a:t>
          </a:r>
          <a:endParaRPr lang="en-US" sz="1900" dirty="0" smtClean="0"/>
        </a:p>
        <a:p>
          <a:r>
            <a:rPr lang="en-US" sz="1900" dirty="0" smtClean="0"/>
            <a:t>Genus: </a:t>
          </a:r>
          <a:r>
            <a:rPr lang="en-US" sz="1900" i="1" dirty="0" err="1" smtClean="0">
              <a:hlinkClick xmlns:r="http://schemas.openxmlformats.org/officeDocument/2006/relationships" r:id="rId17" tooltip="Lottia"/>
            </a:rPr>
            <a:t>Lottia</a:t>
          </a:r>
          <a:endParaRPr lang="en-US" sz="1900" dirty="0" smtClean="0"/>
        </a:p>
        <a:p>
          <a:r>
            <a:rPr lang="en-US" sz="1900" dirty="0" smtClean="0"/>
            <a:t>Species:	</a:t>
          </a:r>
          <a:r>
            <a:rPr lang="en-US" sz="1900" b="1" i="1" dirty="0" smtClean="0">
              <a:solidFill>
                <a:schemeClr val="bg2">
                  <a:lumMod val="75000"/>
                </a:schemeClr>
              </a:solidFill>
            </a:rPr>
            <a:t>L. </a:t>
          </a:r>
          <a:r>
            <a:rPr lang="en-US" sz="1900" b="1" i="1" dirty="0" err="1" smtClean="0">
              <a:solidFill>
                <a:schemeClr val="bg2">
                  <a:lumMod val="75000"/>
                </a:schemeClr>
              </a:solidFill>
            </a:rPr>
            <a:t>pelta</a:t>
          </a:r>
          <a:endParaRPr lang="en-US" sz="1900" dirty="0">
            <a:solidFill>
              <a:schemeClr val="bg2">
                <a:lumMod val="75000"/>
              </a:schemeClr>
            </a:solidFill>
          </a:endParaRPr>
        </a:p>
      </dgm:t>
    </dgm:pt>
    <dgm:pt modelId="{0B94E595-EBA8-4FF6-8A3D-884958BEBAEA}" type="parTrans" cxnId="{0E58878E-0A70-4DC6-B670-9C0C231E2C14}">
      <dgm:prSet/>
      <dgm:spPr/>
      <dgm:t>
        <a:bodyPr/>
        <a:lstStyle/>
        <a:p>
          <a:endParaRPr lang="en-US"/>
        </a:p>
      </dgm:t>
    </dgm:pt>
    <dgm:pt modelId="{9EF5EDBD-0D95-46F6-B1A9-2C186B558713}" type="sibTrans" cxnId="{0E58878E-0A70-4DC6-B670-9C0C231E2C14}">
      <dgm:prSet/>
      <dgm:spPr/>
      <dgm:t>
        <a:bodyPr/>
        <a:lstStyle/>
        <a:p>
          <a:endParaRPr lang="en-US"/>
        </a:p>
      </dgm:t>
    </dgm:pt>
    <dgm:pt modelId="{41FD3192-982C-4AF4-8C91-C0A0ED8493CF}" type="pres">
      <dgm:prSet presAssocID="{CD0A0E2C-B54F-4477-9E0C-6149E7F05807}" presName="Name0" presStyleCnt="0">
        <dgm:presLayoutVars>
          <dgm:dir/>
          <dgm:resizeHandles val="exact"/>
        </dgm:presLayoutVars>
      </dgm:prSet>
      <dgm:spPr/>
    </dgm:pt>
    <dgm:pt modelId="{49AD9096-4F86-4FFF-A8BE-F13A8D0DBBD6}" type="pres">
      <dgm:prSet presAssocID="{CD0A0E2C-B54F-4477-9E0C-6149E7F05807}" presName="bkgdShp" presStyleLbl="alignAccFollowNode1" presStyleIdx="0" presStyleCnt="1" custLinFactNeighborX="-66320" custLinFactNeighborY="-94444"/>
      <dgm:spPr>
        <a:solidFill>
          <a:schemeClr val="accent1">
            <a:lumMod val="60000"/>
            <a:lumOff val="40000"/>
            <a:alpha val="90000"/>
          </a:schemeClr>
        </a:solidFill>
      </dgm:spPr>
    </dgm:pt>
    <dgm:pt modelId="{604CBF7E-F8A5-4793-A52F-F6C138FB0D43}" type="pres">
      <dgm:prSet presAssocID="{CD0A0E2C-B54F-4477-9E0C-6149E7F05807}" presName="linComp" presStyleCnt="0"/>
      <dgm:spPr/>
    </dgm:pt>
    <dgm:pt modelId="{1BD1CEFC-817F-41B9-9979-FA662E350A22}" type="pres">
      <dgm:prSet presAssocID="{401CC362-B4B9-4214-806F-8C552411FAB8}" presName="compNode" presStyleCnt="0"/>
      <dgm:spPr/>
    </dgm:pt>
    <dgm:pt modelId="{02E90912-B07F-401F-92C7-76829226A724}" type="pres">
      <dgm:prSet presAssocID="{401CC362-B4B9-4214-806F-8C552411FAB8}" presName="node" presStyleLbl="node1" presStyleIdx="0" presStyleCnt="3" custScaleX="1117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C39145-C582-4AD9-A35A-A59826D97228}" type="pres">
      <dgm:prSet presAssocID="{401CC362-B4B9-4214-806F-8C552411FAB8}" presName="invisiNode" presStyleLbl="node1" presStyleIdx="0" presStyleCnt="3"/>
      <dgm:spPr/>
    </dgm:pt>
    <dgm:pt modelId="{08294E58-1D16-420F-AD54-3EE1654FA61E}" type="pres">
      <dgm:prSet presAssocID="{401CC362-B4B9-4214-806F-8C552411FAB8}" presName="imagNode" presStyleLbl="fgImgPlace1" presStyleIdx="0" presStyleCnt="3"/>
      <dgm:spPr>
        <a:blipFill rotWithShape="1">
          <a:blip xmlns:r="http://schemas.openxmlformats.org/officeDocument/2006/relationships" r:embed="rId18"/>
          <a:stretch>
            <a:fillRect/>
          </a:stretch>
        </a:blipFill>
      </dgm:spPr>
    </dgm:pt>
    <dgm:pt modelId="{690615DE-3CE1-4BFD-8333-B874CC7A268C}" type="pres">
      <dgm:prSet presAssocID="{03791139-F42A-4447-95C8-98C7F9631F6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56C5899-6E92-4653-B224-42A7403A7FC5}" type="pres">
      <dgm:prSet presAssocID="{3A750694-6FB1-4FD2-9FB0-433FEE2FE132}" presName="compNode" presStyleCnt="0"/>
      <dgm:spPr/>
    </dgm:pt>
    <dgm:pt modelId="{832222A7-7D84-43E2-9FF2-EC3439E201B7}" type="pres">
      <dgm:prSet presAssocID="{3A750694-6FB1-4FD2-9FB0-433FEE2FE132}" presName="node" presStyleLbl="node1" presStyleIdx="1" presStyleCnt="3" custScaleX="1116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46880A-0D5B-4501-8076-FCBFB4473735}" type="pres">
      <dgm:prSet presAssocID="{3A750694-6FB1-4FD2-9FB0-433FEE2FE132}" presName="invisiNode" presStyleLbl="node1" presStyleIdx="1" presStyleCnt="3"/>
      <dgm:spPr/>
    </dgm:pt>
    <dgm:pt modelId="{511C6A81-6E5F-43B3-AFBB-4067BE61B757}" type="pres">
      <dgm:prSet presAssocID="{3A750694-6FB1-4FD2-9FB0-433FEE2FE132}" presName="imagNode" presStyleLbl="fgImgPlace1" presStyleIdx="1" presStyleCnt="3"/>
      <dgm:spPr>
        <a:blipFill rotWithShape="1">
          <a:blip xmlns:r="http://schemas.openxmlformats.org/officeDocument/2006/relationships" r:embed="rId19"/>
          <a:stretch>
            <a:fillRect/>
          </a:stretch>
        </a:blipFill>
      </dgm:spPr>
    </dgm:pt>
    <dgm:pt modelId="{7BD075B3-6F0A-404A-B4CB-A5DF3D902502}" type="pres">
      <dgm:prSet presAssocID="{37100E49-9319-4C1A-A3CA-DCAA2CA678E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83084C5-47E2-47C5-B752-7B052919F837}" type="pres">
      <dgm:prSet presAssocID="{1628A94C-65DA-4C30-A9EF-E8998DB5BCD6}" presName="compNode" presStyleCnt="0"/>
      <dgm:spPr/>
    </dgm:pt>
    <dgm:pt modelId="{F0FAE2B7-EE78-47B1-B29D-05AD9A771B92}" type="pres">
      <dgm:prSet presAssocID="{1628A94C-65DA-4C30-A9EF-E8998DB5BCD6}" presName="node" presStyleLbl="node1" presStyleIdx="2" presStyleCnt="3" custScaleX="109022" custLinFactNeighborX="1484" custLinFactNeighborY="20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D4DA1C-7756-4590-BAA7-441B0656DBD0}" type="pres">
      <dgm:prSet presAssocID="{1628A94C-65DA-4C30-A9EF-E8998DB5BCD6}" presName="invisiNode" presStyleLbl="node1" presStyleIdx="2" presStyleCnt="3"/>
      <dgm:spPr/>
    </dgm:pt>
    <dgm:pt modelId="{5D4E27BB-AB50-4E4F-8EB9-46809C6C6C70}" type="pres">
      <dgm:prSet presAssocID="{1628A94C-65DA-4C30-A9EF-E8998DB5BCD6}" presName="imagNode" presStyleLbl="fgImgPlace1" presStyleIdx="2" presStyleCnt="3"/>
      <dgm:spPr>
        <a:blipFill rotWithShape="1">
          <a:blip xmlns:r="http://schemas.openxmlformats.org/officeDocument/2006/relationships" r:embed="rId20"/>
          <a:stretch>
            <a:fillRect/>
          </a:stretch>
        </a:blipFill>
      </dgm:spPr>
    </dgm:pt>
  </dgm:ptLst>
  <dgm:cxnLst>
    <dgm:cxn modelId="{FDC9C61F-AD19-4128-B050-E0EAC4D2D0B4}" type="presOf" srcId="{CD0A0E2C-B54F-4477-9E0C-6149E7F05807}" destId="{41FD3192-982C-4AF4-8C91-C0A0ED8493CF}" srcOrd="0" destOrd="0" presId="urn:microsoft.com/office/officeart/2005/8/layout/pList2#2"/>
    <dgm:cxn modelId="{7B410E33-5F46-4CA0-A614-998FCAC33FB2}" srcId="{CD0A0E2C-B54F-4477-9E0C-6149E7F05807}" destId="{401CC362-B4B9-4214-806F-8C552411FAB8}" srcOrd="0" destOrd="0" parTransId="{C4622673-911A-4231-A81F-07673729D3FB}" sibTransId="{03791139-F42A-4447-95C8-98C7F9631F68}"/>
    <dgm:cxn modelId="{CF7527BD-FA07-4E58-885B-49CB32302B0C}" srcId="{CD0A0E2C-B54F-4477-9E0C-6149E7F05807}" destId="{3A750694-6FB1-4FD2-9FB0-433FEE2FE132}" srcOrd="1" destOrd="0" parTransId="{3B918645-5E04-463A-AB4A-376C28A2D7C2}" sibTransId="{37100E49-9319-4C1A-A3CA-DCAA2CA678E6}"/>
    <dgm:cxn modelId="{52FFC441-7B11-41D0-B760-4F38243E4138}" type="presOf" srcId="{401CC362-B4B9-4214-806F-8C552411FAB8}" destId="{02E90912-B07F-401F-92C7-76829226A724}" srcOrd="0" destOrd="0" presId="urn:microsoft.com/office/officeart/2005/8/layout/pList2#2"/>
    <dgm:cxn modelId="{EB933159-9AA8-4D1D-ACB3-38D840F47327}" type="presOf" srcId="{37100E49-9319-4C1A-A3CA-DCAA2CA678E6}" destId="{7BD075B3-6F0A-404A-B4CB-A5DF3D902502}" srcOrd="0" destOrd="0" presId="urn:microsoft.com/office/officeart/2005/8/layout/pList2#2"/>
    <dgm:cxn modelId="{0E58878E-0A70-4DC6-B670-9C0C231E2C14}" srcId="{CD0A0E2C-B54F-4477-9E0C-6149E7F05807}" destId="{1628A94C-65DA-4C30-A9EF-E8998DB5BCD6}" srcOrd="2" destOrd="0" parTransId="{0B94E595-EBA8-4FF6-8A3D-884958BEBAEA}" sibTransId="{9EF5EDBD-0D95-46F6-B1A9-2C186B558713}"/>
    <dgm:cxn modelId="{247A818E-7D63-45D1-81FB-9FE32D1A64BE}" type="presOf" srcId="{1628A94C-65DA-4C30-A9EF-E8998DB5BCD6}" destId="{F0FAE2B7-EE78-47B1-B29D-05AD9A771B92}" srcOrd="0" destOrd="0" presId="urn:microsoft.com/office/officeart/2005/8/layout/pList2#2"/>
    <dgm:cxn modelId="{57CC77A8-4C1C-4C05-8F73-74A60A8D5AE6}" type="presOf" srcId="{03791139-F42A-4447-95C8-98C7F9631F68}" destId="{690615DE-3CE1-4BFD-8333-B874CC7A268C}" srcOrd="0" destOrd="0" presId="urn:microsoft.com/office/officeart/2005/8/layout/pList2#2"/>
    <dgm:cxn modelId="{42548C7E-0DBC-4311-93F3-1CD3A5A79CC6}" type="presOf" srcId="{3A750694-6FB1-4FD2-9FB0-433FEE2FE132}" destId="{832222A7-7D84-43E2-9FF2-EC3439E201B7}" srcOrd="0" destOrd="0" presId="urn:microsoft.com/office/officeart/2005/8/layout/pList2#2"/>
    <dgm:cxn modelId="{DC186247-A972-4661-9326-F67795E0BFD8}" type="presParOf" srcId="{41FD3192-982C-4AF4-8C91-C0A0ED8493CF}" destId="{49AD9096-4F86-4FFF-A8BE-F13A8D0DBBD6}" srcOrd="0" destOrd="0" presId="urn:microsoft.com/office/officeart/2005/8/layout/pList2#2"/>
    <dgm:cxn modelId="{B51B38EC-912B-4C36-B44E-B7BE573FF4B4}" type="presParOf" srcId="{41FD3192-982C-4AF4-8C91-C0A0ED8493CF}" destId="{604CBF7E-F8A5-4793-A52F-F6C138FB0D43}" srcOrd="1" destOrd="0" presId="urn:microsoft.com/office/officeart/2005/8/layout/pList2#2"/>
    <dgm:cxn modelId="{4E6DE553-4773-49C1-8332-8351E40C6C89}" type="presParOf" srcId="{604CBF7E-F8A5-4793-A52F-F6C138FB0D43}" destId="{1BD1CEFC-817F-41B9-9979-FA662E350A22}" srcOrd="0" destOrd="0" presId="urn:microsoft.com/office/officeart/2005/8/layout/pList2#2"/>
    <dgm:cxn modelId="{D0BD052E-A7DC-426C-8EB1-203B85F8E0A8}" type="presParOf" srcId="{1BD1CEFC-817F-41B9-9979-FA662E350A22}" destId="{02E90912-B07F-401F-92C7-76829226A724}" srcOrd="0" destOrd="0" presId="urn:microsoft.com/office/officeart/2005/8/layout/pList2#2"/>
    <dgm:cxn modelId="{B99149BD-E0C8-440B-9641-0725EEE29493}" type="presParOf" srcId="{1BD1CEFC-817F-41B9-9979-FA662E350A22}" destId="{62C39145-C582-4AD9-A35A-A59826D97228}" srcOrd="1" destOrd="0" presId="urn:microsoft.com/office/officeart/2005/8/layout/pList2#2"/>
    <dgm:cxn modelId="{4F3C01CF-869C-44C0-B587-94DD38CFC832}" type="presParOf" srcId="{1BD1CEFC-817F-41B9-9979-FA662E350A22}" destId="{08294E58-1D16-420F-AD54-3EE1654FA61E}" srcOrd="2" destOrd="0" presId="urn:microsoft.com/office/officeart/2005/8/layout/pList2#2"/>
    <dgm:cxn modelId="{F164D55E-3F99-484B-AB6E-58E4B6849D7C}" type="presParOf" srcId="{604CBF7E-F8A5-4793-A52F-F6C138FB0D43}" destId="{690615DE-3CE1-4BFD-8333-B874CC7A268C}" srcOrd="1" destOrd="0" presId="urn:microsoft.com/office/officeart/2005/8/layout/pList2#2"/>
    <dgm:cxn modelId="{7F929083-0401-4F5A-8DAC-A95FA9E0AF07}" type="presParOf" srcId="{604CBF7E-F8A5-4793-A52F-F6C138FB0D43}" destId="{156C5899-6E92-4653-B224-42A7403A7FC5}" srcOrd="2" destOrd="0" presId="urn:microsoft.com/office/officeart/2005/8/layout/pList2#2"/>
    <dgm:cxn modelId="{29666D56-FA0A-4666-ADC5-B64D1618F3D3}" type="presParOf" srcId="{156C5899-6E92-4653-B224-42A7403A7FC5}" destId="{832222A7-7D84-43E2-9FF2-EC3439E201B7}" srcOrd="0" destOrd="0" presId="urn:microsoft.com/office/officeart/2005/8/layout/pList2#2"/>
    <dgm:cxn modelId="{F0631162-DCDB-4CA9-8A02-2AF51DC3CF21}" type="presParOf" srcId="{156C5899-6E92-4653-B224-42A7403A7FC5}" destId="{E246880A-0D5B-4501-8076-FCBFB4473735}" srcOrd="1" destOrd="0" presId="urn:microsoft.com/office/officeart/2005/8/layout/pList2#2"/>
    <dgm:cxn modelId="{00AF0CE2-C1E8-4CC6-8106-2F46A21F9BA3}" type="presParOf" srcId="{156C5899-6E92-4653-B224-42A7403A7FC5}" destId="{511C6A81-6E5F-43B3-AFBB-4067BE61B757}" srcOrd="2" destOrd="0" presId="urn:microsoft.com/office/officeart/2005/8/layout/pList2#2"/>
    <dgm:cxn modelId="{A25F6C95-118D-467C-A839-65D5344D782E}" type="presParOf" srcId="{604CBF7E-F8A5-4793-A52F-F6C138FB0D43}" destId="{7BD075B3-6F0A-404A-B4CB-A5DF3D902502}" srcOrd="3" destOrd="0" presId="urn:microsoft.com/office/officeart/2005/8/layout/pList2#2"/>
    <dgm:cxn modelId="{A339D31F-E85D-4A60-87EB-4E1E68CC791A}" type="presParOf" srcId="{604CBF7E-F8A5-4793-A52F-F6C138FB0D43}" destId="{683084C5-47E2-47C5-B752-7B052919F837}" srcOrd="4" destOrd="0" presId="urn:microsoft.com/office/officeart/2005/8/layout/pList2#2"/>
    <dgm:cxn modelId="{18B54CFB-2D1B-44BD-9ACB-4661FB962EE4}" type="presParOf" srcId="{683084C5-47E2-47C5-B752-7B052919F837}" destId="{F0FAE2B7-EE78-47B1-B29D-05AD9A771B92}" srcOrd="0" destOrd="0" presId="urn:microsoft.com/office/officeart/2005/8/layout/pList2#2"/>
    <dgm:cxn modelId="{E2182580-40F1-404F-8034-83573CCB49C2}" type="presParOf" srcId="{683084C5-47E2-47C5-B752-7B052919F837}" destId="{48D4DA1C-7756-4590-BAA7-441B0656DBD0}" srcOrd="1" destOrd="0" presId="urn:microsoft.com/office/officeart/2005/8/layout/pList2#2"/>
    <dgm:cxn modelId="{5A3A8CEC-891C-420C-9236-F68139B8CD4E}" type="presParOf" srcId="{683084C5-47E2-47C5-B752-7B052919F837}" destId="{5D4E27BB-AB50-4E4F-8EB9-46809C6C6C70}" srcOrd="2" destOrd="0" presId="urn:microsoft.com/office/officeart/2005/8/layout/pList2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AD9096-4F86-4FFF-A8BE-F13A8D0DBBD6}">
      <dsp:nvSpPr>
        <dsp:cNvPr id="0" name=""/>
        <dsp:cNvSpPr/>
      </dsp:nvSpPr>
      <dsp:spPr>
        <a:xfrm>
          <a:off x="0" y="0"/>
          <a:ext cx="8915400" cy="3017520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  <a:alpha val="9000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294E58-1D16-420F-AD54-3EE1654FA61E}">
      <dsp:nvSpPr>
        <dsp:cNvPr id="0" name=""/>
        <dsp:cNvSpPr/>
      </dsp:nvSpPr>
      <dsp:spPr>
        <a:xfrm>
          <a:off x="407788" y="402336"/>
          <a:ext cx="2377469" cy="221284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2E90912-B07F-401F-92C7-76829226A724}">
      <dsp:nvSpPr>
        <dsp:cNvPr id="0" name=""/>
        <dsp:cNvSpPr/>
      </dsp:nvSpPr>
      <dsp:spPr>
        <a:xfrm rot="10800000">
          <a:off x="268349" y="3017519"/>
          <a:ext cx="2656346" cy="368808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Kingdom: </a:t>
          </a:r>
          <a:r>
            <a:rPr lang="en-US" sz="2000" kern="1200" dirty="0" err="1" smtClean="0">
              <a:hlinkClick xmlns:r="http://schemas.openxmlformats.org/officeDocument/2006/relationships" r:id="rId2" tooltip="Animal"/>
            </a:rPr>
            <a:t>Animalia</a:t>
          </a:r>
          <a:endParaRPr lang="en-U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Phylum: </a:t>
          </a:r>
          <a:r>
            <a:rPr lang="en-US" sz="2000" kern="1200" dirty="0" err="1" smtClean="0">
              <a:hlinkClick xmlns:r="http://schemas.openxmlformats.org/officeDocument/2006/relationships" r:id="rId3" tooltip="Arthropod"/>
            </a:rPr>
            <a:t>Arthropoda</a:t>
          </a:r>
          <a:endParaRPr lang="en-U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Subphylum: </a:t>
          </a:r>
          <a:r>
            <a:rPr lang="en-US" sz="2000" kern="1200" dirty="0" err="1" smtClean="0">
              <a:hlinkClick xmlns:r="http://schemas.openxmlformats.org/officeDocument/2006/relationships" r:id="rId4" tooltip="Crustacean"/>
            </a:rPr>
            <a:t>Crustacea</a:t>
          </a:r>
          <a:endParaRPr lang="en-U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Class: </a:t>
          </a:r>
          <a:r>
            <a:rPr lang="en-US" sz="2000" kern="1200" dirty="0" smtClean="0">
              <a:hlinkClick xmlns:r="http://schemas.openxmlformats.org/officeDocument/2006/relationships" r:id="rId5" tooltip="Malacostraca"/>
            </a:rPr>
            <a:t>Malacostraca</a:t>
          </a:r>
          <a:endParaRPr lang="en-U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Order: </a:t>
          </a:r>
          <a:r>
            <a:rPr lang="en-US" sz="2000" kern="1200" dirty="0" err="1" smtClean="0">
              <a:hlinkClick xmlns:r="http://schemas.openxmlformats.org/officeDocument/2006/relationships" r:id="rId6" tooltip="Decapoda"/>
            </a:rPr>
            <a:t>Decapoda</a:t>
          </a:r>
          <a:endParaRPr lang="en-U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Infraorder</a:t>
          </a:r>
          <a:r>
            <a:rPr lang="en-US" sz="2000" kern="1200" dirty="0" smtClean="0"/>
            <a:t>: </a:t>
          </a:r>
          <a:r>
            <a:rPr lang="en-US" sz="2000" kern="1200" dirty="0" err="1" smtClean="0">
              <a:hlinkClick xmlns:r="http://schemas.openxmlformats.org/officeDocument/2006/relationships" r:id="rId7" tooltip="Crab"/>
            </a:rPr>
            <a:t>Brachyura</a:t>
          </a:r>
          <a:endParaRPr lang="en-U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Family: </a:t>
          </a:r>
          <a:r>
            <a:rPr lang="en-US" sz="2000" kern="1200" dirty="0" err="1" smtClean="0">
              <a:hlinkClick xmlns:r="http://schemas.openxmlformats.org/officeDocument/2006/relationships" r:id="rId8" tooltip="Portunidae"/>
            </a:rPr>
            <a:t>Portunidae</a:t>
          </a:r>
          <a:endParaRPr lang="en-U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Genus: </a:t>
          </a:r>
          <a:r>
            <a:rPr lang="en-US" sz="2000" i="1" kern="1200" dirty="0" err="1" smtClean="0">
              <a:hlinkClick xmlns:r="http://schemas.openxmlformats.org/officeDocument/2006/relationships" r:id="rId9" tooltip="Liocarcinus"/>
            </a:rPr>
            <a:t>Liocarcinus</a:t>
          </a:r>
          <a:endParaRPr lang="en-U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Species:	</a:t>
          </a:r>
          <a:r>
            <a:rPr lang="en-US" sz="2000" b="1" i="1" kern="1200" dirty="0" smtClean="0">
              <a:solidFill>
                <a:schemeClr val="accent4"/>
              </a:solidFill>
            </a:rPr>
            <a:t>L. </a:t>
          </a:r>
          <a:r>
            <a:rPr lang="en-US" sz="2000" b="1" i="1" kern="1200" dirty="0" err="1" smtClean="0">
              <a:solidFill>
                <a:schemeClr val="accent4"/>
              </a:solidFill>
            </a:rPr>
            <a:t>vernalis</a:t>
          </a:r>
          <a:endParaRPr lang="en-US" sz="2000" kern="1200" dirty="0">
            <a:solidFill>
              <a:schemeClr val="accent4"/>
            </a:solidFill>
          </a:endParaRPr>
        </a:p>
      </dsp:txBody>
      <dsp:txXfrm rot="10800000">
        <a:off x="268349" y="3017519"/>
        <a:ext cx="2656346" cy="3688080"/>
      </dsp:txXfrm>
    </dsp:sp>
    <dsp:sp modelId="{511C6A81-6E5F-43B3-AFBB-4067BE61B757}">
      <dsp:nvSpPr>
        <dsp:cNvPr id="0" name=""/>
        <dsp:cNvSpPr/>
      </dsp:nvSpPr>
      <dsp:spPr>
        <a:xfrm>
          <a:off x="3301156" y="402336"/>
          <a:ext cx="2377469" cy="221284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0"/>
          <a:stretch>
            <a:fillRect/>
          </a:stretch>
        </a:blip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32222A7-7D84-43E2-9FF2-EC3439E201B7}">
      <dsp:nvSpPr>
        <dsp:cNvPr id="0" name=""/>
        <dsp:cNvSpPr/>
      </dsp:nvSpPr>
      <dsp:spPr>
        <a:xfrm rot="10800000">
          <a:off x="3162442" y="3017519"/>
          <a:ext cx="2654895" cy="368808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Kingdom: </a:t>
          </a:r>
          <a:r>
            <a:rPr lang="en-US" sz="1900" kern="1200" dirty="0" err="1" smtClean="0">
              <a:hlinkClick xmlns:r="http://schemas.openxmlformats.org/officeDocument/2006/relationships" r:id="rId2" tooltip="Animal"/>
            </a:rPr>
            <a:t>Animalia</a:t>
          </a:r>
          <a:endParaRPr lang="en-US" sz="19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Phylum: </a:t>
          </a:r>
          <a:r>
            <a:rPr lang="en-US" sz="1900" kern="1200" dirty="0" err="1" smtClean="0">
              <a:hlinkClick xmlns:r="http://schemas.openxmlformats.org/officeDocument/2006/relationships" r:id="rId3" tooltip="Arthropod"/>
            </a:rPr>
            <a:t>Arthropoda</a:t>
          </a:r>
          <a:endParaRPr lang="en-US" sz="19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Subphylum: </a:t>
          </a:r>
          <a:r>
            <a:rPr lang="en-US" sz="1900" kern="1200" dirty="0" err="1" smtClean="0">
              <a:hlinkClick xmlns:r="http://schemas.openxmlformats.org/officeDocument/2006/relationships" r:id="rId4" tooltip="Crustacean"/>
            </a:rPr>
            <a:t>Crustacea</a:t>
          </a:r>
          <a:endParaRPr lang="en-US" sz="19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Class: </a:t>
          </a:r>
          <a:r>
            <a:rPr lang="en-US" sz="1900" kern="1200" dirty="0" err="1" smtClean="0">
              <a:hlinkClick xmlns:r="http://schemas.openxmlformats.org/officeDocument/2006/relationships" r:id="rId11" tooltip="Maxillopoda"/>
            </a:rPr>
            <a:t>Maxillopoda</a:t>
          </a:r>
          <a:endParaRPr lang="en-US" sz="19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Order: </a:t>
          </a:r>
          <a:r>
            <a:rPr lang="en-US" sz="1900" kern="1200" dirty="0" err="1" smtClean="0">
              <a:hlinkClick xmlns:r="http://schemas.openxmlformats.org/officeDocument/2006/relationships" r:id="rId12" tooltip="Sessilia"/>
            </a:rPr>
            <a:t>Sessilia</a:t>
          </a:r>
          <a:endParaRPr lang="en-US" sz="19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Family: </a:t>
          </a:r>
          <a:r>
            <a:rPr lang="en-US" sz="1900" kern="1200" dirty="0" err="1" smtClean="0">
              <a:hlinkClick xmlns:r="http://schemas.openxmlformats.org/officeDocument/2006/relationships" r:id="rId13" tooltip="Chthamalidae"/>
            </a:rPr>
            <a:t>Chthamalidae</a:t>
          </a:r>
          <a:endParaRPr lang="en-US" sz="19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Genus: </a:t>
          </a:r>
          <a:r>
            <a:rPr lang="en-US" sz="1900" i="1" kern="1200" dirty="0" err="1" smtClean="0">
              <a:hlinkClick xmlns:r="http://schemas.openxmlformats.org/officeDocument/2006/relationships" r:id="rId14" tooltip="Chthamalus"/>
            </a:rPr>
            <a:t>Chthamalus</a:t>
          </a:r>
          <a:endParaRPr lang="en-US" sz="19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Species:	</a:t>
          </a:r>
          <a:r>
            <a:rPr lang="en-US" sz="1900" b="1" i="1" kern="1200" dirty="0" smtClean="0">
              <a:solidFill>
                <a:schemeClr val="accent4"/>
              </a:solidFill>
            </a:rPr>
            <a:t>C. </a:t>
          </a:r>
          <a:r>
            <a:rPr lang="en-US" sz="1900" b="1" i="1" kern="1200" dirty="0" err="1" smtClean="0">
              <a:solidFill>
                <a:schemeClr val="accent4"/>
              </a:solidFill>
            </a:rPr>
            <a:t>stellatus</a:t>
          </a:r>
          <a:endParaRPr lang="en-US" sz="1900" kern="1200" dirty="0">
            <a:solidFill>
              <a:schemeClr val="accent4"/>
            </a:solidFill>
          </a:endParaRPr>
        </a:p>
      </dsp:txBody>
      <dsp:txXfrm rot="10800000">
        <a:off x="3162442" y="3017519"/>
        <a:ext cx="2654895" cy="3688080"/>
      </dsp:txXfrm>
    </dsp:sp>
    <dsp:sp modelId="{5D4E27BB-AB50-4E4F-8EB9-46809C6C6C70}">
      <dsp:nvSpPr>
        <dsp:cNvPr id="0" name=""/>
        <dsp:cNvSpPr/>
      </dsp:nvSpPr>
      <dsp:spPr>
        <a:xfrm>
          <a:off x="6162333" y="402336"/>
          <a:ext cx="2377469" cy="221284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5"/>
          <a:stretch>
            <a:fillRect/>
          </a:stretch>
        </a:blip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0FAE2B7-EE78-47B1-B29D-05AD9A771B92}">
      <dsp:nvSpPr>
        <dsp:cNvPr id="0" name=""/>
        <dsp:cNvSpPr/>
      </dsp:nvSpPr>
      <dsp:spPr>
        <a:xfrm rot="10800000">
          <a:off x="6090367" y="3017519"/>
          <a:ext cx="2591964" cy="368808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Kingdom: </a:t>
          </a:r>
          <a:r>
            <a:rPr lang="en-US" sz="1900" kern="1200" dirty="0" err="1" smtClean="0">
              <a:hlinkClick xmlns:r="http://schemas.openxmlformats.org/officeDocument/2006/relationships" r:id="rId2" tooltip="Animal"/>
            </a:rPr>
            <a:t>Animalia</a:t>
          </a:r>
          <a:endParaRPr lang="en-US" sz="19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Phylum: </a:t>
          </a:r>
          <a:r>
            <a:rPr lang="en-US" sz="1900" kern="1200" dirty="0" smtClean="0">
              <a:hlinkClick xmlns:r="http://schemas.openxmlformats.org/officeDocument/2006/relationships" r:id="rId16" tooltip="Mollusca"/>
            </a:rPr>
            <a:t>Mollusca</a:t>
          </a:r>
          <a:endParaRPr lang="en-US" sz="19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Class: </a:t>
          </a:r>
          <a:r>
            <a:rPr lang="en-US" sz="1900" kern="1200" dirty="0" err="1" smtClean="0">
              <a:hlinkClick xmlns:r="http://schemas.openxmlformats.org/officeDocument/2006/relationships" r:id="rId17" tooltip="Gastropoda"/>
            </a:rPr>
            <a:t>Gastropoda</a:t>
          </a:r>
          <a:endParaRPr lang="en-US" sz="19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Order: 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>
              <a:hlinkClick xmlns:r="http://schemas.openxmlformats.org/officeDocument/2006/relationships" r:id="rId18" tooltip="Patellogastropoda"/>
            </a:rPr>
            <a:t>Patellogastropoda</a:t>
          </a:r>
          <a:endParaRPr lang="en-US" sz="19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Family: </a:t>
          </a:r>
          <a:r>
            <a:rPr lang="en-US" sz="1900" kern="1200" dirty="0" err="1" smtClean="0">
              <a:hlinkClick xmlns:r="http://schemas.openxmlformats.org/officeDocument/2006/relationships" r:id="rId19" tooltip="Lottiidae"/>
            </a:rPr>
            <a:t>Lottiidae</a:t>
          </a:r>
          <a:endParaRPr lang="en-US" sz="19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Genus: </a:t>
          </a:r>
          <a:r>
            <a:rPr lang="en-US" sz="1900" i="1" kern="1200" dirty="0" err="1" smtClean="0">
              <a:hlinkClick xmlns:r="http://schemas.openxmlformats.org/officeDocument/2006/relationships" r:id="rId20" tooltip="Lottia"/>
            </a:rPr>
            <a:t>Lottia</a:t>
          </a:r>
          <a:endParaRPr lang="en-US" sz="19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Species:	</a:t>
          </a:r>
          <a:r>
            <a:rPr lang="en-US" sz="1900" b="1" i="1" kern="1200" dirty="0" smtClean="0">
              <a:solidFill>
                <a:schemeClr val="bg2">
                  <a:lumMod val="75000"/>
                </a:schemeClr>
              </a:solidFill>
            </a:rPr>
            <a:t>L. </a:t>
          </a:r>
          <a:r>
            <a:rPr lang="en-US" sz="1900" b="1" i="1" kern="1200" dirty="0" err="1" smtClean="0">
              <a:solidFill>
                <a:schemeClr val="bg2">
                  <a:lumMod val="75000"/>
                </a:schemeClr>
              </a:solidFill>
            </a:rPr>
            <a:t>pelta</a:t>
          </a:r>
          <a:endParaRPr lang="en-US" sz="1900" kern="1200" dirty="0">
            <a:solidFill>
              <a:schemeClr val="bg2">
                <a:lumMod val="75000"/>
              </a:schemeClr>
            </a:solidFill>
          </a:endParaRPr>
        </a:p>
      </dsp:txBody>
      <dsp:txXfrm rot="10800000">
        <a:off x="6090367" y="3017519"/>
        <a:ext cx="2591964" cy="3688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D76B9-786A-4D8B-951C-C37273EC2DF6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DC961-C737-4C73-89E1-F741A3621C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2914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DC961-C737-4C73-89E1-F741A3621CA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2996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D35816-0706-4E4D-8C1E-AE2A0E4712C4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83633ED-0ADD-4B81-9637-7B897E7CA6C6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1ED78C-AA81-4B19-B812-7A101FF0AB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633ED-0ADD-4B81-9637-7B897E7CA6C6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ED78C-AA81-4B19-B812-7A101FF0AB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83633ED-0ADD-4B81-9637-7B897E7CA6C6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21ED78C-AA81-4B19-B812-7A101FF0AB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83633ED-0ADD-4B81-9637-7B897E7CA6C6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EBDDC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1ED78C-AA81-4B19-B812-7A101FF0AB8C}" type="slidenum">
              <a:rPr lang="en-US" smtClean="0">
                <a:solidFill>
                  <a:srgbClr val="EBDDC3"/>
                </a:solidFill>
              </a:rPr>
              <a:pPr/>
              <a:t>‹#›</a:t>
            </a:fld>
            <a:endParaRPr lang="en-US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54415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633ED-0ADD-4B81-9637-7B897E7CA6C6}" type="datetimeFigureOut">
              <a:rPr lang="en-US" smtClean="0">
                <a:solidFill>
                  <a:srgbClr val="775F55"/>
                </a:solidFill>
              </a:rPr>
              <a:pPr/>
              <a:t>2/22/2013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21ED78C-AA81-4B19-B812-7A101FF0AB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405914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633ED-0ADD-4B81-9637-7B897E7CA6C6}" type="datetimeFigureOut">
              <a:rPr lang="en-US" smtClean="0">
                <a:solidFill>
                  <a:srgbClr val="775F55"/>
                </a:solidFill>
              </a:rPr>
              <a:pPr/>
              <a:t>2/22/2013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21ED78C-AA81-4B19-B812-7A101FF0AB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7269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83633ED-0ADD-4B81-9637-7B897E7CA6C6}" type="datetimeFigureOut">
              <a:rPr lang="en-US" smtClean="0">
                <a:solidFill>
                  <a:srgbClr val="775F55"/>
                </a:solidFill>
              </a:rPr>
              <a:pPr/>
              <a:t>2/22/2013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21ED78C-AA81-4B19-B812-7A101FF0AB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9226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83633ED-0ADD-4B81-9637-7B897E7CA6C6}" type="datetimeFigureOut">
              <a:rPr lang="en-US" smtClean="0">
                <a:solidFill>
                  <a:srgbClr val="775F55"/>
                </a:solidFill>
              </a:rPr>
              <a:pPr/>
              <a:t>2/22/2013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21ED78C-AA81-4B19-B812-7A101FF0AB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657597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633ED-0ADD-4B81-9637-7B897E7CA6C6}" type="datetimeFigureOut">
              <a:rPr lang="en-US" smtClean="0">
                <a:solidFill>
                  <a:srgbClr val="775F55"/>
                </a:solidFill>
              </a:rPr>
              <a:pPr/>
              <a:t>2/22/2013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21ED78C-AA81-4B19-B812-7A101FF0AB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504231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633ED-0ADD-4B81-9637-7B897E7CA6C6}" type="datetimeFigureOut">
              <a:rPr lang="en-US" smtClean="0">
                <a:solidFill>
                  <a:srgbClr val="775F55"/>
                </a:solidFill>
              </a:rPr>
              <a:pPr/>
              <a:t>2/22/2013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1ED78C-AA81-4B19-B812-7A101FF0AB8C}" type="slidenum">
              <a:rPr lang="en-US" smtClean="0">
                <a:solidFill>
                  <a:srgbClr val="775F55"/>
                </a:solidFill>
              </a:rPr>
              <a:pPr/>
              <a:t>‹#›</a:t>
            </a:fld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2138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633ED-0ADD-4B81-9637-7B897E7CA6C6}" type="datetimeFigureOut">
              <a:rPr lang="en-US" smtClean="0">
                <a:solidFill>
                  <a:srgbClr val="775F55"/>
                </a:solidFill>
              </a:rPr>
              <a:pPr/>
              <a:t>2/22/2013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21ED78C-AA81-4B19-B812-7A101FF0AB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900779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633ED-0ADD-4B81-9637-7B897E7CA6C6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21ED78C-AA81-4B19-B812-7A101FF0AB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83633ED-0ADD-4B81-9637-7B897E7CA6C6}" type="datetimeFigureOut">
              <a:rPr lang="en-US" smtClean="0">
                <a:solidFill>
                  <a:srgbClr val="775F55"/>
                </a:solidFill>
              </a:rPr>
              <a:pPr/>
              <a:t>2/22/2013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21ED78C-AA81-4B19-B812-7A101FF0AB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="" xmlns:p14="http://schemas.microsoft.com/office/powerpoint/2010/main" val="38683550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633ED-0ADD-4B81-9637-7B897E7CA6C6}" type="datetimeFigureOut">
              <a:rPr lang="en-US" smtClean="0">
                <a:solidFill>
                  <a:srgbClr val="775F55"/>
                </a:solidFill>
              </a:rPr>
              <a:pPr/>
              <a:t>2/22/2013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ED78C-AA81-4B19-B812-7A101FF0AB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324121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83633ED-0ADD-4B81-9637-7B897E7CA6C6}" type="datetimeFigureOut">
              <a:rPr lang="en-US" smtClean="0">
                <a:solidFill>
                  <a:srgbClr val="775F55"/>
                </a:solidFill>
              </a:rPr>
              <a:pPr/>
              <a:t>2/22/2013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21ED78C-AA81-4B19-B812-7A101FF0AB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6036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633ED-0ADD-4B81-9637-7B897E7CA6C6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21ED78C-AA81-4B19-B812-7A101FF0AB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83633ED-0ADD-4B81-9637-7B897E7CA6C6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21ED78C-AA81-4B19-B812-7A101FF0AB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83633ED-0ADD-4B81-9637-7B897E7CA6C6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21ED78C-AA81-4B19-B812-7A101FF0AB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633ED-0ADD-4B81-9637-7B897E7CA6C6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21ED78C-AA81-4B19-B812-7A101FF0AB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633ED-0ADD-4B81-9637-7B897E7CA6C6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1ED78C-AA81-4B19-B812-7A101FF0AB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633ED-0ADD-4B81-9637-7B897E7CA6C6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21ED78C-AA81-4B19-B812-7A101FF0AB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83633ED-0ADD-4B81-9637-7B897E7CA6C6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21ED78C-AA81-4B19-B812-7A101FF0AB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83633ED-0ADD-4B81-9637-7B897E7CA6C6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21ED78C-AA81-4B19-B812-7A101FF0AB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83633ED-0ADD-4B81-9637-7B897E7CA6C6}" type="datetimeFigureOut">
              <a:rPr lang="en-US" smtClean="0">
                <a:solidFill>
                  <a:srgbClr val="775F55"/>
                </a:solidFill>
              </a:rPr>
              <a:pPr/>
              <a:t>2/22/2013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21ED78C-AA81-4B19-B812-7A101FF0AB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60151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18.1 Systematics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classification of life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04800"/>
            <a:ext cx="4238625" cy="47791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4114800" y="6096000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3200" b="1">
              <a:latin typeface="Tempus Sans ITC" pitchFamily="82" charset="0"/>
            </a:endParaRP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3429000" y="6019800"/>
            <a:ext cx="17129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>
                <a:latin typeface="Tempus Sans ITC" pitchFamily="82" charset="0"/>
              </a:rPr>
              <a:t>Devil Cat</a:t>
            </a:r>
          </a:p>
        </p:txBody>
      </p:sp>
      <p:pic>
        <p:nvPicPr>
          <p:cNvPr id="3074" name="Picture 2" descr="File:Cougar Nev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85800"/>
            <a:ext cx="4914900" cy="49815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3" descr="tickerboy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933" y="685800"/>
            <a:ext cx="8231867" cy="4648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3581400" y="5867400"/>
            <a:ext cx="18907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>
                <a:latin typeface="Tempus Sans ITC" pitchFamily="82" charset="0"/>
              </a:rPr>
              <a:t>Ghost Cat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3338512" y="5638800"/>
            <a:ext cx="26050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>
                <a:latin typeface="Tempus Sans ITC" pitchFamily="82" charset="0"/>
              </a:rPr>
              <a:t>Screaming Cat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04800"/>
            <a:ext cx="5667375" cy="48642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do we use Latin scientific names?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89566"/>
            <a:ext cx="5334000" cy="5268433"/>
          </a:xfrm>
        </p:spPr>
        <p:txBody>
          <a:bodyPr>
            <a:normAutofit/>
          </a:bodyPr>
          <a:lstStyle/>
          <a:p>
            <a:r>
              <a:rPr lang="en-US" dirty="0" smtClean="0"/>
              <a:t>Names vary with language, region, etc.</a:t>
            </a:r>
          </a:p>
          <a:p>
            <a:r>
              <a:rPr lang="en-US" dirty="0" smtClean="0"/>
              <a:t>Two-part name is unique and gives some classification</a:t>
            </a:r>
          </a:p>
          <a:p>
            <a:r>
              <a:rPr lang="en-US" dirty="0" smtClean="0"/>
              <a:t>Latin is a dead language</a:t>
            </a:r>
          </a:p>
          <a:p>
            <a:pPr lvl="1"/>
            <a:r>
              <a:rPr lang="en-US" dirty="0" smtClean="0"/>
              <a:t>Not spoken so it doesn’t change</a:t>
            </a:r>
          </a:p>
          <a:p>
            <a:r>
              <a:rPr lang="en-US" dirty="0" smtClean="0"/>
              <a:t>Two parts: </a:t>
            </a:r>
            <a:r>
              <a:rPr lang="en-US" b="1" i="1" dirty="0" smtClean="0">
                <a:solidFill>
                  <a:srgbClr val="C00000"/>
                </a:solidFill>
              </a:rPr>
              <a:t>Genus species</a:t>
            </a:r>
          </a:p>
          <a:p>
            <a:pPr lvl="1"/>
            <a:r>
              <a:rPr lang="en-US" dirty="0" smtClean="0"/>
              <a:t>Italicized</a:t>
            </a:r>
          </a:p>
          <a:p>
            <a:pPr lvl="1"/>
            <a:r>
              <a:rPr lang="en-US" dirty="0" smtClean="0"/>
              <a:t>Genus is always capitalized and species is always lower case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114550"/>
            <a:ext cx="3473532" cy="2228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943600" y="4648200"/>
            <a:ext cx="25010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i="1" dirty="0" smtClean="0"/>
              <a:t>Puma </a:t>
            </a:r>
            <a:r>
              <a:rPr lang="en-US" sz="3200" i="1" dirty="0" err="1" smtClean="0"/>
              <a:t>concolor</a:t>
            </a:r>
            <a:endParaRPr lang="en-US" sz="3200" b="1" dirty="0"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143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pleasanton.k12.ca.us/avhsweb/thiel/bio/notes/images/classi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5224"/>
            <a:ext cx="7010400" cy="6802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eft Brace 5"/>
          <p:cNvSpPr/>
          <p:nvPr/>
        </p:nvSpPr>
        <p:spPr>
          <a:xfrm>
            <a:off x="3048000" y="4953000"/>
            <a:ext cx="533400" cy="1828800"/>
          </a:xfrm>
          <a:prstGeom prst="leftBrace">
            <a:avLst/>
          </a:prstGeom>
          <a:ln w="38100" cap="sq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90600" y="5562600"/>
            <a:ext cx="2209800" cy="5334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Scientific Name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284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90678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Problems With Traditional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4000"/>
            <a:ext cx="4495800" cy="526843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Observable characteristics are not always reliable</a:t>
            </a:r>
          </a:p>
          <a:p>
            <a:pPr lvl="1"/>
            <a:r>
              <a:rPr lang="en-US" sz="2300" dirty="0" smtClean="0"/>
              <a:t>Ex: behavioral, physical, etc.</a:t>
            </a:r>
          </a:p>
          <a:p>
            <a:pPr lvl="1"/>
            <a:r>
              <a:rPr lang="en-US" sz="2300" dirty="0" smtClean="0"/>
              <a:t>Convergent evolution caused confusion</a:t>
            </a:r>
          </a:p>
          <a:p>
            <a:r>
              <a:rPr lang="en-US" sz="2600" dirty="0" smtClean="0"/>
              <a:t>Systematics predated the Theory of Evolution</a:t>
            </a:r>
          </a:p>
          <a:p>
            <a:pPr lvl="1"/>
            <a:r>
              <a:rPr lang="en-US" dirty="0" smtClean="0"/>
              <a:t>Evolutionary relationships are most important</a:t>
            </a:r>
          </a:p>
          <a:p>
            <a:endParaRPr lang="en-US" dirty="0" smtClean="0"/>
          </a:p>
        </p:txBody>
      </p:sp>
      <p:pic>
        <p:nvPicPr>
          <p:cNvPr id="8194" name="Picture 2" descr="File:Chthamalus stellat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00200"/>
            <a:ext cx="4569142" cy="3200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780" t="5119" r="2895" b="52011"/>
          <a:stretch/>
        </p:blipFill>
        <p:spPr bwMode="auto">
          <a:xfrm>
            <a:off x="6929913" y="4876799"/>
            <a:ext cx="2135029" cy="1870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4876800"/>
            <a:ext cx="2434112" cy="1870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2275940118"/>
              </p:ext>
            </p:extLst>
          </p:nvPr>
        </p:nvGraphicFramePr>
        <p:xfrm>
          <a:off x="152400" y="76200"/>
          <a:ext cx="89154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22701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9AD9096-4F86-4FFF-A8BE-F13A8D0DBB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49AD9096-4F86-4FFF-A8BE-F13A8D0DBB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294E58-1D16-420F-AD54-3EE1654FA6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08294E58-1D16-420F-AD54-3EE1654FA6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2E90912-B07F-401F-92C7-76829226A7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02E90912-B07F-401F-92C7-76829226A7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1C6A81-6E5F-43B3-AFBB-4067BE61B7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511C6A81-6E5F-43B3-AFBB-4067BE61B7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32222A7-7D84-43E2-9FF2-EC3439E201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832222A7-7D84-43E2-9FF2-EC3439E201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4E27BB-AB50-4E4F-8EB9-46809C6C6C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5D4E27BB-AB50-4E4F-8EB9-46809C6C6C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0FAE2B7-EE78-47B1-B29D-05AD9A771B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F0FAE2B7-EE78-47B1-B29D-05AD9A771B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38600"/>
            <a:ext cx="9067800" cy="1828800"/>
          </a:xfrm>
        </p:spPr>
        <p:txBody>
          <a:bodyPr>
            <a:normAutofit/>
          </a:bodyPr>
          <a:lstStyle/>
          <a:p>
            <a:r>
              <a:rPr lang="en-US" dirty="0" smtClean="0"/>
              <a:t>18.2 Modern Evolutionary Classification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Phylogenetic Systematics and </a:t>
            </a:r>
            <a:r>
              <a:rPr lang="en-US" dirty="0" err="1" smtClean="0"/>
              <a:t>Cladograms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-11315"/>
            <a:ext cx="6096000" cy="40824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8199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9144000" cy="990600"/>
          </a:xfrm>
        </p:spPr>
        <p:txBody>
          <a:bodyPr>
            <a:noAutofit/>
          </a:bodyPr>
          <a:lstStyle/>
          <a:p>
            <a:r>
              <a:rPr lang="en-US" sz="3400" b="1" dirty="0" smtClean="0"/>
              <a:t>Modern Systematics = </a:t>
            </a:r>
            <a:r>
              <a:rPr lang="en-US" sz="3400" b="1" dirty="0" smtClean="0">
                <a:solidFill>
                  <a:srgbClr val="C00000"/>
                </a:solidFill>
              </a:rPr>
              <a:t>Phylogenetic Systematics</a:t>
            </a:r>
            <a:endParaRPr lang="en-US" sz="34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89566"/>
            <a:ext cx="8991600" cy="526843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Focus: evolutionary relationships (</a:t>
            </a:r>
            <a:r>
              <a:rPr lang="en-US" sz="3200" dirty="0" smtClean="0">
                <a:solidFill>
                  <a:srgbClr val="C00000"/>
                </a:solidFill>
              </a:rPr>
              <a:t>phylogeny</a:t>
            </a:r>
            <a:r>
              <a:rPr lang="en-US" sz="3200" dirty="0" smtClean="0"/>
              <a:t>)</a:t>
            </a:r>
          </a:p>
          <a:p>
            <a:pPr lvl="1"/>
            <a:r>
              <a:rPr lang="en-US" sz="2800" dirty="0" smtClean="0"/>
              <a:t>Not physical similarities </a:t>
            </a:r>
          </a:p>
          <a:p>
            <a:r>
              <a:rPr lang="en-US" sz="3200" dirty="0" err="1" smtClean="0">
                <a:solidFill>
                  <a:srgbClr val="C00000"/>
                </a:solidFill>
              </a:rPr>
              <a:t>Cladograms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smtClean="0"/>
              <a:t>show evolutionary lineages</a:t>
            </a:r>
          </a:p>
          <a:p>
            <a:pPr marL="365760" lvl="1" indent="0">
              <a:buNone/>
            </a:pPr>
            <a:endParaRPr lang="en-US" dirty="0" smtClean="0"/>
          </a:p>
        </p:txBody>
      </p:sp>
      <p:pic>
        <p:nvPicPr>
          <p:cNvPr id="6" name="Picture 2" descr="C:\Users\Alex\Desktop\Batch 4\Art\Art 3_18_09+\BIO10NAE_05_18_03_LRIM_0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323" r="30838"/>
          <a:stretch/>
        </p:blipFill>
        <p:spPr bwMode="auto">
          <a:xfrm>
            <a:off x="4800600" y="3429000"/>
            <a:ext cx="4175760" cy="275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Alex\Desktop\Batch 4\Art\Art 3_18_09+\BIO10NAE_05_18_03_LRIM_0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184" r="25408"/>
          <a:stretch/>
        </p:blipFill>
        <p:spPr bwMode="auto">
          <a:xfrm>
            <a:off x="-37338" y="3810000"/>
            <a:ext cx="460933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6104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9144000" cy="990600"/>
          </a:xfrm>
        </p:spPr>
        <p:txBody>
          <a:bodyPr>
            <a:noAutofit/>
          </a:bodyPr>
          <a:lstStyle/>
          <a:p>
            <a:r>
              <a:rPr lang="en-US" sz="4800" b="1" dirty="0" err="1" smtClean="0"/>
              <a:t>Cladograms</a:t>
            </a:r>
            <a:endParaRPr lang="en-US" sz="34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828800"/>
            <a:ext cx="8991600" cy="1219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Oldest ancestors at the bottom, most recently evolved at the top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pPr marL="365760" lvl="1" indent="0">
              <a:buNone/>
            </a:pPr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35340"/>
            <a:ext cx="7961539" cy="2174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7923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200" y="228600"/>
            <a:ext cx="8153400" cy="9906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4800600" cy="4572000"/>
          </a:xfrm>
        </p:spPr>
        <p:txBody>
          <a:bodyPr/>
          <a:lstStyle/>
          <a:p>
            <a:r>
              <a:rPr lang="en-US" sz="2600" dirty="0" smtClean="0">
                <a:solidFill>
                  <a:srgbClr val="C00000"/>
                </a:solidFill>
                <a:latin typeface="+mj-lt"/>
              </a:rPr>
              <a:t>Systematics </a:t>
            </a:r>
            <a:r>
              <a:rPr lang="en-US" sz="2600" dirty="0" smtClean="0">
                <a:latin typeface="+mj-lt"/>
              </a:rPr>
              <a:t>is the science of classifying organisms</a:t>
            </a:r>
          </a:p>
          <a:p>
            <a:r>
              <a:rPr lang="en-US" sz="2600" dirty="0" smtClean="0">
                <a:solidFill>
                  <a:srgbClr val="C00000"/>
                </a:solidFill>
                <a:latin typeface="+mj-lt"/>
              </a:rPr>
              <a:t>Goal</a:t>
            </a:r>
            <a:r>
              <a:rPr lang="en-US" sz="2600" dirty="0" smtClean="0">
                <a:latin typeface="+mj-lt"/>
              </a:rPr>
              <a:t>: to organize living things into groups (</a:t>
            </a:r>
            <a:r>
              <a:rPr lang="en-US" sz="2600" dirty="0" smtClean="0">
                <a:solidFill>
                  <a:srgbClr val="C00000"/>
                </a:solidFill>
                <a:latin typeface="+mj-lt"/>
              </a:rPr>
              <a:t>taxa</a:t>
            </a:r>
            <a:r>
              <a:rPr lang="en-US" sz="2600" dirty="0" smtClean="0">
                <a:latin typeface="+mj-lt"/>
              </a:rPr>
              <a:t>) that have biological meaning</a:t>
            </a:r>
            <a:endParaRPr lang="en-US" sz="2600" dirty="0">
              <a:solidFill>
                <a:srgbClr val="C00000"/>
              </a:solidFill>
            </a:endParaRPr>
          </a:p>
          <a:p>
            <a:r>
              <a:rPr lang="en-US" sz="2600" dirty="0" smtClean="0">
                <a:solidFill>
                  <a:srgbClr val="C00000"/>
                </a:solidFill>
                <a:latin typeface="+mj-lt"/>
              </a:rPr>
              <a:t>Taxonomy </a:t>
            </a:r>
            <a:r>
              <a:rPr lang="en-US" sz="2600" dirty="0" smtClean="0">
                <a:latin typeface="+mj-lt"/>
              </a:rPr>
              <a:t>is often used interchangeably with systematics</a:t>
            </a:r>
          </a:p>
          <a:p>
            <a:endParaRPr lang="en-US" sz="2400" dirty="0" smtClean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76200"/>
            <a:ext cx="1828800" cy="1759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11811" t="12598" r="14961" b="8661"/>
          <a:stretch>
            <a:fillRect/>
          </a:stretch>
        </p:blipFill>
        <p:spPr bwMode="auto">
          <a:xfrm>
            <a:off x="6818376" y="106352"/>
            <a:ext cx="2173224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44478"/>
            <a:ext cx="3897378" cy="2879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815001"/>
            <a:ext cx="2666066" cy="189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 descr="http://26.media.tumblr.com/tumblr_ly8d2tySWl1ro0gyyo1_50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800" t="15190" r="-865" b="10032"/>
          <a:stretch/>
        </p:blipFill>
        <p:spPr bwMode="auto">
          <a:xfrm>
            <a:off x="3352800" y="4815001"/>
            <a:ext cx="2743200" cy="1890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15001"/>
            <a:ext cx="2895600" cy="189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9144000" cy="990600"/>
          </a:xfrm>
        </p:spPr>
        <p:txBody>
          <a:bodyPr>
            <a:noAutofit/>
          </a:bodyPr>
          <a:lstStyle/>
          <a:p>
            <a:r>
              <a:rPr lang="en-US" sz="4800" b="1" dirty="0" err="1" smtClean="0"/>
              <a:t>Cladograms</a:t>
            </a:r>
            <a:endParaRPr lang="en-US" sz="34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676400"/>
            <a:ext cx="8991600" cy="1219200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Speciation occurs at </a:t>
            </a:r>
            <a:r>
              <a:rPr lang="en-US" sz="3000" dirty="0" smtClean="0">
                <a:solidFill>
                  <a:srgbClr val="C00000"/>
                </a:solidFill>
              </a:rPr>
              <a:t>nodes </a:t>
            </a:r>
            <a:r>
              <a:rPr lang="en-US" sz="3000" dirty="0" smtClean="0"/>
              <a:t>(branching points)</a:t>
            </a:r>
          </a:p>
          <a:p>
            <a:pPr lvl="1"/>
            <a:r>
              <a:rPr lang="en-US" sz="3000" dirty="0" smtClean="0"/>
              <a:t>Represents the last common ancestor of descendants that follow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pPr marL="365760" lvl="1" indent="0">
              <a:buNone/>
            </a:pPr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588" y="2743200"/>
            <a:ext cx="3947127" cy="1664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17" y="4724400"/>
            <a:ext cx="4282383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724400"/>
            <a:ext cx="4427163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6324600" y="3733800"/>
            <a:ext cx="1600200" cy="76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(</a:t>
            </a:r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NODE</a:t>
            </a:r>
            <a:r>
              <a:rPr lang="en-US" sz="1600" dirty="0" smtClean="0"/>
              <a:t>)</a:t>
            </a:r>
            <a:endParaRPr lang="en-US" sz="1600" dirty="0"/>
          </a:p>
          <a:p>
            <a:endParaRPr lang="en-US" sz="2800" dirty="0" smtClean="0"/>
          </a:p>
          <a:p>
            <a:endParaRPr lang="en-US" sz="2800" dirty="0" smtClean="0"/>
          </a:p>
          <a:p>
            <a:pPr marL="36576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32311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991600" cy="99060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Clades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89566"/>
            <a:ext cx="8991600" cy="5268433"/>
          </a:xfrm>
        </p:spPr>
        <p:txBody>
          <a:bodyPr>
            <a:normAutofit/>
          </a:bodyPr>
          <a:lstStyle/>
          <a:p>
            <a:r>
              <a:rPr lang="en-US" dirty="0" smtClean="0"/>
              <a:t>Groups that share a common ancestor are called </a:t>
            </a:r>
            <a:r>
              <a:rPr lang="en-US" dirty="0" smtClean="0">
                <a:solidFill>
                  <a:srgbClr val="C00000"/>
                </a:solidFill>
              </a:rPr>
              <a:t>clades</a:t>
            </a:r>
          </a:p>
          <a:p>
            <a:pPr lvl="1"/>
            <a:r>
              <a:rPr lang="en-US" dirty="0" smtClean="0"/>
              <a:t>Includes </a:t>
            </a:r>
            <a:r>
              <a:rPr lang="en-US" u="sng" dirty="0" smtClean="0"/>
              <a:t>ALL</a:t>
            </a:r>
            <a:r>
              <a:rPr lang="en-US" dirty="0" smtClean="0"/>
              <a:t> descendants of that ancestor</a:t>
            </a:r>
          </a:p>
          <a:p>
            <a:pPr lvl="1"/>
            <a:r>
              <a:rPr lang="en-US" dirty="0" smtClean="0"/>
              <a:t>AKA </a:t>
            </a:r>
            <a:r>
              <a:rPr lang="en-US" dirty="0" smtClean="0">
                <a:solidFill>
                  <a:srgbClr val="C00000"/>
                </a:solidFill>
              </a:rPr>
              <a:t>monophyletic group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2" descr="C:\Users\Alex\Desktop\Batch 4\Art\Art 3_18_09+\BIO10NAE_05_18_03_LRIM_0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839" r="31988"/>
          <a:stretch/>
        </p:blipFill>
        <p:spPr bwMode="auto">
          <a:xfrm>
            <a:off x="381000" y="3429000"/>
            <a:ext cx="4831080" cy="3083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biology.unm.edu/ccouncil/Biology_203/Images/Phylogeny/monophyly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030" y="2819399"/>
            <a:ext cx="3200401" cy="39143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3585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991600" cy="99060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Clades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0770" y="1589566"/>
            <a:ext cx="8957030" cy="161083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Paraphyletic groups </a:t>
            </a:r>
            <a:r>
              <a:rPr lang="en-US" dirty="0" smtClean="0"/>
              <a:t>exclude one or more groups of descendants</a:t>
            </a:r>
          </a:p>
          <a:p>
            <a:pPr lvl="1"/>
            <a:r>
              <a:rPr lang="en-US" dirty="0" smtClean="0"/>
              <a:t>Not clades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70" y="3414022"/>
            <a:ext cx="4385030" cy="305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://www.ib.usp.br/evolibrary/images/evo/clade-not-a-clad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230" y="3414023"/>
            <a:ext cx="4530370" cy="30515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0770" y="4939807"/>
            <a:ext cx="8957030" cy="1689593"/>
          </a:xfrm>
          <a:prstGeom prst="rect">
            <a:avLst/>
          </a:prstGeom>
          <a:noFill/>
          <a:ln w="412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769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991600" cy="99060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Clades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752600"/>
            <a:ext cx="8991600" cy="96106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Clades are nestled within other clades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61266"/>
            <a:ext cx="8686800" cy="1934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Nested clad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76800"/>
            <a:ext cx="8686800" cy="17719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576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991600" cy="99060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Derived Characters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89567"/>
            <a:ext cx="8991600" cy="176323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Organisms are assigned to clades based on </a:t>
            </a:r>
            <a:r>
              <a:rPr lang="en-US" sz="2800" dirty="0" smtClean="0">
                <a:solidFill>
                  <a:srgbClr val="C00000"/>
                </a:solidFill>
              </a:rPr>
              <a:t>derived characters</a:t>
            </a:r>
          </a:p>
          <a:p>
            <a:pPr lvl="1"/>
            <a:r>
              <a:rPr lang="en-US" sz="2800" dirty="0" smtClean="0"/>
              <a:t>Trait that arose in most recent common ancestor</a:t>
            </a:r>
            <a:endParaRPr lang="en-US" sz="2800" dirty="0"/>
          </a:p>
        </p:txBody>
      </p:sp>
      <p:pic>
        <p:nvPicPr>
          <p:cNvPr id="9" name="Picture 2" descr="C:\Users\Alex\Desktop\Batch 4\Art\Art 3_18_09+\BIO10NAE_05_18_03_LRIM_05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333" t="-3770" r="16667" b="1"/>
          <a:stretch/>
        </p:blipFill>
        <p:spPr bwMode="auto">
          <a:xfrm>
            <a:off x="1524000" y="2979148"/>
            <a:ext cx="6553200" cy="387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2970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991600" cy="9906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775F55"/>
                </a:solidFill>
              </a:rPr>
              <a:t>Derived Characters</a:t>
            </a:r>
            <a:endParaRPr lang="en-US" sz="34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89567"/>
            <a:ext cx="8991600" cy="176323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Shared characteristics are only called “derived” if they don’t belong to any other groups</a:t>
            </a:r>
          </a:p>
        </p:txBody>
      </p:sp>
      <p:pic>
        <p:nvPicPr>
          <p:cNvPr id="6" name="Picture 2" descr="C:\Users\Alex\Desktop\Batch 4\Art\Art 3_18_09+\BIO10NAE_05_18_03_LRIM_04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689" r="16379"/>
          <a:stretch/>
        </p:blipFill>
        <p:spPr bwMode="auto">
          <a:xfrm>
            <a:off x="457200" y="2590800"/>
            <a:ext cx="7924800" cy="3463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3349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991600" cy="9906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775F55"/>
                </a:solidFill>
              </a:rPr>
              <a:t>Derived Characters</a:t>
            </a:r>
            <a:endParaRPr lang="en-US" sz="34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589567"/>
            <a:ext cx="8991600" cy="176323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Example: Four limbs is a derived character of </a:t>
            </a:r>
            <a:r>
              <a:rPr lang="en-US" sz="2800" dirty="0" err="1" smtClean="0"/>
              <a:t>tetrapods</a:t>
            </a:r>
            <a:r>
              <a:rPr lang="en-US" sz="2800" dirty="0"/>
              <a:t> </a:t>
            </a:r>
            <a:r>
              <a:rPr lang="en-US" sz="2800" dirty="0" smtClean="0"/>
              <a:t>but a derived character of wolves, lions, or even all amniotes </a:t>
            </a:r>
            <a:endParaRPr lang="en-US" sz="2800" dirty="0"/>
          </a:p>
        </p:txBody>
      </p:sp>
      <p:pic>
        <p:nvPicPr>
          <p:cNvPr id="5" name="Picture 2" descr="C:\Users\Alex\Desktop\Batch 4\Art\Art 3_18_09+\BIO10NAE_05_18_03_005_LRIM_1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334" r="22833"/>
          <a:stretch/>
        </p:blipFill>
        <p:spPr bwMode="auto">
          <a:xfrm>
            <a:off x="1143000" y="2712719"/>
            <a:ext cx="7206935" cy="406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3749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991600" cy="9906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775F55"/>
                </a:solidFill>
              </a:rPr>
              <a:t>Derived Characters</a:t>
            </a:r>
            <a:endParaRPr lang="en-US" sz="34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89567"/>
            <a:ext cx="8991600" cy="176323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Hair is a derived character of mammals, not carnivores</a:t>
            </a:r>
            <a:endParaRPr lang="en-US" sz="2800" dirty="0"/>
          </a:p>
        </p:txBody>
      </p:sp>
      <p:pic>
        <p:nvPicPr>
          <p:cNvPr id="6" name="Picture 2" descr="C:\Users\Alex\Desktop\Batch 4\Art\Art 3_18_09+\BIO10NAE_05_18_03_005_LRIM_1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500" r="20833"/>
          <a:stretch/>
        </p:blipFill>
        <p:spPr bwMode="auto">
          <a:xfrm>
            <a:off x="524985" y="2286000"/>
            <a:ext cx="823801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5009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991600" cy="9906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775F55"/>
                </a:solidFill>
              </a:rPr>
              <a:t>Derived Characters</a:t>
            </a:r>
            <a:endParaRPr lang="en-US" sz="34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89567"/>
            <a:ext cx="8991600" cy="176323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is a derived character for cats?</a:t>
            </a:r>
            <a:endParaRPr lang="en-US" sz="2800" dirty="0"/>
          </a:p>
        </p:txBody>
      </p:sp>
      <p:pic>
        <p:nvPicPr>
          <p:cNvPr id="8" name="Picture 2" descr="C:\Users\Alex\Desktop\Batch 4\Art\Art 3_18_09+\BIO10NAE_05_18_03_LRIM_05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333" t="-3770" r="16667" b="1"/>
          <a:stretch/>
        </p:blipFill>
        <p:spPr bwMode="auto">
          <a:xfrm>
            <a:off x="423935" y="1981200"/>
            <a:ext cx="811046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9827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991600" cy="9906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775F55"/>
                </a:solidFill>
              </a:rPr>
              <a:t>Derived Characters</a:t>
            </a:r>
            <a:endParaRPr lang="en-US" sz="34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89567"/>
            <a:ext cx="8991600" cy="176323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Retractable claws is a derived character of felines</a:t>
            </a:r>
            <a:endParaRPr lang="en-US" sz="2800" dirty="0"/>
          </a:p>
        </p:txBody>
      </p:sp>
      <p:pic>
        <p:nvPicPr>
          <p:cNvPr id="5" name="Picture 2" descr="C:\Users\Alex\Desktop\Batch 4\Art\Art 3_18_09+\BIO10NAE_05_18_03_LRIM_14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667" r="22833"/>
          <a:stretch/>
        </p:blipFill>
        <p:spPr bwMode="auto">
          <a:xfrm>
            <a:off x="838196" y="2209800"/>
            <a:ext cx="7861993" cy="438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8288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153400" cy="990600"/>
          </a:xfrm>
        </p:spPr>
        <p:txBody>
          <a:bodyPr/>
          <a:lstStyle/>
          <a:p>
            <a:r>
              <a:rPr lang="en-US" dirty="0" smtClean="0"/>
              <a:t>Linnaean Taxonomy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89566"/>
            <a:ext cx="4495800" cy="5082903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</a:t>
            </a:r>
            <a:r>
              <a:rPr lang="en-US" sz="2400" dirty="0"/>
              <a:t>S</a:t>
            </a:r>
            <a:r>
              <a:rPr lang="en-US" sz="2400" dirty="0" smtClean="0"/>
              <a:t>wedish </a:t>
            </a:r>
            <a:r>
              <a:rPr lang="en-US" sz="2400" dirty="0"/>
              <a:t>botanist </a:t>
            </a:r>
            <a:r>
              <a:rPr lang="en-US" sz="2400" dirty="0" err="1" smtClean="0">
                <a:solidFill>
                  <a:srgbClr val="C00000"/>
                </a:solidFill>
              </a:rPr>
              <a:t>Carolus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</a:rPr>
              <a:t>Linnaeus </a:t>
            </a:r>
            <a:r>
              <a:rPr lang="en-US" sz="2400" dirty="0"/>
              <a:t>i</a:t>
            </a:r>
            <a:r>
              <a:rPr lang="en-US" sz="2400" dirty="0" smtClean="0"/>
              <a:t>nvented</a:t>
            </a:r>
            <a:r>
              <a:rPr lang="en-US" sz="2400" dirty="0" smtClean="0">
                <a:solidFill>
                  <a:srgbClr val="C00000"/>
                </a:solidFill>
              </a:rPr>
              <a:t> binomial nomenclature </a:t>
            </a:r>
            <a:r>
              <a:rPr lang="en-US" sz="2400" dirty="0" smtClean="0"/>
              <a:t>in the 1730’s</a:t>
            </a:r>
            <a:endParaRPr lang="en-US" sz="2400" dirty="0">
              <a:solidFill>
                <a:srgbClr val="C00000"/>
              </a:solidFill>
            </a:endParaRPr>
          </a:p>
          <a:p>
            <a:pPr lvl="1"/>
            <a:r>
              <a:rPr lang="en-US" sz="2400" dirty="0"/>
              <a:t>Scientific 2-word name</a:t>
            </a:r>
          </a:p>
          <a:p>
            <a:pPr lvl="1"/>
            <a:r>
              <a:rPr lang="en-US" sz="2400" i="1" dirty="0"/>
              <a:t>Genus species</a:t>
            </a:r>
          </a:p>
          <a:p>
            <a:pPr lvl="2"/>
            <a:r>
              <a:rPr lang="en-US" sz="2400" i="1" dirty="0"/>
              <a:t>Ex. </a:t>
            </a:r>
            <a:r>
              <a:rPr lang="en-US" sz="2400" i="1" dirty="0" err="1"/>
              <a:t>Canis</a:t>
            </a:r>
            <a:r>
              <a:rPr lang="en-US" sz="2400" i="1" dirty="0"/>
              <a:t> lupus or C. lupus</a:t>
            </a:r>
          </a:p>
          <a:p>
            <a:r>
              <a:rPr lang="en-US" sz="2400" dirty="0" smtClean="0"/>
              <a:t>Based on observable physical similarities</a:t>
            </a:r>
          </a:p>
          <a:p>
            <a:r>
              <a:rPr lang="en-US" sz="2400" dirty="0" smtClean="0"/>
              <a:t>First hierarchical system </a:t>
            </a:r>
          </a:p>
          <a:p>
            <a:pPr lvl="1"/>
            <a:r>
              <a:rPr lang="en-US" sz="2400" dirty="0" smtClean="0"/>
              <a:t>Levels of grouping </a:t>
            </a:r>
          </a:p>
          <a:p>
            <a:pPr lvl="1"/>
            <a:r>
              <a:rPr lang="en-US" sz="2400" dirty="0" smtClean="0">
                <a:sym typeface="Wingdings" pitchFamily="2" charset="2"/>
              </a:rPr>
              <a:t>Became modern system </a:t>
            </a:r>
            <a:endParaRPr lang="en-US" sz="24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1044" y="1612129"/>
            <a:ext cx="2070556" cy="250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191000"/>
            <a:ext cx="2057400" cy="2496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File:Biological classification L Pengo vflip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808" y="1534727"/>
            <a:ext cx="2070992" cy="53125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38600"/>
            <a:ext cx="9067800" cy="1828800"/>
          </a:xfrm>
        </p:spPr>
        <p:txBody>
          <a:bodyPr>
            <a:normAutofit/>
          </a:bodyPr>
          <a:lstStyle/>
          <a:p>
            <a:r>
              <a:rPr lang="en-US" dirty="0" smtClean="0"/>
              <a:t>18.3 Building the Tree of Life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Six Kingdoms</a:t>
            </a:r>
            <a:endParaRPr lang="en-US" dirty="0"/>
          </a:p>
        </p:txBody>
      </p:sp>
      <p:pic>
        <p:nvPicPr>
          <p:cNvPr id="1026" name="Picture 2" descr="http://www.newyorkscienceteacher.com/photo/albums/userpics/evolutiontre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42900"/>
            <a:ext cx="3810000" cy="4610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38199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752600"/>
            <a:ext cx="8991600" cy="1219200"/>
          </a:xfrm>
        </p:spPr>
        <p:txBody>
          <a:bodyPr>
            <a:normAutofit fontScale="85000" lnSpcReduction="20000"/>
          </a:bodyPr>
          <a:lstStyle/>
          <a:p>
            <a:r>
              <a:rPr lang="en-US" sz="3300" dirty="0" smtClean="0"/>
              <a:t>Linnaeus- two kingdoms (plants &amp; animals)</a:t>
            </a:r>
          </a:p>
          <a:p>
            <a:r>
              <a:rPr lang="en-US" sz="3300" dirty="0" smtClean="0"/>
              <a:t>Modern six kingdom system was adopted in the early 1990’s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pPr marL="365760" lvl="1" indent="0">
              <a:buNone/>
            </a:pPr>
            <a:endParaRPr lang="en-US" dirty="0" smtClean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9144000" cy="99060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Progression of </a:t>
            </a:r>
            <a:r>
              <a:rPr lang="en-US" sz="4800" b="1" dirty="0" err="1" smtClean="0"/>
              <a:t>Systematics</a:t>
            </a:r>
            <a:endParaRPr lang="en-US" sz="3400" b="1" dirty="0">
              <a:solidFill>
                <a:srgbClr val="C00000"/>
              </a:solidFill>
            </a:endParaRPr>
          </a:p>
        </p:txBody>
      </p:sp>
      <p:pic>
        <p:nvPicPr>
          <p:cNvPr id="10" name="Picture 2" descr="C:\Users\Alex\Desktop\Batch 4\Art\Art 3_18_09+\BIO10NAE_05_18_04_005_LRIM_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14675"/>
            <a:ext cx="91440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7923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" y="152400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The 6 Kingdoms</a:t>
            </a:r>
          </a:p>
        </p:txBody>
      </p:sp>
      <p:sp>
        <p:nvSpPr>
          <p:cNvPr id="583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828800"/>
            <a:ext cx="8229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</a:rPr>
              <a:t>Eubacteria</a:t>
            </a:r>
            <a:endParaRPr lang="en-US" sz="4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</a:rPr>
              <a:t>Archaebacteria</a:t>
            </a:r>
            <a:endParaRPr lang="en-US" sz="4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</a:rPr>
              <a:t>Protista</a:t>
            </a:r>
            <a:endParaRPr lang="en-US" sz="4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Fungi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</a:rPr>
              <a:t>Plantae</a:t>
            </a:r>
            <a:endParaRPr lang="en-US" sz="4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</a:rPr>
              <a:t>Animalia</a:t>
            </a:r>
            <a:endParaRPr lang="en-US" sz="40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602390" y="1981200"/>
            <a:ext cx="5465410" cy="40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76400"/>
            <a:ext cx="8991600" cy="1219200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Unicellular</a:t>
            </a:r>
            <a:r>
              <a:rPr lang="en-US" sz="3200" dirty="0" smtClean="0"/>
              <a:t>: </a:t>
            </a:r>
            <a:r>
              <a:rPr lang="en-US" sz="3200" dirty="0" err="1" smtClean="0"/>
              <a:t>Eubacteria</a:t>
            </a:r>
            <a:r>
              <a:rPr lang="en-US" sz="3200" dirty="0" smtClean="0"/>
              <a:t>, </a:t>
            </a:r>
            <a:r>
              <a:rPr lang="en-US" sz="3200" dirty="0" err="1" smtClean="0"/>
              <a:t>Archaebacteria</a:t>
            </a:r>
            <a:endParaRPr lang="en-US" sz="3200" dirty="0" smtClean="0"/>
          </a:p>
          <a:p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</a:rPr>
              <a:t>Multicellular</a:t>
            </a:r>
            <a:r>
              <a:rPr lang="en-US" sz="3200" dirty="0" smtClean="0"/>
              <a:t>: </a:t>
            </a:r>
            <a:r>
              <a:rPr lang="en-US" sz="3200" dirty="0" err="1" smtClean="0"/>
              <a:t>Plantae</a:t>
            </a:r>
            <a:r>
              <a:rPr lang="en-US" sz="3200" dirty="0" smtClean="0"/>
              <a:t>, </a:t>
            </a:r>
            <a:r>
              <a:rPr lang="en-US" sz="3200" dirty="0" err="1" smtClean="0"/>
              <a:t>Animalia</a:t>
            </a:r>
            <a:endParaRPr lang="en-US" sz="3200" dirty="0" smtClean="0"/>
          </a:p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Both</a:t>
            </a:r>
            <a:r>
              <a:rPr lang="en-US" sz="3200" dirty="0" smtClean="0"/>
              <a:t>: “</a:t>
            </a:r>
            <a:r>
              <a:rPr lang="en-US" sz="3200" dirty="0" err="1" smtClean="0"/>
              <a:t>Protista</a:t>
            </a:r>
            <a:r>
              <a:rPr lang="en-US" sz="3200" dirty="0" smtClean="0"/>
              <a:t>,” Fungi</a:t>
            </a:r>
            <a:endParaRPr lang="en-US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pPr marL="365760" lvl="1" indent="0">
              <a:buNone/>
            </a:pPr>
            <a:endParaRPr lang="en-US" dirty="0" smtClean="0"/>
          </a:p>
        </p:txBody>
      </p:sp>
      <p:pic>
        <p:nvPicPr>
          <p:cNvPr id="6" name="Picture 2" descr="C:\Users\Alex\Desktop\Batch 4\Art\Art 3_18_09+\BIO10NAE_05_18_04_005_LRIM_02.png"/>
          <p:cNvPicPr>
            <a:picLocks noChangeAspect="1" noChangeArrowheads="1"/>
          </p:cNvPicPr>
          <p:nvPr/>
        </p:nvPicPr>
        <p:blipFill>
          <a:blip r:embed="rId2" cstate="print"/>
          <a:srcRect l="11667" t="2357" r="14167" b="5743"/>
          <a:stretch>
            <a:fillRect/>
          </a:stretch>
        </p:blipFill>
        <p:spPr bwMode="auto">
          <a:xfrm>
            <a:off x="0" y="2895600"/>
            <a:ext cx="9144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9144000" cy="99060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Classification and Characteristics</a:t>
            </a:r>
            <a:endParaRPr lang="en-US" sz="3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923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9144000" cy="99060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The Tree of Life</a:t>
            </a:r>
            <a:endParaRPr lang="en-US" sz="34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676400"/>
            <a:ext cx="8991600" cy="13716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Kingdom </a:t>
            </a:r>
            <a:r>
              <a:rPr lang="en-US" sz="3200" dirty="0" err="1" smtClean="0"/>
              <a:t>Protista</a:t>
            </a:r>
            <a:r>
              <a:rPr lang="en-US" sz="3200" dirty="0" smtClean="0"/>
              <a:t> is not a true </a:t>
            </a:r>
            <a:r>
              <a:rPr lang="en-US" sz="3200" dirty="0" err="1" smtClean="0"/>
              <a:t>clade</a:t>
            </a:r>
            <a:endParaRPr lang="en-US" sz="3200" dirty="0" smtClean="0"/>
          </a:p>
          <a:p>
            <a:pPr lvl="1"/>
            <a:r>
              <a:rPr lang="en-US" dirty="0" err="1" smtClean="0"/>
              <a:t>Paraphyletic</a:t>
            </a:r>
            <a:r>
              <a:rPr lang="en-US" dirty="0" smtClean="0"/>
              <a:t> group</a:t>
            </a:r>
          </a:p>
          <a:p>
            <a:pPr lvl="1"/>
            <a:r>
              <a:rPr lang="en-US" dirty="0" smtClean="0"/>
              <a:t>Does not include all descendants </a:t>
            </a:r>
          </a:p>
          <a:p>
            <a:pPr lvl="1"/>
            <a:endParaRPr lang="en-US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pPr marL="365760" lvl="1" indent="0">
              <a:buNone/>
            </a:pPr>
            <a:endParaRPr lang="en-US" dirty="0" smtClean="0"/>
          </a:p>
        </p:txBody>
      </p:sp>
      <p:pic>
        <p:nvPicPr>
          <p:cNvPr id="5" name="Picture 2" descr="C:\Users\Alex\Desktop\Batch 4\Art\Art 3_18_09+\BIO10NAE_05_18_04_005_LRIM_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14662"/>
            <a:ext cx="9144000" cy="323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7923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pleasanton.k12.ca.us/avhsweb/thiel/bio/notes/images/classi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5224"/>
            <a:ext cx="7010400" cy="6802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6784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use confusing scientific names?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3" descr="cougar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04800"/>
            <a:ext cx="6446838" cy="52117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2819400" y="5791200"/>
            <a:ext cx="27844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latin typeface="Tempus Sans ITC" pitchFamily="82" charset="0"/>
              </a:rPr>
              <a:t>Mountain Lion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850900" y="1239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61444" name="Picture 4" descr="Felis con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28600"/>
            <a:ext cx="3581400" cy="53721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4114800" y="5943600"/>
            <a:ext cx="1168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>
                <a:latin typeface="Tempus Sans ITC" pitchFamily="82" charset="0"/>
              </a:rPr>
              <a:t>Puma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3886200" y="5791200"/>
            <a:ext cx="15199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empus Sans ITC" pitchFamily="82" charset="0"/>
              </a:rPr>
              <a:t>Panther</a:t>
            </a:r>
            <a:endParaRPr lang="en-US" sz="3200" b="1" dirty="0">
              <a:latin typeface="Tempus Sans ITC" pitchFamily="82" charset="0"/>
            </a:endParaRPr>
          </a:p>
        </p:txBody>
      </p:sp>
      <p:pic>
        <p:nvPicPr>
          <p:cNvPr id="4" name="Picture 3" descr="069400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297863" cy="54641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3810000" y="5562600"/>
            <a:ext cx="1428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>
                <a:latin typeface="Tempus Sans ITC" pitchFamily="82" charset="0"/>
              </a:rPr>
              <a:t>Cougar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914400"/>
            <a:ext cx="6026627" cy="40100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587</TotalTime>
  <Words>514</Words>
  <Application>Microsoft Office PowerPoint</Application>
  <PresentationFormat>On-screen Show (4:3)</PresentationFormat>
  <Paragraphs>142</Paragraphs>
  <Slides>34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Median</vt:lpstr>
      <vt:lpstr>1_Median</vt:lpstr>
      <vt:lpstr>18.1 Systematics</vt:lpstr>
      <vt:lpstr>Introduction</vt:lpstr>
      <vt:lpstr>Linnaean Taxonomy</vt:lpstr>
      <vt:lpstr>Slide 4</vt:lpstr>
      <vt:lpstr>Why use confusing scientific names?</vt:lpstr>
      <vt:lpstr>Slide 6</vt:lpstr>
      <vt:lpstr>Slide 7</vt:lpstr>
      <vt:lpstr>Slide 8</vt:lpstr>
      <vt:lpstr>Slide 9</vt:lpstr>
      <vt:lpstr>Slide 10</vt:lpstr>
      <vt:lpstr>Slide 11</vt:lpstr>
      <vt:lpstr>Slide 12</vt:lpstr>
      <vt:lpstr>Why do we use Latin scientific names?</vt:lpstr>
      <vt:lpstr>Scientific Name</vt:lpstr>
      <vt:lpstr>Problems With Traditional Classification</vt:lpstr>
      <vt:lpstr>Slide 16</vt:lpstr>
      <vt:lpstr>18.2 Modern Evolutionary Classification</vt:lpstr>
      <vt:lpstr>Modern Systematics = Phylogenetic Systematics</vt:lpstr>
      <vt:lpstr>Cladograms</vt:lpstr>
      <vt:lpstr>Cladograms</vt:lpstr>
      <vt:lpstr>Clades</vt:lpstr>
      <vt:lpstr>Clades</vt:lpstr>
      <vt:lpstr>Clades</vt:lpstr>
      <vt:lpstr>Derived Characters</vt:lpstr>
      <vt:lpstr>Derived Characters</vt:lpstr>
      <vt:lpstr>Derived Characters</vt:lpstr>
      <vt:lpstr>Derived Characters</vt:lpstr>
      <vt:lpstr>Derived Characters</vt:lpstr>
      <vt:lpstr>Derived Characters</vt:lpstr>
      <vt:lpstr>18.3 Building the Tree of Life</vt:lpstr>
      <vt:lpstr>Progression of Systematics</vt:lpstr>
      <vt:lpstr>The 6 Kingdoms</vt:lpstr>
      <vt:lpstr>Classification and Characteristics</vt:lpstr>
      <vt:lpstr>The Tree of Life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Taxonomy</dc:title>
  <dc:creator>Dave</dc:creator>
  <cp:lastModifiedBy>Windows User</cp:lastModifiedBy>
  <cp:revision>40</cp:revision>
  <dcterms:created xsi:type="dcterms:W3CDTF">2010-04-15T01:46:45Z</dcterms:created>
  <dcterms:modified xsi:type="dcterms:W3CDTF">2013-02-22T13:56:47Z</dcterms:modified>
</cp:coreProperties>
</file>