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0" r:id="rId1"/>
  </p:sldMasterIdLst>
  <p:notesMasterIdLst>
    <p:notesMasterId r:id="rId33"/>
  </p:notesMasterIdLst>
  <p:sldIdLst>
    <p:sldId id="329" r:id="rId2"/>
    <p:sldId id="330" r:id="rId3"/>
    <p:sldId id="331" r:id="rId4"/>
    <p:sldId id="332" r:id="rId5"/>
    <p:sldId id="333" r:id="rId6"/>
    <p:sldId id="334" r:id="rId7"/>
    <p:sldId id="335" r:id="rId8"/>
    <p:sldId id="336" r:id="rId9"/>
    <p:sldId id="340" r:id="rId10"/>
    <p:sldId id="338" r:id="rId11"/>
    <p:sldId id="352" r:id="rId12"/>
    <p:sldId id="341" r:id="rId13"/>
    <p:sldId id="339" r:id="rId14"/>
    <p:sldId id="343" r:id="rId15"/>
    <p:sldId id="344" r:id="rId16"/>
    <p:sldId id="345" r:id="rId17"/>
    <p:sldId id="368" r:id="rId18"/>
    <p:sldId id="347" r:id="rId19"/>
    <p:sldId id="346" r:id="rId20"/>
    <p:sldId id="369" r:id="rId21"/>
    <p:sldId id="348" r:id="rId22"/>
    <p:sldId id="310" r:id="rId23"/>
    <p:sldId id="311" r:id="rId24"/>
    <p:sldId id="349" r:id="rId25"/>
    <p:sldId id="350" r:id="rId26"/>
    <p:sldId id="353" r:id="rId27"/>
    <p:sldId id="351" r:id="rId28"/>
    <p:sldId id="354" r:id="rId29"/>
    <p:sldId id="366" r:id="rId30"/>
    <p:sldId id="355" r:id="rId31"/>
    <p:sldId id="367" r:id="rId32"/>
  </p:sldIdLst>
  <p:sldSz cx="9144000" cy="6858000" type="screen4x3"/>
  <p:notesSz cx="6858000" cy="9144000"/>
  <p:custShowLst>
    <p:custShow name="Internet" id="0">
      <p:sldLst/>
    </p:custShow>
    <p:custShow name="Interest 1" id="1">
      <p:sldLst/>
    </p:custShow>
    <p:custShow name="Interest 2" id="2">
      <p:sldLst/>
    </p:custShow>
    <p:custShow name="Interest 3" id="3">
      <p:sldLst/>
    </p:custShow>
  </p:custShowLst>
  <p:defaultTextStyle>
    <a:defPPr>
      <a:defRPr lang="en-US"/>
    </a:defPPr>
    <a:lvl1pPr algn="r" rtl="0" eaLnBrk="0" fontAlgn="base" hangingPunct="0">
      <a:spcBef>
        <a:spcPct val="0"/>
      </a:spcBef>
      <a:spcAft>
        <a:spcPct val="0"/>
      </a:spcAft>
      <a:defRPr sz="3600" kern="1200">
        <a:solidFill>
          <a:srgbClr val="FF0000"/>
        </a:solidFill>
        <a:latin typeface="Comic Sans MS" pitchFamily="66" charset="0"/>
        <a:ea typeface="+mn-ea"/>
        <a:cs typeface="+mn-cs"/>
      </a:defRPr>
    </a:lvl1pPr>
    <a:lvl2pPr marL="457200" algn="r" rtl="0" eaLnBrk="0" fontAlgn="base" hangingPunct="0">
      <a:spcBef>
        <a:spcPct val="0"/>
      </a:spcBef>
      <a:spcAft>
        <a:spcPct val="0"/>
      </a:spcAft>
      <a:defRPr sz="3600" kern="1200">
        <a:solidFill>
          <a:srgbClr val="FF0000"/>
        </a:solidFill>
        <a:latin typeface="Comic Sans MS" pitchFamily="66" charset="0"/>
        <a:ea typeface="+mn-ea"/>
        <a:cs typeface="+mn-cs"/>
      </a:defRPr>
    </a:lvl2pPr>
    <a:lvl3pPr marL="914400" algn="r" rtl="0" eaLnBrk="0" fontAlgn="base" hangingPunct="0">
      <a:spcBef>
        <a:spcPct val="0"/>
      </a:spcBef>
      <a:spcAft>
        <a:spcPct val="0"/>
      </a:spcAft>
      <a:defRPr sz="3600" kern="1200">
        <a:solidFill>
          <a:srgbClr val="FF0000"/>
        </a:solidFill>
        <a:latin typeface="Comic Sans MS" pitchFamily="66" charset="0"/>
        <a:ea typeface="+mn-ea"/>
        <a:cs typeface="+mn-cs"/>
      </a:defRPr>
    </a:lvl3pPr>
    <a:lvl4pPr marL="1371600" algn="r" rtl="0" eaLnBrk="0" fontAlgn="base" hangingPunct="0">
      <a:spcBef>
        <a:spcPct val="0"/>
      </a:spcBef>
      <a:spcAft>
        <a:spcPct val="0"/>
      </a:spcAft>
      <a:defRPr sz="3600" kern="1200">
        <a:solidFill>
          <a:srgbClr val="FF0000"/>
        </a:solidFill>
        <a:latin typeface="Comic Sans MS" pitchFamily="66" charset="0"/>
        <a:ea typeface="+mn-ea"/>
        <a:cs typeface="+mn-cs"/>
      </a:defRPr>
    </a:lvl4pPr>
    <a:lvl5pPr marL="1828800" algn="r" rtl="0" eaLnBrk="0" fontAlgn="base" hangingPunct="0">
      <a:spcBef>
        <a:spcPct val="0"/>
      </a:spcBef>
      <a:spcAft>
        <a:spcPct val="0"/>
      </a:spcAft>
      <a:defRPr sz="3600" kern="1200">
        <a:solidFill>
          <a:srgbClr val="FF0000"/>
        </a:solidFill>
        <a:latin typeface="Comic Sans MS" pitchFamily="66" charset="0"/>
        <a:ea typeface="+mn-ea"/>
        <a:cs typeface="+mn-cs"/>
      </a:defRPr>
    </a:lvl5pPr>
    <a:lvl6pPr marL="2286000" algn="l" defTabSz="914400" rtl="0" eaLnBrk="1" latinLnBrk="0" hangingPunct="1">
      <a:defRPr sz="3600" kern="1200">
        <a:solidFill>
          <a:srgbClr val="FF0000"/>
        </a:solidFill>
        <a:latin typeface="Comic Sans MS" pitchFamily="66" charset="0"/>
        <a:ea typeface="+mn-ea"/>
        <a:cs typeface="+mn-cs"/>
      </a:defRPr>
    </a:lvl6pPr>
    <a:lvl7pPr marL="2743200" algn="l" defTabSz="914400" rtl="0" eaLnBrk="1" latinLnBrk="0" hangingPunct="1">
      <a:defRPr sz="3600" kern="1200">
        <a:solidFill>
          <a:srgbClr val="FF0000"/>
        </a:solidFill>
        <a:latin typeface="Comic Sans MS" pitchFamily="66" charset="0"/>
        <a:ea typeface="+mn-ea"/>
        <a:cs typeface="+mn-cs"/>
      </a:defRPr>
    </a:lvl7pPr>
    <a:lvl8pPr marL="3200400" algn="l" defTabSz="914400" rtl="0" eaLnBrk="1" latinLnBrk="0" hangingPunct="1">
      <a:defRPr sz="3600" kern="1200">
        <a:solidFill>
          <a:srgbClr val="FF0000"/>
        </a:solidFill>
        <a:latin typeface="Comic Sans MS" pitchFamily="66" charset="0"/>
        <a:ea typeface="+mn-ea"/>
        <a:cs typeface="+mn-cs"/>
      </a:defRPr>
    </a:lvl8pPr>
    <a:lvl9pPr marL="3657600" algn="l" defTabSz="914400" rtl="0" eaLnBrk="1" latinLnBrk="0" hangingPunct="1">
      <a:defRPr sz="3600" kern="1200">
        <a:solidFill>
          <a:srgbClr val="FF0000"/>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0000"/>
    <a:srgbClr val="0066CC"/>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505" autoAdjust="0"/>
  </p:normalViewPr>
  <p:slideViewPr>
    <p:cSldViewPr snapToGrid="0">
      <p:cViewPr varScale="1">
        <p:scale>
          <a:sx n="102" d="100"/>
          <a:sy n="102" d="100"/>
        </p:scale>
        <p:origin x="-234" y="-102"/>
      </p:cViewPr>
      <p:guideLst>
        <p:guide orient="horz" pos="181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9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F5F042-F3AA-4DB8-9E1F-AF9D0131C6F4}" type="datetimeFigureOut">
              <a:rPr lang="en-US" smtClean="0"/>
              <a:pPr/>
              <a:t>2/19/2015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7CB8D-E7AC-4B32-9EA8-31B557C150B1}" type="slidenum">
              <a:rPr lang="en-US" smtClean="0"/>
              <a:pPr/>
              <a:t>‹#›</a:t>
            </a:fld>
            <a:endParaRPr lang="en-US" dirty="0"/>
          </a:p>
        </p:txBody>
      </p:sp>
    </p:spTree>
    <p:extLst>
      <p:ext uri="{BB962C8B-B14F-4D97-AF65-F5344CB8AC3E}">
        <p14:creationId xmlns:p14="http://schemas.microsoft.com/office/powerpoint/2010/main" xmlns="" val="357597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7CB8D-E7AC-4B32-9EA8-31B557C150B1}" type="slidenum">
              <a:rPr lang="en-US" smtClean="0"/>
              <a:pPr/>
              <a:t>31</a:t>
            </a:fld>
            <a:endParaRPr lang="en-US" dirty="0"/>
          </a:p>
        </p:txBody>
      </p:sp>
    </p:spTree>
    <p:extLst>
      <p:ext uri="{BB962C8B-B14F-4D97-AF65-F5344CB8AC3E}">
        <p14:creationId xmlns:p14="http://schemas.microsoft.com/office/powerpoint/2010/main" xmlns="" val="175539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C2DC0C38-C8A2-480E-BA32-4AFA806D5BCD}" type="slidenum">
              <a:rPr lang="en-US" altLang="en-US" smtClean="0"/>
              <a:pPr/>
              <a:t>‹#›</a:t>
            </a:fld>
            <a:endParaRPr lang="en-US" altLang="en-US" dirty="0"/>
          </a:p>
        </p:txBody>
      </p:sp>
    </p:spTree>
    <p:extLst>
      <p:ext uri="{BB962C8B-B14F-4D97-AF65-F5344CB8AC3E}">
        <p14:creationId xmlns:p14="http://schemas.microsoft.com/office/powerpoint/2010/main" xmlns="" val="167170100"/>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946AECA1-0425-4392-A007-04949176F24B}" type="slidenum">
              <a:rPr lang="en-US" altLang="en-US" smtClean="0"/>
              <a:pPr/>
              <a:t>‹#›</a:t>
            </a:fld>
            <a:endParaRPr lang="en-US" altLang="en-US" dirty="0"/>
          </a:p>
        </p:txBody>
      </p:sp>
    </p:spTree>
    <p:extLst>
      <p:ext uri="{BB962C8B-B14F-4D97-AF65-F5344CB8AC3E}">
        <p14:creationId xmlns:p14="http://schemas.microsoft.com/office/powerpoint/2010/main" xmlns="" val="1047515018"/>
      </p:ext>
    </p:extLst>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5FEE0200-DD77-4E62-85C5-F936F675B170}" type="slidenum">
              <a:rPr lang="en-US" altLang="en-US" smtClean="0"/>
              <a:pPr/>
              <a:t>‹#›</a:t>
            </a:fld>
            <a:endParaRPr lang="en-US" altLang="en-US" dirty="0"/>
          </a:p>
        </p:txBody>
      </p:sp>
    </p:spTree>
    <p:extLst>
      <p:ext uri="{BB962C8B-B14F-4D97-AF65-F5344CB8AC3E}">
        <p14:creationId xmlns:p14="http://schemas.microsoft.com/office/powerpoint/2010/main" xmlns="" val="2781519801"/>
      </p:ext>
    </p:extLst>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AAFF9AB5-A8DA-4A03-A949-E9202532EB54}" type="slidenum">
              <a:rPr lang="en-US" altLang="en-US" smtClean="0"/>
              <a:pPr/>
              <a:t>‹#›</a:t>
            </a:fld>
            <a:endParaRPr lang="en-US" altLang="en-US" dirty="0"/>
          </a:p>
        </p:txBody>
      </p:sp>
    </p:spTree>
    <p:extLst>
      <p:ext uri="{BB962C8B-B14F-4D97-AF65-F5344CB8AC3E}">
        <p14:creationId xmlns:p14="http://schemas.microsoft.com/office/powerpoint/2010/main" xmlns="" val="2861393995"/>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6C9E5873-6A61-4F1D-9AFC-F1AAC2B6F362}" type="slidenum">
              <a:rPr lang="en-US" altLang="en-US" smtClean="0"/>
              <a:pPr/>
              <a:t>‹#›</a:t>
            </a:fld>
            <a:endParaRPr lang="en-US" altLang="en-US" dirty="0"/>
          </a:p>
        </p:txBody>
      </p:sp>
    </p:spTree>
    <p:extLst>
      <p:ext uri="{BB962C8B-B14F-4D97-AF65-F5344CB8AC3E}">
        <p14:creationId xmlns:p14="http://schemas.microsoft.com/office/powerpoint/2010/main" xmlns="" val="2782748857"/>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08913B98-A469-4312-9920-E42FE9438CFD}" type="slidenum">
              <a:rPr lang="en-US" altLang="en-US" smtClean="0"/>
              <a:pPr/>
              <a:t>‹#›</a:t>
            </a:fld>
            <a:endParaRPr lang="en-US" altLang="en-US" dirty="0"/>
          </a:p>
        </p:txBody>
      </p:sp>
    </p:spTree>
    <p:extLst>
      <p:ext uri="{BB962C8B-B14F-4D97-AF65-F5344CB8AC3E}">
        <p14:creationId xmlns:p14="http://schemas.microsoft.com/office/powerpoint/2010/main" xmlns="" val="522313892"/>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2431BCED-1184-45D9-BD58-58617A602CC6}" type="slidenum">
              <a:rPr lang="en-US" altLang="en-US" smtClean="0"/>
              <a:pPr/>
              <a:t>‹#›</a:t>
            </a:fld>
            <a:endParaRPr lang="en-US" altLang="en-US" dirty="0"/>
          </a:p>
        </p:txBody>
      </p:sp>
    </p:spTree>
    <p:extLst>
      <p:ext uri="{BB962C8B-B14F-4D97-AF65-F5344CB8AC3E}">
        <p14:creationId xmlns:p14="http://schemas.microsoft.com/office/powerpoint/2010/main" xmlns="" val="455579508"/>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920AF051-96D3-47CD-89DC-9132A8821AA1}" type="slidenum">
              <a:rPr lang="en-US" altLang="en-US" smtClean="0"/>
              <a:pPr/>
              <a:t>‹#›</a:t>
            </a:fld>
            <a:endParaRPr lang="en-US" altLang="en-US" dirty="0"/>
          </a:p>
        </p:txBody>
      </p:sp>
    </p:spTree>
    <p:extLst>
      <p:ext uri="{BB962C8B-B14F-4D97-AF65-F5344CB8AC3E}">
        <p14:creationId xmlns:p14="http://schemas.microsoft.com/office/powerpoint/2010/main" xmlns="" val="1916373077"/>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7A9E33F9-4ADA-4C31-A577-337E7EB18EA7}" type="slidenum">
              <a:rPr lang="en-US" altLang="en-US" smtClean="0"/>
              <a:pPr/>
              <a:t>‹#›</a:t>
            </a:fld>
            <a:endParaRPr lang="en-US" altLang="en-US" dirty="0"/>
          </a:p>
        </p:txBody>
      </p:sp>
    </p:spTree>
    <p:extLst>
      <p:ext uri="{BB962C8B-B14F-4D97-AF65-F5344CB8AC3E}">
        <p14:creationId xmlns:p14="http://schemas.microsoft.com/office/powerpoint/2010/main" xmlns="" val="1649295644"/>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B07E39A3-B03C-4513-A72C-CFFBCD667E22}" type="slidenum">
              <a:rPr lang="en-US" altLang="en-US" smtClean="0"/>
              <a:pPr/>
              <a:t>‹#›</a:t>
            </a:fld>
            <a:endParaRPr lang="en-US" altLang="en-US" dirty="0"/>
          </a:p>
        </p:txBody>
      </p:sp>
    </p:spTree>
    <p:extLst>
      <p:ext uri="{BB962C8B-B14F-4D97-AF65-F5344CB8AC3E}">
        <p14:creationId xmlns:p14="http://schemas.microsoft.com/office/powerpoint/2010/main" xmlns="" val="4274356113"/>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13A2B43B-31E6-452D-90E7-516D106B9931}" type="slidenum">
              <a:rPr lang="en-US" altLang="en-US" smtClean="0"/>
              <a:pPr/>
              <a:t>‹#›</a:t>
            </a:fld>
            <a:endParaRPr lang="en-US" altLang="en-US" dirty="0"/>
          </a:p>
        </p:txBody>
      </p:sp>
    </p:spTree>
    <p:extLst>
      <p:ext uri="{BB962C8B-B14F-4D97-AF65-F5344CB8AC3E}">
        <p14:creationId xmlns:p14="http://schemas.microsoft.com/office/powerpoint/2010/main" xmlns="" val="782993582"/>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slide" Target="../slides/slide1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 Target="../slides/slide7.xml"/><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FC2DA-57F4-431A-8737-6ACBEC9F6068}" type="slidenum">
              <a:rPr lang="en-US" altLang="en-US" smtClean="0"/>
              <a:pPr/>
              <a:t>‹#›</a:t>
            </a:fld>
            <a:endParaRPr lang="en-US" altLang="en-US" dirty="0"/>
          </a:p>
        </p:txBody>
      </p:sp>
      <p:pic>
        <p:nvPicPr>
          <p:cNvPr id="7" name="Picture 27" descr="Biology Interface copy"/>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pic>
        <p:nvPicPr>
          <p:cNvPr id="8" name="Picture 22" descr="button_1">
            <a:hlinkClick r:id="rId14" action="ppaction://hlinksldjump"/>
          </p:cNvPr>
          <p:cNvPicPr>
            <a:picLocks noChangeAspect="1" noChangeArrowheads="1"/>
          </p:cNvPicPr>
          <p:nvPr userDrawn="1"/>
        </p:nvPicPr>
        <p:blipFill>
          <a:blip r:embed="rId15" cstate="print"/>
          <a:srcRect/>
          <a:stretch>
            <a:fillRect/>
          </a:stretch>
        </p:blipFill>
        <p:spPr bwMode="auto">
          <a:xfrm>
            <a:off x="1544638" y="6316663"/>
            <a:ext cx="692150" cy="460375"/>
          </a:xfrm>
          <a:prstGeom prst="rect">
            <a:avLst/>
          </a:prstGeom>
          <a:noFill/>
        </p:spPr>
      </p:pic>
      <p:pic>
        <p:nvPicPr>
          <p:cNvPr id="9" name="Picture 23" descr="button_2">
            <a:hlinkClick r:id="rId16" action="ppaction://hlinksldjump"/>
          </p:cNvPr>
          <p:cNvPicPr>
            <a:picLocks noChangeAspect="1" noChangeArrowheads="1"/>
          </p:cNvPicPr>
          <p:nvPr userDrawn="1"/>
        </p:nvPicPr>
        <p:blipFill>
          <a:blip r:embed="rId17" cstate="print"/>
          <a:srcRect/>
          <a:stretch>
            <a:fillRect/>
          </a:stretch>
        </p:blipFill>
        <p:spPr bwMode="auto">
          <a:xfrm>
            <a:off x="2073275" y="6321425"/>
            <a:ext cx="692150" cy="460375"/>
          </a:xfrm>
          <a:prstGeom prst="rect">
            <a:avLst/>
          </a:prstGeom>
          <a:noFill/>
        </p:spPr>
      </p:pic>
      <p:pic>
        <p:nvPicPr>
          <p:cNvPr id="10" name="Picture 24" descr="button_3">
            <a:hlinkClick r:id="rId18" action="ppaction://hlinksldjump"/>
          </p:cNvPr>
          <p:cNvPicPr>
            <a:picLocks noChangeAspect="1" noChangeArrowheads="1"/>
          </p:cNvPicPr>
          <p:nvPr userDrawn="1"/>
        </p:nvPicPr>
        <p:blipFill>
          <a:blip r:embed="rId19" cstate="print"/>
          <a:srcRect/>
          <a:stretch>
            <a:fillRect/>
          </a:stretch>
        </p:blipFill>
        <p:spPr bwMode="auto">
          <a:xfrm>
            <a:off x="2603500" y="6316663"/>
            <a:ext cx="692150" cy="461962"/>
          </a:xfrm>
          <a:prstGeom prst="rect">
            <a:avLst/>
          </a:prstGeom>
          <a:noFill/>
        </p:spPr>
      </p:pic>
      <p:sp>
        <p:nvSpPr>
          <p:cNvPr id="11" name="Text Box 25"/>
          <p:cNvSpPr txBox="1">
            <a:spLocks noChangeArrowheads="1"/>
          </p:cNvSpPr>
          <p:nvPr userDrawn="1"/>
        </p:nvSpPr>
        <p:spPr bwMode="auto">
          <a:xfrm>
            <a:off x="795338" y="6280150"/>
            <a:ext cx="958850" cy="476250"/>
          </a:xfrm>
          <a:prstGeom prst="rect">
            <a:avLst/>
          </a:prstGeom>
          <a:noFill/>
          <a:ln w="9525">
            <a:noFill/>
            <a:miter lim="800000"/>
            <a:headEnd/>
            <a:tailEnd/>
          </a:ln>
          <a:effectLst/>
        </p:spPr>
        <p:txBody>
          <a:bodyPr>
            <a:spAutoFit/>
          </a:bodyPr>
          <a:lstStyle/>
          <a:p>
            <a:pPr algn="l">
              <a:lnSpc>
                <a:spcPct val="90000"/>
              </a:lnSpc>
              <a:spcBef>
                <a:spcPct val="50000"/>
              </a:spcBef>
            </a:pPr>
            <a:r>
              <a:rPr lang="en-US" sz="1400" dirty="0">
                <a:solidFill>
                  <a:schemeClr val="bg1"/>
                </a:solidFill>
                <a:latin typeface="Arial" charset="0"/>
              </a:rPr>
              <a:t>Go to Section:</a:t>
            </a:r>
            <a:endParaRPr lang="en-US" sz="2400" dirty="0">
              <a:solidFill>
                <a:schemeClr val="tx1"/>
              </a:solidFill>
              <a:latin typeface="Arial" charset="0"/>
            </a:endParaRPr>
          </a:p>
        </p:txBody>
      </p:sp>
      <p:pic>
        <p:nvPicPr>
          <p:cNvPr id="12" name="Picture 26" descr="GoOnline">
            <a:hlinkClick r:id="" action="ppaction://customshow?id=0&amp;return=true"/>
          </p:cNvPr>
          <p:cNvPicPr>
            <a:picLocks noChangeAspect="1" noChangeArrowheads="1"/>
          </p:cNvPicPr>
          <p:nvPr userDrawn="1"/>
        </p:nvPicPr>
        <p:blipFill>
          <a:blip r:embed="rId20" cstate="print"/>
          <a:srcRect l="14012" r="13376"/>
          <a:stretch>
            <a:fillRect/>
          </a:stretch>
        </p:blipFill>
        <p:spPr bwMode="auto">
          <a:xfrm>
            <a:off x="6362700" y="6191250"/>
            <a:ext cx="749300" cy="601663"/>
          </a:xfrm>
          <a:prstGeom prst="rect">
            <a:avLst/>
          </a:prstGeom>
          <a:noFill/>
        </p:spPr>
      </p:pic>
    </p:spTree>
    <p:extLst>
      <p:ext uri="{BB962C8B-B14F-4D97-AF65-F5344CB8AC3E}">
        <p14:creationId xmlns:p14="http://schemas.microsoft.com/office/powerpoint/2010/main" xmlns="" val="360494882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dissolv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a:xfrm>
            <a:off x="333375" y="1446213"/>
            <a:ext cx="8559800" cy="2195512"/>
          </a:xfrm>
          <a:noFill/>
          <a:ln/>
        </p:spPr>
        <p:txBody>
          <a:bodyPr/>
          <a:lstStyle/>
          <a:p>
            <a:pPr marL="803275" indent="-803275">
              <a:lnSpc>
                <a:spcPct val="90000"/>
              </a:lnSpc>
            </a:pPr>
            <a:r>
              <a:rPr lang="en-US" altLang="en-US" sz="3600" b="1" dirty="0"/>
              <a:t>EVOLUTION OF POPULATIONS</a:t>
            </a:r>
            <a:br>
              <a:rPr lang="en-US" altLang="en-US" sz="3600" b="1" dirty="0"/>
            </a:br>
            <a:r>
              <a:rPr lang="en-US" altLang="en-US" sz="3600" b="1" dirty="0"/>
              <a:t> Evolution as Genetic Change </a:t>
            </a:r>
          </a:p>
          <a:p>
            <a:pPr marL="803275" indent="-803275">
              <a:lnSpc>
                <a:spcPct val="90000"/>
              </a:lnSpc>
            </a:pPr>
            <a:r>
              <a:rPr lang="en-US" altLang="en-US" sz="3600" b="1" dirty="0"/>
              <a:t>				   </a:t>
            </a:r>
            <a:r>
              <a:rPr lang="en-US" altLang="en-US" sz="3600" b="1" dirty="0" smtClean="0"/>
              <a:t>17–2</a:t>
            </a:r>
            <a:endParaRPr lang="en-US" altLang="en-US" sz="3600" b="1" dirty="0"/>
          </a:p>
          <a:p>
            <a:pPr marL="1146175" lvl="1" indent="-341313">
              <a:lnSpc>
                <a:spcPct val="90000"/>
              </a:lnSpc>
              <a:buFontTx/>
              <a:buNone/>
            </a:pPr>
            <a:endParaRPr lang="en-US" altLang="en-US" sz="3600" dirty="0"/>
          </a:p>
        </p:txBody>
      </p:sp>
      <p:pic>
        <p:nvPicPr>
          <p:cNvPr id="99333" name="Picture 5" descr="kid faces"/>
          <p:cNvPicPr>
            <a:picLocks noChangeAspect="1" noChangeArrowheads="1"/>
          </p:cNvPicPr>
          <p:nvPr/>
        </p:nvPicPr>
        <p:blipFill>
          <a:blip r:embed="rId2" cstate="print"/>
          <a:srcRect l="3171" t="6815" r="3577" b="46964"/>
          <a:stretch>
            <a:fillRect/>
          </a:stretch>
        </p:blipFill>
        <p:spPr bwMode="auto">
          <a:xfrm>
            <a:off x="1589088" y="3497263"/>
            <a:ext cx="5835650" cy="9906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dissolve">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dissolve">
                                      <p:cBhvr>
                                        <p:cTn id="12" dur="5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3"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9575" name="Picture 7"/>
          <p:cNvPicPr>
            <a:picLocks noChangeAspect="1" noChangeArrowheads="1"/>
          </p:cNvPicPr>
          <p:nvPr/>
        </p:nvPicPr>
        <p:blipFill>
          <a:blip r:embed="rId2" cstate="print"/>
          <a:srcRect l="24463" t="29492" r="38818" b="16992"/>
          <a:stretch>
            <a:fillRect/>
          </a:stretch>
        </p:blipFill>
        <p:spPr bwMode="auto">
          <a:xfrm>
            <a:off x="4503738" y="238125"/>
            <a:ext cx="3581400" cy="3914775"/>
          </a:xfrm>
          <a:prstGeom prst="rect">
            <a:avLst/>
          </a:prstGeom>
          <a:noFill/>
          <a:ln w="12700">
            <a:noFill/>
            <a:miter lim="800000"/>
            <a:headEnd/>
            <a:tailEnd/>
          </a:ln>
          <a:effectLst/>
        </p:spPr>
      </p:pic>
      <p:sp>
        <p:nvSpPr>
          <p:cNvPr id="109570" name="Rectangle 2"/>
          <p:cNvSpPr>
            <a:spLocks noGrp="1" noChangeArrowheads="1"/>
          </p:cNvSpPr>
          <p:nvPr>
            <p:ph idx="1"/>
          </p:nvPr>
        </p:nvSpPr>
        <p:spPr>
          <a:xfrm>
            <a:off x="276225" y="250825"/>
            <a:ext cx="7935913" cy="3984625"/>
          </a:xfrm>
        </p:spPr>
        <p:txBody>
          <a:bodyPr/>
          <a:lstStyle/>
          <a:p>
            <a:r>
              <a:rPr lang="en-US" sz="3600" b="1" dirty="0"/>
              <a:t>STABILIZING SELECTION</a:t>
            </a:r>
          </a:p>
        </p:txBody>
      </p:sp>
      <p:sp>
        <p:nvSpPr>
          <p:cNvPr id="109572" name="Rectangle 4"/>
          <p:cNvSpPr>
            <a:spLocks noChangeArrowheads="1"/>
          </p:cNvSpPr>
          <p:nvPr/>
        </p:nvSpPr>
        <p:spPr bwMode="auto">
          <a:xfrm>
            <a:off x="4054475" y="0"/>
            <a:ext cx="4600575"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Graph from BIOLOGY by Miller and Levine; Prentice Hall Publshing©2006</a:t>
            </a:r>
          </a:p>
        </p:txBody>
      </p:sp>
      <p:sp>
        <p:nvSpPr>
          <p:cNvPr id="109573" name="Text Box 5"/>
          <p:cNvSpPr txBox="1">
            <a:spLocks noChangeArrowheads="1"/>
          </p:cNvSpPr>
          <p:nvPr/>
        </p:nvSpPr>
        <p:spPr bwMode="auto">
          <a:xfrm>
            <a:off x="217488" y="4086225"/>
            <a:ext cx="8820150" cy="2771775"/>
          </a:xfrm>
          <a:prstGeom prst="rect">
            <a:avLst/>
          </a:prstGeom>
          <a:noFill/>
          <a:ln w="12700">
            <a:noFill/>
            <a:miter lim="800000"/>
            <a:headEnd/>
            <a:tailEnd/>
          </a:ln>
          <a:effectLst/>
        </p:spPr>
        <p:txBody>
          <a:bodyPr wrap="none">
            <a:spAutoFit/>
          </a:bodyPr>
          <a:lstStyle/>
          <a:p>
            <a:pPr algn="l"/>
            <a:r>
              <a:rPr lang="en-US" sz="3200" b="1" dirty="0">
                <a:solidFill>
                  <a:schemeClr val="tx1"/>
                </a:solidFill>
                <a:latin typeface="Arial" charset="0"/>
              </a:rPr>
              <a:t>Individuals in _____________ of the curve </a:t>
            </a:r>
          </a:p>
          <a:p>
            <a:pPr algn="l"/>
            <a:r>
              <a:rPr lang="en-US" sz="3200" b="1" dirty="0">
                <a:solidFill>
                  <a:schemeClr val="tx1"/>
                </a:solidFill>
                <a:latin typeface="Arial" charset="0"/>
              </a:rPr>
              <a:t>have higher fitness than individuals at </a:t>
            </a:r>
          </a:p>
          <a:p>
            <a:pPr algn="l"/>
            <a:r>
              <a:rPr lang="en-US" sz="3200" b="1" dirty="0">
                <a:solidFill>
                  <a:schemeClr val="tx1"/>
                </a:solidFill>
                <a:latin typeface="Arial" charset="0"/>
              </a:rPr>
              <a:t>either end </a:t>
            </a:r>
          </a:p>
          <a:p>
            <a:pPr algn="l"/>
            <a:endParaRPr lang="en-US" sz="3200" b="1" dirty="0">
              <a:solidFill>
                <a:schemeClr val="tx1"/>
              </a:solidFill>
              <a:latin typeface="Arial" charset="0"/>
            </a:endParaRPr>
          </a:p>
          <a:p>
            <a:pPr algn="l"/>
            <a:r>
              <a:rPr lang="en-US" sz="2400" b="1" dirty="0">
                <a:solidFill>
                  <a:schemeClr val="tx1"/>
                </a:solidFill>
                <a:latin typeface="Arial" charset="0"/>
              </a:rPr>
              <a:t>Graph stays in same place but narrows as more organisms </a:t>
            </a:r>
          </a:p>
          <a:p>
            <a:pPr algn="l"/>
            <a:r>
              <a:rPr lang="en-US" sz="2400" b="1" dirty="0">
                <a:solidFill>
                  <a:schemeClr val="tx1"/>
                </a:solidFill>
                <a:latin typeface="Arial" charset="0"/>
              </a:rPr>
              <a:t>in middle are produced.</a:t>
            </a:r>
          </a:p>
        </p:txBody>
      </p:sp>
      <p:sp>
        <p:nvSpPr>
          <p:cNvPr id="109574" name="Text Box 6"/>
          <p:cNvSpPr txBox="1">
            <a:spLocks noChangeArrowheads="1"/>
          </p:cNvSpPr>
          <p:nvPr/>
        </p:nvSpPr>
        <p:spPr bwMode="auto">
          <a:xfrm>
            <a:off x="3697288" y="4103688"/>
            <a:ext cx="1855787" cy="579437"/>
          </a:xfrm>
          <a:prstGeom prst="rect">
            <a:avLst/>
          </a:prstGeom>
          <a:noFill/>
          <a:ln w="12700">
            <a:noFill/>
            <a:miter lim="800000"/>
            <a:headEnd/>
            <a:tailEnd/>
          </a:ln>
          <a:effectLst/>
        </p:spPr>
        <p:txBody>
          <a:bodyPr wrap="none">
            <a:spAutoFit/>
          </a:bodyPr>
          <a:lstStyle/>
          <a:p>
            <a:r>
              <a:rPr lang="en-US" sz="3200" b="1" dirty="0">
                <a:solidFill>
                  <a:srgbClr val="0066CC"/>
                </a:solidFill>
                <a:latin typeface="Arial" charset="0"/>
              </a:rPr>
              <a:t>CENTER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dissolve">
                                      <p:cBhvr>
                                        <p:cTn id="7" dur="5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3906" name="Picture 2" descr="bio_ch16_6206"/>
          <p:cNvPicPr>
            <a:picLocks noChangeAspect="1" noChangeArrowheads="1"/>
          </p:cNvPicPr>
          <p:nvPr/>
        </p:nvPicPr>
        <p:blipFill>
          <a:blip r:embed="rId2" cstate="print">
            <a:clrChange>
              <a:clrFrom>
                <a:srgbClr val="006A6B"/>
              </a:clrFrom>
              <a:clrTo>
                <a:srgbClr val="006A6B">
                  <a:alpha val="0"/>
                </a:srgbClr>
              </a:clrTo>
            </a:clrChange>
          </a:blip>
          <a:srcRect/>
          <a:stretch>
            <a:fillRect/>
          </a:stretch>
        </p:blipFill>
        <p:spPr bwMode="auto">
          <a:xfrm>
            <a:off x="2374900" y="1282700"/>
            <a:ext cx="4441825" cy="4603750"/>
          </a:xfrm>
          <a:prstGeom prst="rect">
            <a:avLst/>
          </a:prstGeom>
          <a:noFill/>
        </p:spPr>
      </p:pic>
      <p:sp>
        <p:nvSpPr>
          <p:cNvPr id="123907" name="Text Box 3"/>
          <p:cNvSpPr txBox="1">
            <a:spLocks noChangeArrowheads="1"/>
          </p:cNvSpPr>
          <p:nvPr/>
        </p:nvSpPr>
        <p:spPr bwMode="auto">
          <a:xfrm>
            <a:off x="2374900" y="1892300"/>
            <a:ext cx="1524000" cy="336550"/>
          </a:xfrm>
          <a:prstGeom prst="rect">
            <a:avLst/>
          </a:prstGeom>
          <a:noFill/>
          <a:ln w="9525">
            <a:noFill/>
            <a:miter lim="800000"/>
            <a:headEnd/>
            <a:tailEnd/>
          </a:ln>
          <a:effectLst/>
        </p:spPr>
        <p:txBody>
          <a:bodyPr>
            <a:spAutoFit/>
          </a:bodyPr>
          <a:lstStyle/>
          <a:p>
            <a:pPr algn="ctr">
              <a:spcBef>
                <a:spcPct val="50000"/>
              </a:spcBef>
            </a:pPr>
            <a:r>
              <a:rPr lang="en-US" altLang="en-US" sz="1600" b="1" dirty="0">
                <a:solidFill>
                  <a:schemeClr val="tx1"/>
                </a:solidFill>
                <a:latin typeface="Arial" charset="0"/>
              </a:rPr>
              <a:t>Key</a:t>
            </a:r>
            <a:endParaRPr lang="en-US" altLang="en-US" sz="1200" dirty="0">
              <a:solidFill>
                <a:schemeClr val="tx1"/>
              </a:solidFill>
              <a:latin typeface="Arial" charset="0"/>
            </a:endParaRPr>
          </a:p>
        </p:txBody>
      </p:sp>
      <p:sp>
        <p:nvSpPr>
          <p:cNvPr id="123908" name="Text Box 4"/>
          <p:cNvSpPr txBox="1">
            <a:spLocks noChangeArrowheads="1"/>
          </p:cNvSpPr>
          <p:nvPr/>
        </p:nvSpPr>
        <p:spPr bwMode="auto">
          <a:xfrm rot="-5361417">
            <a:off x="1383506" y="4115594"/>
            <a:ext cx="2452688" cy="304800"/>
          </a:xfrm>
          <a:prstGeom prst="rect">
            <a:avLst/>
          </a:prstGeom>
          <a:noFill/>
          <a:ln w="9525">
            <a:noFill/>
            <a:miter lim="800000"/>
            <a:headEnd/>
            <a:tailEnd/>
          </a:ln>
          <a:effectLst/>
        </p:spPr>
        <p:txBody>
          <a:bodyPr>
            <a:spAutoFit/>
          </a:bodyPr>
          <a:lstStyle/>
          <a:p>
            <a:pPr algn="ctr">
              <a:spcBef>
                <a:spcPct val="50000"/>
              </a:spcBef>
            </a:pPr>
            <a:r>
              <a:rPr lang="en-US" altLang="en-US" sz="1400" b="1" dirty="0">
                <a:solidFill>
                  <a:schemeClr val="tx1"/>
                </a:solidFill>
                <a:latin typeface="Arial" charset="0"/>
              </a:rPr>
              <a:t>Percentage of Population</a:t>
            </a:r>
          </a:p>
        </p:txBody>
      </p:sp>
      <p:sp>
        <p:nvSpPr>
          <p:cNvPr id="123909" name="Text Box 5"/>
          <p:cNvSpPr txBox="1">
            <a:spLocks noChangeArrowheads="1"/>
          </p:cNvSpPr>
          <p:nvPr/>
        </p:nvSpPr>
        <p:spPr bwMode="auto">
          <a:xfrm>
            <a:off x="2543175" y="5518150"/>
            <a:ext cx="1447800" cy="623888"/>
          </a:xfrm>
          <a:prstGeom prst="rect">
            <a:avLst/>
          </a:prstGeom>
          <a:noFill/>
          <a:ln w="9525">
            <a:noFill/>
            <a:miter lim="800000"/>
            <a:headEnd/>
            <a:tailEnd/>
          </a:ln>
          <a:effectLst/>
        </p:spPr>
        <p:txBody>
          <a:bodyPr>
            <a:spAutoFit/>
          </a:bodyPr>
          <a:lstStyle/>
          <a:p>
            <a:pPr algn="l">
              <a:spcBef>
                <a:spcPct val="50000"/>
              </a:spcBef>
            </a:pPr>
            <a:r>
              <a:rPr lang="en-US" altLang="en-US" sz="1400" b="1" dirty="0">
                <a:solidFill>
                  <a:schemeClr val="tx1"/>
                </a:solidFill>
                <a:latin typeface="Arial" charset="0"/>
              </a:rPr>
              <a:t>Brightness of</a:t>
            </a:r>
          </a:p>
          <a:p>
            <a:pPr algn="l">
              <a:spcBef>
                <a:spcPct val="50000"/>
              </a:spcBef>
            </a:pPr>
            <a:r>
              <a:rPr lang="en-US" altLang="en-US" sz="1400" b="1" dirty="0">
                <a:solidFill>
                  <a:schemeClr val="tx1"/>
                </a:solidFill>
                <a:latin typeface="Arial" charset="0"/>
              </a:rPr>
              <a:t>Feather Color</a:t>
            </a:r>
          </a:p>
        </p:txBody>
      </p:sp>
      <p:sp>
        <p:nvSpPr>
          <p:cNvPr id="123910" name="Text Box 6"/>
          <p:cNvSpPr txBox="1">
            <a:spLocks noChangeArrowheads="1"/>
          </p:cNvSpPr>
          <p:nvPr/>
        </p:nvSpPr>
        <p:spPr bwMode="auto">
          <a:xfrm>
            <a:off x="5118100" y="2649538"/>
            <a:ext cx="1670050" cy="1558925"/>
          </a:xfrm>
          <a:prstGeom prst="rect">
            <a:avLst/>
          </a:prstGeom>
          <a:noFill/>
          <a:ln w="9525">
            <a:noFill/>
            <a:miter lim="800000"/>
            <a:headEnd/>
            <a:tailEnd/>
          </a:ln>
          <a:effectLst/>
        </p:spPr>
        <p:txBody>
          <a:bodyPr>
            <a:spAutoFit/>
          </a:bodyPr>
          <a:lstStyle/>
          <a:p>
            <a:pPr algn="ctr">
              <a:spcBef>
                <a:spcPct val="50000"/>
              </a:spcBef>
            </a:pPr>
            <a:r>
              <a:rPr lang="en-US" altLang="en-US" sz="1600" b="1" dirty="0">
                <a:solidFill>
                  <a:schemeClr val="tx1"/>
                </a:solidFill>
                <a:latin typeface="Arial" charset="0"/>
              </a:rPr>
              <a:t>Selection against both extremes keep curve narrow and in same place.</a:t>
            </a:r>
          </a:p>
        </p:txBody>
      </p:sp>
      <p:sp>
        <p:nvSpPr>
          <p:cNvPr id="123912" name="Text Box 8"/>
          <p:cNvSpPr txBox="1">
            <a:spLocks noChangeArrowheads="1"/>
          </p:cNvSpPr>
          <p:nvPr/>
        </p:nvSpPr>
        <p:spPr bwMode="auto">
          <a:xfrm>
            <a:off x="838200" y="762000"/>
            <a:ext cx="1709738" cy="304800"/>
          </a:xfrm>
          <a:prstGeom prst="rect">
            <a:avLst/>
          </a:prstGeom>
          <a:noFill/>
          <a:ln w="9525">
            <a:noFill/>
            <a:miter lim="800000"/>
            <a:headEnd/>
            <a:tailEnd/>
          </a:ln>
          <a:effectLst/>
        </p:spPr>
        <p:txBody>
          <a:bodyPr>
            <a:spAutoFit/>
          </a:bodyPr>
          <a:lstStyle/>
          <a:p>
            <a:pPr algn="l">
              <a:spcBef>
                <a:spcPct val="50000"/>
              </a:spcBef>
            </a:pPr>
            <a:r>
              <a:rPr lang="en-US" altLang="en-US" sz="1400" b="1" dirty="0">
                <a:solidFill>
                  <a:schemeClr val="bg1"/>
                </a:solidFill>
                <a:latin typeface="Arial" charset="0"/>
              </a:rPr>
              <a:t>Section 16-2</a:t>
            </a:r>
          </a:p>
        </p:txBody>
      </p:sp>
      <p:sp>
        <p:nvSpPr>
          <p:cNvPr id="123913" name="Text Box 9"/>
          <p:cNvSpPr txBox="1">
            <a:spLocks noChangeArrowheads="1"/>
          </p:cNvSpPr>
          <p:nvPr/>
        </p:nvSpPr>
        <p:spPr bwMode="auto">
          <a:xfrm>
            <a:off x="3267075" y="2130425"/>
            <a:ext cx="1417638" cy="517525"/>
          </a:xfrm>
          <a:prstGeom prst="rect">
            <a:avLst/>
          </a:prstGeom>
          <a:noFill/>
          <a:ln w="9525">
            <a:noFill/>
            <a:miter lim="800000"/>
            <a:headEnd/>
            <a:tailEnd/>
          </a:ln>
          <a:effectLst/>
        </p:spPr>
        <p:txBody>
          <a:bodyPr>
            <a:spAutoFit/>
          </a:bodyPr>
          <a:lstStyle/>
          <a:p>
            <a:pPr algn="l"/>
            <a:r>
              <a:rPr lang="en-US" altLang="en-US" sz="1400" dirty="0">
                <a:solidFill>
                  <a:schemeClr val="tx1"/>
                </a:solidFill>
                <a:latin typeface="Arial" charset="0"/>
              </a:rPr>
              <a:t>Low mortality, high fitness</a:t>
            </a:r>
          </a:p>
        </p:txBody>
      </p:sp>
      <p:sp>
        <p:nvSpPr>
          <p:cNvPr id="123914" name="Text Box 10"/>
          <p:cNvSpPr txBox="1">
            <a:spLocks noChangeArrowheads="1"/>
          </p:cNvSpPr>
          <p:nvPr/>
        </p:nvSpPr>
        <p:spPr bwMode="auto">
          <a:xfrm>
            <a:off x="3267075" y="2649538"/>
            <a:ext cx="1417638" cy="517525"/>
          </a:xfrm>
          <a:prstGeom prst="rect">
            <a:avLst/>
          </a:prstGeom>
          <a:noFill/>
          <a:ln w="9525">
            <a:noFill/>
            <a:miter lim="800000"/>
            <a:headEnd/>
            <a:tailEnd/>
          </a:ln>
          <a:effectLst/>
        </p:spPr>
        <p:txBody>
          <a:bodyPr>
            <a:spAutoFit/>
          </a:bodyPr>
          <a:lstStyle/>
          <a:p>
            <a:pPr algn="l"/>
            <a:r>
              <a:rPr lang="en-US" altLang="en-US" sz="1400" dirty="0">
                <a:solidFill>
                  <a:schemeClr val="tx1"/>
                </a:solidFill>
                <a:latin typeface="Arial" charset="0"/>
              </a:rPr>
              <a:t>High mortality, low fitness</a:t>
            </a:r>
          </a:p>
        </p:txBody>
      </p:sp>
      <p:sp>
        <p:nvSpPr>
          <p:cNvPr id="123915" name="Rectangle 11"/>
          <p:cNvSpPr>
            <a:spLocks noChangeArrowheads="1"/>
          </p:cNvSpPr>
          <p:nvPr/>
        </p:nvSpPr>
        <p:spPr bwMode="auto">
          <a:xfrm>
            <a:off x="2370138" y="1268413"/>
            <a:ext cx="4432300" cy="506412"/>
          </a:xfrm>
          <a:prstGeom prst="rect">
            <a:avLst/>
          </a:prstGeom>
          <a:solidFill>
            <a:srgbClr val="0066CC"/>
          </a:solidFill>
          <a:ln w="9525">
            <a:solidFill>
              <a:schemeClr val="tx1"/>
            </a:solidFill>
            <a:miter lim="800000"/>
            <a:headEnd/>
            <a:tailEnd/>
          </a:ln>
          <a:effectLst/>
        </p:spPr>
        <p:txBody>
          <a:bodyPr wrap="none" anchor="ctr"/>
          <a:lstStyle/>
          <a:p>
            <a:endParaRPr lang="en-US" dirty="0"/>
          </a:p>
        </p:txBody>
      </p:sp>
      <p:sp>
        <p:nvSpPr>
          <p:cNvPr id="123916" name="Rectangle 12"/>
          <p:cNvSpPr>
            <a:spLocks noChangeArrowheads="1"/>
          </p:cNvSpPr>
          <p:nvPr/>
        </p:nvSpPr>
        <p:spPr bwMode="auto">
          <a:xfrm>
            <a:off x="3376613" y="1366838"/>
            <a:ext cx="2406650" cy="366712"/>
          </a:xfrm>
          <a:prstGeom prst="rect">
            <a:avLst/>
          </a:prstGeom>
          <a:noFill/>
          <a:ln w="9525">
            <a:noFill/>
            <a:miter lim="800000"/>
            <a:headEnd/>
            <a:tailEnd/>
          </a:ln>
          <a:effectLst/>
        </p:spPr>
        <p:txBody>
          <a:bodyPr wrap="none">
            <a:spAutoFit/>
          </a:bodyPr>
          <a:lstStyle/>
          <a:p>
            <a:pPr algn="ctr"/>
            <a:r>
              <a:rPr lang="en-US" altLang="en-US" sz="1800" b="1" dirty="0">
                <a:solidFill>
                  <a:schemeClr val="bg1"/>
                </a:solidFill>
                <a:latin typeface="Arial" charset="0"/>
              </a:rPr>
              <a:t>Stabilizing Selection</a:t>
            </a:r>
          </a:p>
        </p:txBody>
      </p:sp>
      <p:sp>
        <p:nvSpPr>
          <p:cNvPr id="123919" name="Text Box 15"/>
          <p:cNvSpPr txBox="1">
            <a:spLocks noChangeArrowheads="1"/>
          </p:cNvSpPr>
          <p:nvPr/>
        </p:nvSpPr>
        <p:spPr bwMode="auto">
          <a:xfrm>
            <a:off x="177800" y="1501775"/>
            <a:ext cx="2212975" cy="3937000"/>
          </a:xfrm>
          <a:prstGeom prst="rect">
            <a:avLst/>
          </a:prstGeom>
          <a:noFill/>
          <a:ln w="12700">
            <a:noFill/>
            <a:miter lim="800000"/>
            <a:headEnd/>
            <a:tailEnd/>
          </a:ln>
          <a:effectLst/>
        </p:spPr>
        <p:txBody>
          <a:bodyPr>
            <a:spAutoFit/>
          </a:bodyPr>
          <a:lstStyle/>
          <a:p>
            <a:pPr algn="l"/>
            <a:r>
              <a:rPr lang="en-US" sz="1800" b="1" dirty="0">
                <a:solidFill>
                  <a:schemeClr val="accent2"/>
                </a:solidFill>
                <a:latin typeface="Arial" charset="0"/>
              </a:rPr>
              <a:t>Male birds use their plumage to attract mates.  Male birds in the population with less brilliant and showy plumage are less likely to attract a mate, while male birds with showy plumage are more likely to attract a mate.</a:t>
            </a:r>
          </a:p>
        </p:txBody>
      </p:sp>
      <p:sp>
        <p:nvSpPr>
          <p:cNvPr id="123920" name="Text Box 16"/>
          <p:cNvSpPr txBox="1">
            <a:spLocks noChangeArrowheads="1"/>
          </p:cNvSpPr>
          <p:nvPr/>
        </p:nvSpPr>
        <p:spPr bwMode="auto">
          <a:xfrm>
            <a:off x="6883400" y="1408113"/>
            <a:ext cx="2317750" cy="3662362"/>
          </a:xfrm>
          <a:prstGeom prst="rect">
            <a:avLst/>
          </a:prstGeom>
          <a:noFill/>
          <a:ln w="12700">
            <a:noFill/>
            <a:miter lim="800000"/>
            <a:headEnd/>
            <a:tailEnd/>
          </a:ln>
          <a:effectLst/>
        </p:spPr>
        <p:txBody>
          <a:bodyPr wrap="none">
            <a:spAutoFit/>
          </a:bodyPr>
          <a:lstStyle/>
          <a:p>
            <a:pPr algn="l"/>
            <a:r>
              <a:rPr lang="en-US" sz="1800" b="1" dirty="0">
                <a:solidFill>
                  <a:schemeClr val="accent2"/>
                </a:solidFill>
                <a:latin typeface="Arial" charset="0"/>
              </a:rPr>
              <a:t>Male birds with</a:t>
            </a:r>
          </a:p>
          <a:p>
            <a:pPr algn="l"/>
            <a:r>
              <a:rPr lang="en-US" sz="1800" b="1" dirty="0">
                <a:solidFill>
                  <a:schemeClr val="accent2"/>
                </a:solidFill>
                <a:latin typeface="Arial" charset="0"/>
              </a:rPr>
              <a:t>showier, brightly-</a:t>
            </a:r>
          </a:p>
          <a:p>
            <a:pPr algn="l"/>
            <a:r>
              <a:rPr lang="en-US" sz="1800" b="1" dirty="0">
                <a:solidFill>
                  <a:schemeClr val="accent2"/>
                </a:solidFill>
                <a:latin typeface="Arial" charset="0"/>
              </a:rPr>
              <a:t>colored plumage</a:t>
            </a:r>
          </a:p>
          <a:p>
            <a:pPr algn="l"/>
            <a:r>
              <a:rPr lang="en-US" sz="1800" b="1" dirty="0">
                <a:solidFill>
                  <a:schemeClr val="accent2"/>
                </a:solidFill>
                <a:latin typeface="Arial" charset="0"/>
              </a:rPr>
              <a:t>also attract</a:t>
            </a:r>
          </a:p>
          <a:p>
            <a:pPr algn="l"/>
            <a:r>
              <a:rPr lang="en-US" sz="1800" b="1" dirty="0">
                <a:solidFill>
                  <a:schemeClr val="accent2"/>
                </a:solidFill>
                <a:latin typeface="Arial" charset="0"/>
              </a:rPr>
              <a:t>predators, and are</a:t>
            </a:r>
          </a:p>
          <a:p>
            <a:pPr algn="l"/>
            <a:r>
              <a:rPr lang="en-US" sz="1800" b="1" dirty="0">
                <a:solidFill>
                  <a:schemeClr val="accent2"/>
                </a:solidFill>
                <a:latin typeface="Arial" charset="0"/>
              </a:rPr>
              <a:t>less likely to live</a:t>
            </a:r>
          </a:p>
          <a:p>
            <a:pPr algn="l"/>
            <a:r>
              <a:rPr lang="en-US" sz="1800" b="1" dirty="0">
                <a:solidFill>
                  <a:schemeClr val="accent2"/>
                </a:solidFill>
                <a:latin typeface="Arial" charset="0"/>
              </a:rPr>
              <a:t>long enough to</a:t>
            </a:r>
          </a:p>
          <a:p>
            <a:pPr algn="l"/>
            <a:r>
              <a:rPr lang="en-US" sz="1800" b="1" dirty="0">
                <a:solidFill>
                  <a:schemeClr val="accent2"/>
                </a:solidFill>
                <a:latin typeface="Arial" charset="0"/>
              </a:rPr>
              <a:t>find a mate.</a:t>
            </a:r>
          </a:p>
          <a:p>
            <a:pPr algn="l"/>
            <a:r>
              <a:rPr lang="en-US" sz="1800" b="1" dirty="0">
                <a:solidFill>
                  <a:schemeClr val="accent2"/>
                </a:solidFill>
                <a:latin typeface="Arial" charset="0"/>
              </a:rPr>
              <a:t>The most</a:t>
            </a:r>
          </a:p>
          <a:p>
            <a:pPr algn="l"/>
            <a:r>
              <a:rPr lang="en-US" sz="1800" b="1" dirty="0">
                <a:solidFill>
                  <a:schemeClr val="accent2"/>
                </a:solidFill>
                <a:latin typeface="Arial" charset="0"/>
              </a:rPr>
              <a:t>fit, then, is the male</a:t>
            </a:r>
          </a:p>
          <a:p>
            <a:pPr algn="l"/>
            <a:r>
              <a:rPr lang="en-US" sz="1800" b="1" dirty="0">
                <a:solidFill>
                  <a:schemeClr val="accent2"/>
                </a:solidFill>
                <a:latin typeface="Arial" charset="0"/>
              </a:rPr>
              <a:t>bird in the middle--</a:t>
            </a:r>
          </a:p>
          <a:p>
            <a:pPr algn="l"/>
            <a:r>
              <a:rPr lang="en-US" sz="1800" b="1" dirty="0">
                <a:solidFill>
                  <a:schemeClr val="accent2"/>
                </a:solidFill>
                <a:latin typeface="Arial" charset="0"/>
              </a:rPr>
              <a:t>showy, but not too</a:t>
            </a:r>
          </a:p>
          <a:p>
            <a:pPr algn="l"/>
            <a:r>
              <a:rPr lang="en-US" sz="1800" b="1" dirty="0">
                <a:solidFill>
                  <a:schemeClr val="accent2"/>
                </a:solidFill>
                <a:latin typeface="Arial" charset="0"/>
              </a:rPr>
              <a:t>showy. </a:t>
            </a:r>
          </a:p>
        </p:txBody>
      </p:sp>
      <p:sp>
        <p:nvSpPr>
          <p:cNvPr id="123921" name="Text Box 17"/>
          <p:cNvSpPr txBox="1">
            <a:spLocks noChangeArrowheads="1"/>
          </p:cNvSpPr>
          <p:nvPr/>
        </p:nvSpPr>
        <p:spPr bwMode="auto">
          <a:xfrm>
            <a:off x="855663" y="209550"/>
            <a:ext cx="6415087" cy="701675"/>
          </a:xfrm>
          <a:prstGeom prst="rect">
            <a:avLst/>
          </a:prstGeom>
          <a:noFill/>
          <a:ln w="12700">
            <a:noFill/>
            <a:miter lim="800000"/>
            <a:headEnd/>
            <a:tailEnd/>
          </a:ln>
          <a:effectLst/>
        </p:spPr>
        <p:txBody>
          <a:bodyPr wrap="none">
            <a:spAutoFit/>
          </a:bodyPr>
          <a:lstStyle/>
          <a:p>
            <a:pPr algn="l"/>
            <a:r>
              <a:rPr lang="en-US" sz="4000" b="1" dirty="0">
                <a:solidFill>
                  <a:schemeClr val="accent2"/>
                </a:solidFill>
                <a:latin typeface="Arial" charset="0"/>
              </a:rPr>
              <a:t>STABILIZING SELECTION</a:t>
            </a:r>
          </a:p>
        </p:txBody>
      </p:sp>
      <p:sp>
        <p:nvSpPr>
          <p:cNvPr id="123922" name="Rectangle 18"/>
          <p:cNvSpPr>
            <a:spLocks noChangeArrowheads="1"/>
          </p:cNvSpPr>
          <p:nvPr/>
        </p:nvSpPr>
        <p:spPr bwMode="auto">
          <a:xfrm>
            <a:off x="4286250" y="6402388"/>
            <a:ext cx="4600575"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Graph from BIOLOGY by Miller and Levine; Prentice Hall Publshing©2006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19"/>
                                        </p:tgtEl>
                                        <p:attrNameLst>
                                          <p:attrName>style.visibility</p:attrName>
                                        </p:attrNameLst>
                                      </p:cBhvr>
                                      <p:to>
                                        <p:strVal val="visible"/>
                                      </p:to>
                                    </p:set>
                                    <p:animEffect transition="in" filter="blinds(horizontal)">
                                      <p:cBhvr>
                                        <p:cTn id="7" dur="500"/>
                                        <p:tgtEl>
                                          <p:spTgt spid="1239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920"/>
                                        </p:tgtEl>
                                        <p:attrNameLst>
                                          <p:attrName>style.visibility</p:attrName>
                                        </p:attrNameLst>
                                      </p:cBhvr>
                                      <p:to>
                                        <p:strVal val="visible"/>
                                      </p:to>
                                    </p:set>
                                    <p:animEffect transition="in" filter="blinds(horizontal)">
                                      <p:cBhvr>
                                        <p:cTn id="12" dur="500"/>
                                        <p:tgtEl>
                                          <p:spTgt spid="123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9" grpId="0" autoUpdateAnimBg="0"/>
      <p:bldP spid="12392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522538" y="850900"/>
            <a:ext cx="6419850" cy="3081338"/>
          </a:xfrm>
          <a:prstGeom prst="rect">
            <a:avLst/>
          </a:prstGeom>
          <a:noFill/>
          <a:ln w="12700">
            <a:noFill/>
            <a:miter lim="800000"/>
            <a:headEnd/>
            <a:tailEnd/>
          </a:ln>
          <a:effectLst/>
        </p:spPr>
        <p:txBody>
          <a:bodyPr wrap="none">
            <a:spAutoFit/>
          </a:bodyPr>
          <a:lstStyle/>
          <a:p>
            <a:pPr algn="l"/>
            <a:r>
              <a:rPr lang="en-US" sz="2800" b="1" dirty="0">
                <a:solidFill>
                  <a:schemeClr val="tx1"/>
                </a:solidFill>
                <a:latin typeface="Arial" charset="0"/>
              </a:rPr>
              <a:t>Human babies born with low birth </a:t>
            </a:r>
          </a:p>
          <a:p>
            <a:pPr algn="l"/>
            <a:r>
              <a:rPr lang="en-US" sz="2800" b="1" dirty="0">
                <a:solidFill>
                  <a:schemeClr val="tx1"/>
                </a:solidFill>
                <a:latin typeface="Arial" charset="0"/>
              </a:rPr>
              <a:t>weight are less likely to survive.</a:t>
            </a:r>
          </a:p>
          <a:p>
            <a:pPr algn="l"/>
            <a:endParaRPr lang="en-US" sz="2800" b="1" dirty="0">
              <a:solidFill>
                <a:schemeClr val="tx1"/>
              </a:solidFill>
              <a:latin typeface="Arial" charset="0"/>
            </a:endParaRPr>
          </a:p>
          <a:p>
            <a:pPr algn="l"/>
            <a:r>
              <a:rPr lang="en-US" sz="2800" b="1" dirty="0">
                <a:solidFill>
                  <a:schemeClr val="tx1"/>
                </a:solidFill>
                <a:latin typeface="Arial" charset="0"/>
              </a:rPr>
              <a:t>Babies born too large have difficulty</a:t>
            </a:r>
            <a:br>
              <a:rPr lang="en-US" sz="2800" b="1" dirty="0">
                <a:solidFill>
                  <a:schemeClr val="tx1"/>
                </a:solidFill>
                <a:latin typeface="Arial" charset="0"/>
              </a:rPr>
            </a:br>
            <a:r>
              <a:rPr lang="en-US" sz="2800" b="1" dirty="0">
                <a:solidFill>
                  <a:schemeClr val="tx1"/>
                </a:solidFill>
                <a:latin typeface="Arial" charset="0"/>
              </a:rPr>
              <a:t>being born.</a:t>
            </a:r>
          </a:p>
          <a:p>
            <a:pPr algn="l"/>
            <a:endParaRPr lang="en-US" sz="2800" b="1" dirty="0">
              <a:solidFill>
                <a:schemeClr val="tx1"/>
              </a:solidFill>
              <a:latin typeface="Arial" charset="0"/>
            </a:endParaRPr>
          </a:p>
          <a:p>
            <a:pPr algn="l"/>
            <a:r>
              <a:rPr lang="en-US" sz="2800" b="1" dirty="0">
                <a:solidFill>
                  <a:schemeClr val="tx1"/>
                </a:solidFill>
                <a:latin typeface="Arial" charset="0"/>
              </a:rPr>
              <a:t>Average size babies are selected for.</a:t>
            </a:r>
          </a:p>
        </p:txBody>
      </p:sp>
      <p:sp>
        <p:nvSpPr>
          <p:cNvPr id="112644" name="Text Box 4"/>
          <p:cNvSpPr txBox="1">
            <a:spLocks noChangeArrowheads="1"/>
          </p:cNvSpPr>
          <p:nvPr/>
        </p:nvSpPr>
        <p:spPr bwMode="auto">
          <a:xfrm>
            <a:off x="633413" y="173038"/>
            <a:ext cx="7926387" cy="579437"/>
          </a:xfrm>
          <a:prstGeom prst="rect">
            <a:avLst/>
          </a:prstGeom>
          <a:noFill/>
          <a:ln w="25400">
            <a:noFill/>
            <a:miter lim="800000"/>
            <a:headEnd/>
            <a:tailEnd/>
          </a:ln>
          <a:effectLst/>
        </p:spPr>
        <p:txBody>
          <a:bodyPr wrap="none">
            <a:spAutoFit/>
          </a:bodyPr>
          <a:lstStyle/>
          <a:p>
            <a:pPr algn="l"/>
            <a:r>
              <a:rPr lang="en-US" sz="3200" b="1" dirty="0">
                <a:solidFill>
                  <a:schemeClr val="tx1"/>
                </a:solidFill>
                <a:latin typeface="Arial" charset="0"/>
              </a:rPr>
              <a:t>EXAMPLE OF STABILIZING SELECTION</a:t>
            </a:r>
          </a:p>
        </p:txBody>
      </p:sp>
      <p:sp>
        <p:nvSpPr>
          <p:cNvPr id="112645" name="Rectangle 5"/>
          <p:cNvSpPr>
            <a:spLocks noChangeArrowheads="1"/>
          </p:cNvSpPr>
          <p:nvPr/>
        </p:nvSpPr>
        <p:spPr bwMode="auto">
          <a:xfrm>
            <a:off x="303213" y="6443663"/>
            <a:ext cx="4610100"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http://www.animalbehavior.org/ABS/Stars/ONI/Podos_-_finch_graphic.jpg</a:t>
            </a:r>
          </a:p>
        </p:txBody>
      </p:sp>
      <p:pic>
        <p:nvPicPr>
          <p:cNvPr id="112647" name="Picture 7" descr="twinbabies"/>
          <p:cNvPicPr>
            <a:picLocks noChangeAspect="1" noChangeArrowheads="1"/>
          </p:cNvPicPr>
          <p:nvPr/>
        </p:nvPicPr>
        <p:blipFill>
          <a:blip r:embed="rId2" cstate="print"/>
          <a:srcRect/>
          <a:stretch>
            <a:fillRect/>
          </a:stretch>
        </p:blipFill>
        <p:spPr bwMode="auto">
          <a:xfrm>
            <a:off x="271463" y="933450"/>
            <a:ext cx="1985962" cy="2019300"/>
          </a:xfrm>
          <a:prstGeom prst="rect">
            <a:avLst/>
          </a:prstGeom>
          <a:noFill/>
        </p:spPr>
      </p:pic>
      <p:pic>
        <p:nvPicPr>
          <p:cNvPr id="112648" name="Picture 8"/>
          <p:cNvPicPr>
            <a:picLocks noChangeAspect="1" noChangeArrowheads="1"/>
          </p:cNvPicPr>
          <p:nvPr/>
        </p:nvPicPr>
        <p:blipFill>
          <a:blip r:embed="rId3" cstate="print"/>
          <a:srcRect l="24463" t="29492" r="38818" b="16992"/>
          <a:stretch>
            <a:fillRect/>
          </a:stretch>
        </p:blipFill>
        <p:spPr bwMode="auto">
          <a:xfrm>
            <a:off x="6124575" y="3897313"/>
            <a:ext cx="2466975" cy="2697162"/>
          </a:xfrm>
          <a:prstGeom prst="rect">
            <a:avLst/>
          </a:prstGeom>
          <a:noFill/>
          <a:ln w="12700">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276225" y="250825"/>
            <a:ext cx="7935913" cy="3984625"/>
          </a:xfrm>
        </p:spPr>
        <p:txBody>
          <a:bodyPr/>
          <a:lstStyle/>
          <a:p>
            <a:r>
              <a:rPr lang="en-US" sz="3600" b="1" dirty="0"/>
              <a:t>DISRUPTIVE SELECTION</a:t>
            </a:r>
          </a:p>
        </p:txBody>
      </p:sp>
      <p:sp>
        <p:nvSpPr>
          <p:cNvPr id="110596" name="Rectangle 4"/>
          <p:cNvSpPr>
            <a:spLocks noChangeArrowheads="1"/>
          </p:cNvSpPr>
          <p:nvPr/>
        </p:nvSpPr>
        <p:spPr bwMode="auto">
          <a:xfrm>
            <a:off x="4054475" y="0"/>
            <a:ext cx="4600575"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Graph from BIOLOGY by Miller and Levine; Prentice Hall Publshing©2006</a:t>
            </a:r>
          </a:p>
        </p:txBody>
      </p:sp>
      <p:sp>
        <p:nvSpPr>
          <p:cNvPr id="110597" name="Text Box 5"/>
          <p:cNvSpPr txBox="1">
            <a:spLocks noChangeArrowheads="1"/>
          </p:cNvSpPr>
          <p:nvPr/>
        </p:nvSpPr>
        <p:spPr bwMode="auto">
          <a:xfrm>
            <a:off x="0" y="4059238"/>
            <a:ext cx="9212263" cy="2408237"/>
          </a:xfrm>
          <a:prstGeom prst="rect">
            <a:avLst/>
          </a:prstGeom>
          <a:noFill/>
          <a:ln w="12700">
            <a:noFill/>
            <a:miter lim="800000"/>
            <a:headEnd/>
            <a:tailEnd/>
          </a:ln>
          <a:effectLst/>
        </p:spPr>
        <p:txBody>
          <a:bodyPr wrap="none">
            <a:spAutoFit/>
          </a:bodyPr>
          <a:lstStyle/>
          <a:p>
            <a:pPr algn="l"/>
            <a:r>
              <a:rPr lang="en-US" sz="3200" b="1" dirty="0">
                <a:solidFill>
                  <a:schemeClr val="tx1"/>
                </a:solidFill>
                <a:latin typeface="Arial" charset="0"/>
              </a:rPr>
              <a:t>Individuals at _____________ of the curve </a:t>
            </a:r>
          </a:p>
          <a:p>
            <a:pPr algn="l"/>
            <a:r>
              <a:rPr lang="en-US" sz="3200" b="1" dirty="0">
                <a:solidFill>
                  <a:schemeClr val="tx1"/>
                </a:solidFill>
                <a:latin typeface="Arial" charset="0"/>
              </a:rPr>
              <a:t>have higher fitness than individuals in middle.</a:t>
            </a:r>
          </a:p>
          <a:p>
            <a:pPr algn="l"/>
            <a:endParaRPr lang="en-US" sz="3200" b="1" dirty="0">
              <a:solidFill>
                <a:schemeClr val="tx1"/>
              </a:solidFill>
              <a:latin typeface="Arial" charset="0"/>
            </a:endParaRPr>
          </a:p>
          <a:p>
            <a:pPr algn="l"/>
            <a:r>
              <a:rPr lang="en-US" sz="2800" b="1" dirty="0">
                <a:solidFill>
                  <a:schemeClr val="tx1"/>
                </a:solidFill>
                <a:latin typeface="Arial" charset="0"/>
              </a:rPr>
              <a:t>Can cause graph to split into two. </a:t>
            </a:r>
          </a:p>
          <a:p>
            <a:pPr algn="l"/>
            <a:r>
              <a:rPr lang="en-US" sz="2800" b="1" dirty="0">
                <a:solidFill>
                  <a:schemeClr val="tx1"/>
                </a:solidFill>
                <a:latin typeface="Arial" charset="0"/>
              </a:rPr>
              <a:t>Selection creates __________________PHENOTYPES</a:t>
            </a:r>
          </a:p>
        </p:txBody>
      </p:sp>
      <p:sp>
        <p:nvSpPr>
          <p:cNvPr id="110598" name="Text Box 6"/>
          <p:cNvSpPr txBox="1">
            <a:spLocks noChangeArrowheads="1"/>
          </p:cNvSpPr>
          <p:nvPr/>
        </p:nvSpPr>
        <p:spPr bwMode="auto">
          <a:xfrm>
            <a:off x="3132138" y="4035425"/>
            <a:ext cx="2420937" cy="579438"/>
          </a:xfrm>
          <a:prstGeom prst="rect">
            <a:avLst/>
          </a:prstGeom>
          <a:noFill/>
          <a:ln w="12700">
            <a:noFill/>
            <a:miter lim="800000"/>
            <a:headEnd/>
            <a:tailEnd/>
          </a:ln>
          <a:effectLst/>
        </p:spPr>
        <p:txBody>
          <a:bodyPr wrap="none">
            <a:spAutoFit/>
          </a:bodyPr>
          <a:lstStyle/>
          <a:p>
            <a:r>
              <a:rPr lang="en-US" sz="3200" b="1" dirty="0">
                <a:solidFill>
                  <a:srgbClr val="0066CC"/>
                </a:solidFill>
                <a:latin typeface="Arial" charset="0"/>
              </a:rPr>
              <a:t>EXTREMES</a:t>
            </a:r>
          </a:p>
        </p:txBody>
      </p:sp>
      <p:pic>
        <p:nvPicPr>
          <p:cNvPr id="110599" name="Picture 7"/>
          <p:cNvPicPr>
            <a:picLocks noChangeAspect="1" noChangeArrowheads="1"/>
          </p:cNvPicPr>
          <p:nvPr/>
        </p:nvPicPr>
        <p:blipFill>
          <a:blip r:embed="rId2" cstate="print"/>
          <a:srcRect l="24756" t="32031" r="37061" b="33203"/>
          <a:stretch>
            <a:fillRect/>
          </a:stretch>
        </p:blipFill>
        <p:spPr bwMode="auto">
          <a:xfrm>
            <a:off x="2095500" y="914400"/>
            <a:ext cx="4560888" cy="3114675"/>
          </a:xfrm>
          <a:prstGeom prst="rect">
            <a:avLst/>
          </a:prstGeom>
          <a:noFill/>
          <a:ln w="12700">
            <a:noFill/>
            <a:miter lim="800000"/>
            <a:headEnd/>
            <a:tailEnd/>
          </a:ln>
          <a:effectLst/>
        </p:spPr>
      </p:pic>
      <p:sp>
        <p:nvSpPr>
          <p:cNvPr id="110600" name="Rectangle 8"/>
          <p:cNvSpPr>
            <a:spLocks noChangeArrowheads="1"/>
          </p:cNvSpPr>
          <p:nvPr/>
        </p:nvSpPr>
        <p:spPr bwMode="auto">
          <a:xfrm>
            <a:off x="3468688" y="5919788"/>
            <a:ext cx="2751137" cy="519112"/>
          </a:xfrm>
          <a:prstGeom prst="rect">
            <a:avLst/>
          </a:prstGeom>
          <a:noFill/>
          <a:ln w="12700">
            <a:noFill/>
            <a:miter lim="800000"/>
            <a:headEnd/>
            <a:tailEnd/>
          </a:ln>
          <a:effectLst/>
        </p:spPr>
        <p:txBody>
          <a:bodyPr wrap="none">
            <a:spAutoFit/>
          </a:bodyPr>
          <a:lstStyle/>
          <a:p>
            <a:r>
              <a:rPr lang="en-US" sz="2800" b="1" dirty="0">
                <a:solidFill>
                  <a:srgbClr val="0066CC"/>
                </a:solidFill>
                <a:latin typeface="Arial" charset="0"/>
              </a:rPr>
              <a:t>TWO DISTINCT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598"/>
                                        </p:tgtEl>
                                        <p:attrNameLst>
                                          <p:attrName>style.visibility</p:attrName>
                                        </p:attrNameLst>
                                      </p:cBhvr>
                                      <p:to>
                                        <p:strVal val="visible"/>
                                      </p:to>
                                    </p:set>
                                    <p:animEffect transition="in" filter="dissolve">
                                      <p:cBhvr>
                                        <p:cTn id="7" dur="500"/>
                                        <p:tgtEl>
                                          <p:spTgt spid="1105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0600"/>
                                        </p:tgtEl>
                                        <p:attrNameLst>
                                          <p:attrName>style.visibility</p:attrName>
                                        </p:attrNameLst>
                                      </p:cBhvr>
                                      <p:to>
                                        <p:strVal val="visible"/>
                                      </p:to>
                                    </p:set>
                                    <p:animEffect transition="in" filter="diamond(in)">
                                      <p:cBhvr>
                                        <p:cTn id="12" dur="2000"/>
                                        <p:tgtEl>
                                          <p:spTgt spid="110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p:bldP spid="11060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2390775" y="850900"/>
            <a:ext cx="6753225" cy="4362450"/>
          </a:xfrm>
          <a:prstGeom prst="rect">
            <a:avLst/>
          </a:prstGeom>
          <a:noFill/>
          <a:ln w="12700">
            <a:noFill/>
            <a:miter lim="800000"/>
            <a:headEnd/>
            <a:tailEnd/>
          </a:ln>
          <a:effectLst/>
        </p:spPr>
        <p:txBody>
          <a:bodyPr wrap="none">
            <a:spAutoFit/>
          </a:bodyPr>
          <a:lstStyle/>
          <a:p>
            <a:pPr algn="l"/>
            <a:r>
              <a:rPr lang="en-US" sz="2800" b="1" dirty="0">
                <a:solidFill>
                  <a:schemeClr val="tx1"/>
                </a:solidFill>
                <a:latin typeface="Arial" charset="0"/>
              </a:rPr>
              <a:t>Suppose bird population lives in area </a:t>
            </a:r>
          </a:p>
          <a:p>
            <a:pPr algn="l"/>
            <a:r>
              <a:rPr lang="en-US" sz="2800" b="1" dirty="0">
                <a:solidFill>
                  <a:schemeClr val="tx1"/>
                </a:solidFill>
                <a:latin typeface="Arial" charset="0"/>
              </a:rPr>
              <a:t>where climate change causes medium </a:t>
            </a:r>
          </a:p>
          <a:p>
            <a:pPr algn="l"/>
            <a:r>
              <a:rPr lang="en-US" sz="2800" b="1" dirty="0">
                <a:solidFill>
                  <a:schemeClr val="tx1"/>
                </a:solidFill>
                <a:latin typeface="Arial" charset="0"/>
              </a:rPr>
              <a:t>size seeds become scarce while large </a:t>
            </a:r>
          </a:p>
          <a:p>
            <a:pPr algn="l"/>
            <a:r>
              <a:rPr lang="en-US" sz="2800" b="1" dirty="0">
                <a:solidFill>
                  <a:schemeClr val="tx1"/>
                </a:solidFill>
                <a:latin typeface="Arial" charset="0"/>
              </a:rPr>
              <a:t>and small seeds are still plentiful.</a:t>
            </a:r>
          </a:p>
          <a:p>
            <a:pPr algn="l"/>
            <a:endParaRPr lang="en-US" sz="2800" b="1" dirty="0">
              <a:solidFill>
                <a:schemeClr val="tx1"/>
              </a:solidFill>
              <a:latin typeface="Arial" charset="0"/>
            </a:endParaRPr>
          </a:p>
          <a:p>
            <a:pPr algn="l"/>
            <a:r>
              <a:rPr lang="en-US" sz="2800" b="1" dirty="0">
                <a:solidFill>
                  <a:schemeClr val="tx1"/>
                </a:solidFill>
                <a:latin typeface="Arial" charset="0"/>
              </a:rPr>
              <a:t>Birds with bigger or smaller beaks </a:t>
            </a:r>
          </a:p>
          <a:p>
            <a:pPr algn="l"/>
            <a:r>
              <a:rPr lang="en-US" sz="2800" b="1" dirty="0">
                <a:solidFill>
                  <a:schemeClr val="tx1"/>
                </a:solidFill>
                <a:latin typeface="Arial" charset="0"/>
              </a:rPr>
              <a:t>would have greater fitness and the</a:t>
            </a:r>
          </a:p>
          <a:p>
            <a:pPr algn="l"/>
            <a:r>
              <a:rPr lang="en-US" sz="2800" b="1" dirty="0">
                <a:solidFill>
                  <a:schemeClr val="tx1"/>
                </a:solidFill>
                <a:latin typeface="Arial" charset="0"/>
              </a:rPr>
              <a:t>population may split into TWO </a:t>
            </a:r>
          </a:p>
          <a:p>
            <a:pPr algn="l"/>
            <a:r>
              <a:rPr lang="en-US" sz="2800" b="1" dirty="0">
                <a:solidFill>
                  <a:schemeClr val="tx1"/>
                </a:solidFill>
                <a:latin typeface="Arial" charset="0"/>
              </a:rPr>
              <a:t>GROUPS. One that eats small </a:t>
            </a:r>
          </a:p>
          <a:p>
            <a:pPr algn="l"/>
            <a:r>
              <a:rPr lang="en-US" sz="2800" b="1" dirty="0">
                <a:solidFill>
                  <a:schemeClr val="tx1"/>
                </a:solidFill>
                <a:latin typeface="Arial" charset="0"/>
              </a:rPr>
              <a:t>seeds and one that eats large seeds.</a:t>
            </a:r>
          </a:p>
        </p:txBody>
      </p:sp>
      <p:sp>
        <p:nvSpPr>
          <p:cNvPr id="114692" name="Text Box 4"/>
          <p:cNvSpPr txBox="1">
            <a:spLocks noChangeArrowheads="1"/>
          </p:cNvSpPr>
          <p:nvPr/>
        </p:nvSpPr>
        <p:spPr bwMode="auto">
          <a:xfrm>
            <a:off x="676275" y="0"/>
            <a:ext cx="7816850" cy="579438"/>
          </a:xfrm>
          <a:prstGeom prst="rect">
            <a:avLst/>
          </a:prstGeom>
          <a:noFill/>
          <a:ln w="25400">
            <a:noFill/>
            <a:miter lim="800000"/>
            <a:headEnd/>
            <a:tailEnd/>
          </a:ln>
          <a:effectLst/>
        </p:spPr>
        <p:txBody>
          <a:bodyPr wrap="none">
            <a:spAutoFit/>
          </a:bodyPr>
          <a:lstStyle/>
          <a:p>
            <a:pPr algn="l"/>
            <a:r>
              <a:rPr lang="en-US" sz="3200" b="1" dirty="0">
                <a:solidFill>
                  <a:schemeClr val="tx1"/>
                </a:solidFill>
                <a:latin typeface="Arial" charset="0"/>
              </a:rPr>
              <a:t>EXAMPLE OF DISRUPTIVE SELECTION</a:t>
            </a:r>
          </a:p>
        </p:txBody>
      </p:sp>
      <p:sp>
        <p:nvSpPr>
          <p:cNvPr id="114693" name="Rectangle 5"/>
          <p:cNvSpPr>
            <a:spLocks noChangeArrowheads="1"/>
          </p:cNvSpPr>
          <p:nvPr/>
        </p:nvSpPr>
        <p:spPr bwMode="auto">
          <a:xfrm>
            <a:off x="303213" y="6443663"/>
            <a:ext cx="4610100"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http://www.animalbehavior.org/ABS/Stars/ONI/Podos_-_finch_graphic.jpg</a:t>
            </a:r>
          </a:p>
        </p:txBody>
      </p:sp>
      <p:pic>
        <p:nvPicPr>
          <p:cNvPr id="114694" name="Picture 6" descr="finch beaks"/>
          <p:cNvPicPr>
            <a:picLocks noChangeAspect="1" noChangeArrowheads="1"/>
          </p:cNvPicPr>
          <p:nvPr/>
        </p:nvPicPr>
        <p:blipFill>
          <a:blip r:embed="rId2" cstate="print"/>
          <a:srcRect r="78432" b="65698"/>
          <a:stretch>
            <a:fillRect/>
          </a:stretch>
        </p:blipFill>
        <p:spPr bwMode="auto">
          <a:xfrm>
            <a:off x="222250" y="852488"/>
            <a:ext cx="1804988" cy="3749675"/>
          </a:xfrm>
          <a:prstGeom prst="rect">
            <a:avLst/>
          </a:prstGeom>
          <a:noFill/>
        </p:spPr>
      </p:pic>
      <p:pic>
        <p:nvPicPr>
          <p:cNvPr id="114696" name="Picture 8"/>
          <p:cNvPicPr>
            <a:picLocks noChangeAspect="1" noChangeArrowheads="1"/>
          </p:cNvPicPr>
          <p:nvPr/>
        </p:nvPicPr>
        <p:blipFill>
          <a:blip r:embed="rId3" cstate="print"/>
          <a:srcRect l="27934" t="32031" r="42781" b="33203"/>
          <a:stretch>
            <a:fillRect/>
          </a:stretch>
        </p:blipFill>
        <p:spPr bwMode="auto">
          <a:xfrm>
            <a:off x="242888" y="4621213"/>
            <a:ext cx="1989137" cy="1771650"/>
          </a:xfrm>
          <a:prstGeom prst="rect">
            <a:avLst/>
          </a:prstGeom>
          <a:noFill/>
          <a:ln w="12700">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2801938" y="1700213"/>
            <a:ext cx="6696075" cy="1920875"/>
          </a:xfrm>
          <a:prstGeom prst="rect">
            <a:avLst/>
          </a:prstGeom>
          <a:noFill/>
          <a:ln w="12700">
            <a:noFill/>
            <a:miter lim="800000"/>
            <a:headEnd/>
            <a:tailEnd/>
          </a:ln>
          <a:effectLst/>
        </p:spPr>
        <p:txBody>
          <a:bodyPr>
            <a:spAutoFit/>
          </a:bodyPr>
          <a:lstStyle/>
          <a:p>
            <a:pPr algn="l"/>
            <a:r>
              <a:rPr lang="en-US" sz="4000" b="1" dirty="0">
                <a:solidFill>
                  <a:schemeClr val="tx1"/>
                </a:solidFill>
                <a:latin typeface="Arial" charset="0"/>
              </a:rPr>
              <a:t>REMEMBER ! </a:t>
            </a:r>
            <a:br>
              <a:rPr lang="en-US" sz="4000" b="1" dirty="0">
                <a:solidFill>
                  <a:schemeClr val="tx1"/>
                </a:solidFill>
                <a:latin typeface="Arial" charset="0"/>
              </a:rPr>
            </a:br>
            <a:r>
              <a:rPr lang="en-US" sz="4000" b="1" dirty="0">
                <a:solidFill>
                  <a:schemeClr val="tx1"/>
                </a:solidFill>
                <a:latin typeface="Arial" charset="0"/>
              </a:rPr>
              <a:t>Genetics is controlled by</a:t>
            </a:r>
          </a:p>
          <a:p>
            <a:pPr algn="l"/>
            <a:r>
              <a:rPr lang="en-US" sz="4000" b="1" dirty="0">
                <a:solidFill>
                  <a:schemeClr val="tx1"/>
                </a:solidFill>
                <a:latin typeface="Arial" charset="0"/>
              </a:rPr>
              <a:t>_________________</a:t>
            </a:r>
          </a:p>
        </p:txBody>
      </p:sp>
      <p:sp>
        <p:nvSpPr>
          <p:cNvPr id="115715" name="Text Box 3"/>
          <p:cNvSpPr txBox="1">
            <a:spLocks noChangeArrowheads="1"/>
          </p:cNvSpPr>
          <p:nvPr/>
        </p:nvSpPr>
        <p:spPr bwMode="auto">
          <a:xfrm>
            <a:off x="160338" y="241300"/>
            <a:ext cx="8983662" cy="1311275"/>
          </a:xfrm>
          <a:prstGeom prst="rect">
            <a:avLst/>
          </a:prstGeom>
          <a:noFill/>
          <a:ln w="25400">
            <a:noFill/>
            <a:miter lim="800000"/>
            <a:headEnd/>
            <a:tailEnd/>
          </a:ln>
          <a:effectLst/>
        </p:spPr>
        <p:txBody>
          <a:bodyPr>
            <a:spAutoFit/>
          </a:bodyPr>
          <a:lstStyle/>
          <a:p>
            <a:pPr algn="l"/>
            <a:r>
              <a:rPr lang="en-US" sz="4000" dirty="0">
                <a:solidFill>
                  <a:schemeClr val="tx1"/>
                </a:solidFill>
                <a:latin typeface="Arial" charset="0"/>
              </a:rPr>
              <a:t>Natural selection is NOT the only source of evolutionary change.</a:t>
            </a:r>
          </a:p>
        </p:txBody>
      </p:sp>
      <p:sp>
        <p:nvSpPr>
          <p:cNvPr id="115716" name="Text Box 4"/>
          <p:cNvSpPr txBox="1">
            <a:spLocks noChangeArrowheads="1"/>
          </p:cNvSpPr>
          <p:nvPr/>
        </p:nvSpPr>
        <p:spPr bwMode="auto">
          <a:xfrm>
            <a:off x="3514725" y="2947988"/>
            <a:ext cx="3624263" cy="701675"/>
          </a:xfrm>
          <a:prstGeom prst="rect">
            <a:avLst/>
          </a:prstGeom>
          <a:noFill/>
          <a:ln w="25400">
            <a:noFill/>
            <a:miter lim="800000"/>
            <a:headEnd/>
            <a:tailEnd/>
          </a:ln>
          <a:effectLst/>
        </p:spPr>
        <p:txBody>
          <a:bodyPr wrap="none">
            <a:spAutoFit/>
          </a:bodyPr>
          <a:lstStyle/>
          <a:p>
            <a:r>
              <a:rPr lang="en-US" sz="4000" b="1" dirty="0">
                <a:solidFill>
                  <a:schemeClr val="accent2"/>
                </a:solidFill>
                <a:latin typeface="Arial" charset="0"/>
              </a:rPr>
              <a:t>PROBABILITY</a:t>
            </a:r>
          </a:p>
        </p:txBody>
      </p:sp>
      <p:pic>
        <p:nvPicPr>
          <p:cNvPr id="115721" name="Picture 9" descr="coin flip"/>
          <p:cNvPicPr>
            <a:picLocks noChangeAspect="1" noChangeArrowheads="1"/>
          </p:cNvPicPr>
          <p:nvPr/>
        </p:nvPicPr>
        <p:blipFill>
          <a:blip r:embed="rId2" cstate="print"/>
          <a:srcRect/>
          <a:stretch>
            <a:fillRect/>
          </a:stretch>
        </p:blipFill>
        <p:spPr bwMode="auto">
          <a:xfrm>
            <a:off x="295275" y="1719263"/>
            <a:ext cx="2381250" cy="2276475"/>
          </a:xfrm>
          <a:prstGeom prst="rect">
            <a:avLst/>
          </a:prstGeom>
          <a:noFill/>
        </p:spPr>
      </p:pic>
      <p:sp>
        <p:nvSpPr>
          <p:cNvPr id="115722" name="Text Box 10"/>
          <p:cNvSpPr txBox="1">
            <a:spLocks noChangeArrowheads="1"/>
          </p:cNvSpPr>
          <p:nvPr/>
        </p:nvSpPr>
        <p:spPr bwMode="auto">
          <a:xfrm>
            <a:off x="146050" y="4148138"/>
            <a:ext cx="8997950" cy="1739900"/>
          </a:xfrm>
          <a:prstGeom prst="rect">
            <a:avLst/>
          </a:prstGeom>
          <a:noFill/>
          <a:ln w="12700">
            <a:noFill/>
            <a:miter lim="800000"/>
            <a:headEnd/>
            <a:tailEnd/>
          </a:ln>
          <a:effectLst/>
        </p:spPr>
        <p:txBody>
          <a:bodyPr wrap="none">
            <a:spAutoFit/>
          </a:bodyPr>
          <a:lstStyle/>
          <a:p>
            <a:pPr algn="l"/>
            <a:r>
              <a:rPr lang="en-US" b="1" dirty="0">
                <a:solidFill>
                  <a:schemeClr val="tx1"/>
                </a:solidFill>
                <a:latin typeface="Arial" charset="0"/>
              </a:rPr>
              <a:t>The smaller the population . . .</a:t>
            </a:r>
          </a:p>
          <a:p>
            <a:pPr algn="l"/>
            <a:r>
              <a:rPr lang="en-US" b="1" dirty="0">
                <a:solidFill>
                  <a:schemeClr val="tx1"/>
                </a:solidFill>
                <a:latin typeface="Arial" charset="0"/>
              </a:rPr>
              <a:t>  the farther the ________results may be </a:t>
            </a:r>
          </a:p>
          <a:p>
            <a:pPr algn="l"/>
            <a:r>
              <a:rPr lang="en-US" b="1" dirty="0">
                <a:solidFill>
                  <a:schemeClr val="tx1"/>
                </a:solidFill>
                <a:latin typeface="Arial" charset="0"/>
              </a:rPr>
              <a:t>    from the ___________ outcomes.</a:t>
            </a:r>
          </a:p>
        </p:txBody>
      </p:sp>
      <p:sp>
        <p:nvSpPr>
          <p:cNvPr id="115723" name="Rectangle 11"/>
          <p:cNvSpPr>
            <a:spLocks noChangeArrowheads="1"/>
          </p:cNvSpPr>
          <p:nvPr/>
        </p:nvSpPr>
        <p:spPr bwMode="auto">
          <a:xfrm>
            <a:off x="3890963" y="4694238"/>
            <a:ext cx="1652587" cy="701675"/>
          </a:xfrm>
          <a:prstGeom prst="rect">
            <a:avLst/>
          </a:prstGeom>
          <a:noFill/>
          <a:ln w="12700">
            <a:noFill/>
            <a:miter lim="800000"/>
            <a:headEnd/>
            <a:tailEnd/>
          </a:ln>
          <a:effectLst/>
        </p:spPr>
        <p:txBody>
          <a:bodyPr wrap="none">
            <a:spAutoFit/>
          </a:bodyPr>
          <a:lstStyle/>
          <a:p>
            <a:r>
              <a:rPr lang="en-US" sz="4000" b="1" dirty="0">
                <a:solidFill>
                  <a:schemeClr val="accent2"/>
                </a:solidFill>
                <a:latin typeface="Arial" charset="0"/>
              </a:rPr>
              <a:t>actual</a:t>
            </a:r>
          </a:p>
        </p:txBody>
      </p:sp>
      <p:sp>
        <p:nvSpPr>
          <p:cNvPr id="115724" name="Rectangle 12"/>
          <p:cNvSpPr>
            <a:spLocks noChangeArrowheads="1"/>
          </p:cNvSpPr>
          <p:nvPr/>
        </p:nvSpPr>
        <p:spPr bwMode="auto">
          <a:xfrm>
            <a:off x="3017838" y="5289550"/>
            <a:ext cx="2241550" cy="641350"/>
          </a:xfrm>
          <a:prstGeom prst="rect">
            <a:avLst/>
          </a:prstGeom>
          <a:noFill/>
          <a:ln w="12700">
            <a:noFill/>
            <a:miter lim="800000"/>
            <a:headEnd/>
            <a:tailEnd/>
          </a:ln>
          <a:effectLst/>
        </p:spPr>
        <p:txBody>
          <a:bodyPr wrap="none">
            <a:spAutoFit/>
          </a:bodyPr>
          <a:lstStyle/>
          <a:p>
            <a:r>
              <a:rPr lang="en-US" b="1" dirty="0">
                <a:solidFill>
                  <a:schemeClr val="accent2"/>
                </a:solidFill>
                <a:latin typeface="Arial" charset="0"/>
              </a:rPr>
              <a:t>predicted</a:t>
            </a:r>
          </a:p>
        </p:txBody>
      </p:sp>
      <p:sp>
        <p:nvSpPr>
          <p:cNvPr id="115725" name="Rectangle 13"/>
          <p:cNvSpPr>
            <a:spLocks noChangeArrowheads="1"/>
          </p:cNvSpPr>
          <p:nvPr/>
        </p:nvSpPr>
        <p:spPr bwMode="auto">
          <a:xfrm>
            <a:off x="0" y="0"/>
            <a:ext cx="3038475" cy="244475"/>
          </a:xfrm>
          <a:prstGeom prst="rect">
            <a:avLst/>
          </a:prstGeom>
          <a:noFill/>
          <a:ln w="12700">
            <a:noFill/>
            <a:miter lim="800000"/>
            <a:headEnd/>
            <a:tailEnd/>
          </a:ln>
          <a:effectLst/>
        </p:spPr>
        <p:txBody>
          <a:bodyPr wrap="none" anchor="ctr">
            <a:spAutoFit/>
          </a:bodyPr>
          <a:lstStyle/>
          <a:p>
            <a:pPr algn="l"/>
            <a:r>
              <a:rPr lang="en-US" sz="1000" b="1" dirty="0">
                <a:solidFill>
                  <a:srgbClr val="CC0099"/>
                </a:solidFill>
                <a:latin typeface="Arial" charset="0"/>
              </a:rPr>
              <a:t>http://www.arborsci.com/CoolStuff/CoinFlip.jpg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blinds(horizontal)">
                                      <p:cBhvr>
                                        <p:cTn id="7" dur="500"/>
                                        <p:tgtEl>
                                          <p:spTgt spid="1157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57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5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115723" grpId="0"/>
      <p:bldP spid="11572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46" name="Rectangle 10"/>
          <p:cNvSpPr>
            <a:spLocks noChangeArrowheads="1"/>
          </p:cNvSpPr>
          <p:nvPr/>
        </p:nvSpPr>
        <p:spPr bwMode="auto">
          <a:xfrm>
            <a:off x="5756275" y="6127750"/>
            <a:ext cx="3138488"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http://www.ucmp.berkeley.edu/fosrec/Filson.html</a:t>
            </a:r>
          </a:p>
        </p:txBody>
      </p:sp>
      <p:sp>
        <p:nvSpPr>
          <p:cNvPr id="3" name="Title 2"/>
          <p:cNvSpPr>
            <a:spLocks noGrp="1"/>
          </p:cNvSpPr>
          <p:nvPr>
            <p:ph type="title"/>
          </p:nvPr>
        </p:nvSpPr>
        <p:spPr/>
        <p:txBody>
          <a:bodyPr/>
          <a:lstStyle/>
          <a:p>
            <a:r>
              <a:rPr lang="en-US" dirty="0" smtClean="0"/>
              <a:t>Genetic Drift</a:t>
            </a:r>
            <a:endParaRPr lang="en-US" dirty="0"/>
          </a:p>
        </p:txBody>
      </p:sp>
      <p:sp>
        <p:nvSpPr>
          <p:cNvPr id="4" name="Content Placeholder 3"/>
          <p:cNvSpPr>
            <a:spLocks noGrp="1"/>
          </p:cNvSpPr>
          <p:nvPr>
            <p:ph idx="1"/>
          </p:nvPr>
        </p:nvSpPr>
        <p:spPr/>
        <p:txBody>
          <a:bodyPr/>
          <a:lstStyle/>
          <a:p>
            <a:r>
              <a:rPr lang="en-US" dirty="0" smtClean="0"/>
              <a:t>In a small population </a:t>
            </a:r>
            <a:r>
              <a:rPr lang="en-US" u="sng" dirty="0" smtClean="0"/>
              <a:t>RANDOM, CHANCE </a:t>
            </a:r>
            <a:r>
              <a:rPr lang="en-US" dirty="0" smtClean="0"/>
              <a:t>changes can cause the population to change in allele frequencies</a:t>
            </a:r>
          </a:p>
          <a:p>
            <a:r>
              <a:rPr lang="en-US" dirty="0" smtClean="0">
                <a:latin typeface="Arial" charset="0"/>
              </a:rPr>
              <a:t>There are 2 types</a:t>
            </a:r>
          </a:p>
          <a:p>
            <a:pPr lvl="1"/>
            <a:r>
              <a:rPr lang="en-US" dirty="0" smtClean="0">
                <a:solidFill>
                  <a:schemeClr val="tx1"/>
                </a:solidFill>
                <a:latin typeface="Arial" charset="0"/>
              </a:rPr>
              <a:t>Founder Effect</a:t>
            </a:r>
          </a:p>
          <a:p>
            <a:pPr lvl="1"/>
            <a:r>
              <a:rPr lang="en-US" dirty="0" smtClean="0">
                <a:latin typeface="Arial" charset="0"/>
              </a:rPr>
              <a:t>Bottleneck</a:t>
            </a:r>
            <a:endParaRPr lang="en-US" dirty="0" smtClean="0">
              <a:solidFill>
                <a:schemeClr val="tx1"/>
              </a:solidFill>
              <a:latin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Founder Effect</a:t>
            </a:r>
            <a:endParaRPr lang="en-US" dirty="0"/>
          </a:p>
        </p:txBody>
      </p:sp>
      <p:sp>
        <p:nvSpPr>
          <p:cNvPr id="3" name="Content Placeholder 2"/>
          <p:cNvSpPr>
            <a:spLocks noGrp="1"/>
          </p:cNvSpPr>
          <p:nvPr>
            <p:ph idx="1"/>
          </p:nvPr>
        </p:nvSpPr>
        <p:spPr/>
        <p:txBody>
          <a:bodyPr/>
          <a:lstStyle/>
          <a:p>
            <a:r>
              <a:rPr lang="en-US" b="1" dirty="0" smtClean="0">
                <a:solidFill>
                  <a:schemeClr val="tx1"/>
                </a:solidFill>
                <a:latin typeface="Arial" charset="0"/>
              </a:rPr>
              <a:t>Genetic drift can occur when a _______ group of individuals colonizes a _____habitat.</a:t>
            </a:r>
          </a:p>
          <a:p>
            <a:endParaRPr lang="en-US" dirty="0"/>
          </a:p>
        </p:txBody>
      </p:sp>
      <p:pic>
        <p:nvPicPr>
          <p:cNvPr id="4" name="Picture 9" descr="FilsonFig4"/>
          <p:cNvPicPr>
            <a:picLocks noChangeAspect="1" noChangeArrowheads="1"/>
          </p:cNvPicPr>
          <p:nvPr/>
        </p:nvPicPr>
        <p:blipFill>
          <a:blip r:embed="rId2" cstate="print"/>
          <a:srcRect t="9938"/>
          <a:stretch>
            <a:fillRect/>
          </a:stretch>
        </p:blipFill>
        <p:spPr bwMode="auto">
          <a:xfrm>
            <a:off x="3752706" y="2742407"/>
            <a:ext cx="4814887" cy="2214562"/>
          </a:xfrm>
          <a:prstGeom prst="rect">
            <a:avLst/>
          </a:prstGeom>
          <a:noFill/>
        </p:spPr>
      </p:pic>
    </p:spTree>
    <p:extLst>
      <p:ext uri="{BB962C8B-B14F-4D97-AF65-F5344CB8AC3E}">
        <p14:creationId xmlns:p14="http://schemas.microsoft.com/office/powerpoint/2010/main" xmlns="" val="2809474440"/>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0" y="241300"/>
            <a:ext cx="9144000" cy="2530475"/>
          </a:xfrm>
          <a:prstGeom prst="rect">
            <a:avLst/>
          </a:prstGeom>
          <a:noFill/>
          <a:ln w="25400">
            <a:noFill/>
            <a:miter lim="800000"/>
            <a:headEnd/>
            <a:tailEnd/>
          </a:ln>
          <a:effectLst/>
        </p:spPr>
        <p:txBody>
          <a:bodyPr>
            <a:spAutoFit/>
          </a:bodyPr>
          <a:lstStyle/>
          <a:p>
            <a:pPr algn="l"/>
            <a:r>
              <a:rPr lang="en-US" sz="4000" b="1" dirty="0">
                <a:solidFill>
                  <a:schemeClr val="tx1"/>
                </a:solidFill>
                <a:latin typeface="Arial" charset="0"/>
              </a:rPr>
              <a:t>A situation in which allele frequencies change as a result of the</a:t>
            </a:r>
          </a:p>
          <a:p>
            <a:pPr algn="l"/>
            <a:r>
              <a:rPr lang="en-US" sz="4000" b="1" dirty="0">
                <a:solidFill>
                  <a:schemeClr val="tx1"/>
                </a:solidFill>
                <a:latin typeface="Arial" charset="0"/>
              </a:rPr>
              <a:t>migration of a small subgroup of the</a:t>
            </a:r>
          </a:p>
          <a:p>
            <a:pPr algn="l"/>
            <a:r>
              <a:rPr lang="en-US" sz="4000" b="1" dirty="0">
                <a:solidFill>
                  <a:schemeClr val="tx1"/>
                </a:solidFill>
                <a:latin typeface="Arial" charset="0"/>
              </a:rPr>
              <a:t>population = _________________</a:t>
            </a:r>
          </a:p>
        </p:txBody>
      </p:sp>
      <p:sp>
        <p:nvSpPr>
          <p:cNvPr id="118787" name="Text Box 3"/>
          <p:cNvSpPr txBox="1">
            <a:spLocks noChangeArrowheads="1"/>
          </p:cNvSpPr>
          <p:nvPr/>
        </p:nvSpPr>
        <p:spPr bwMode="auto">
          <a:xfrm>
            <a:off x="3451225" y="2019300"/>
            <a:ext cx="4806950" cy="701675"/>
          </a:xfrm>
          <a:prstGeom prst="rect">
            <a:avLst/>
          </a:prstGeom>
          <a:noFill/>
          <a:ln w="25400">
            <a:noFill/>
            <a:miter lim="800000"/>
            <a:headEnd/>
            <a:tailEnd/>
          </a:ln>
          <a:effectLst/>
        </p:spPr>
        <p:txBody>
          <a:bodyPr wrap="none">
            <a:spAutoFit/>
          </a:bodyPr>
          <a:lstStyle/>
          <a:p>
            <a:r>
              <a:rPr lang="en-US" sz="4000" b="1" dirty="0">
                <a:solidFill>
                  <a:schemeClr val="accent2"/>
                </a:solidFill>
                <a:latin typeface="Arial" charset="0"/>
              </a:rPr>
              <a:t>FOUNDER EFFECT</a:t>
            </a:r>
          </a:p>
        </p:txBody>
      </p:sp>
      <p:pic>
        <p:nvPicPr>
          <p:cNvPr id="118790" name="Picture 6"/>
          <p:cNvPicPr>
            <a:picLocks noChangeAspect="1" noChangeArrowheads="1"/>
          </p:cNvPicPr>
          <p:nvPr/>
        </p:nvPicPr>
        <p:blipFill>
          <a:blip r:embed="rId2" cstate="print"/>
          <a:srcRect l="2930" t="15234" r="36621" b="44727"/>
          <a:stretch>
            <a:fillRect/>
          </a:stretch>
        </p:blipFill>
        <p:spPr bwMode="auto">
          <a:xfrm>
            <a:off x="1347788" y="2879725"/>
            <a:ext cx="6624637" cy="3290888"/>
          </a:xfrm>
          <a:prstGeom prst="rect">
            <a:avLst/>
          </a:prstGeom>
          <a:noFill/>
          <a:ln w="12700">
            <a:noFill/>
            <a:miter lim="800000"/>
            <a:headEnd/>
            <a:tailEnd/>
          </a:ln>
          <a:effectLst/>
        </p:spPr>
      </p:pic>
      <p:sp>
        <p:nvSpPr>
          <p:cNvPr id="118791" name="Rectangle 7"/>
          <p:cNvSpPr>
            <a:spLocks noChangeArrowheads="1"/>
          </p:cNvSpPr>
          <p:nvPr/>
        </p:nvSpPr>
        <p:spPr bwMode="auto">
          <a:xfrm>
            <a:off x="341313" y="6442075"/>
            <a:ext cx="4600575"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Graph from BIOLOGY by Miller and Levine; Prentice Hall Publshing©2006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blinds(horizontal)">
                                      <p:cBhvr>
                                        <p:cTn id="7" dur="500"/>
                                        <p:tgtEl>
                                          <p:spTgt spid="118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0" y="241300"/>
            <a:ext cx="9144000" cy="6188075"/>
          </a:xfrm>
          <a:prstGeom prst="rect">
            <a:avLst/>
          </a:prstGeom>
          <a:noFill/>
          <a:ln w="25400">
            <a:noFill/>
            <a:miter lim="800000"/>
            <a:headEnd/>
            <a:tailEnd/>
          </a:ln>
          <a:effectLst/>
        </p:spPr>
        <p:txBody>
          <a:bodyPr>
            <a:spAutoFit/>
          </a:bodyPr>
          <a:lstStyle/>
          <a:p>
            <a:pPr algn="l"/>
            <a:r>
              <a:rPr lang="en-US" sz="4000" b="1" dirty="0">
                <a:solidFill>
                  <a:schemeClr val="tx1"/>
                </a:solidFill>
                <a:latin typeface="Arial" charset="0"/>
              </a:rPr>
              <a:t>Individuals may carry alleles in ______________ relative frequencies than in the larger population.</a:t>
            </a:r>
          </a:p>
          <a:p>
            <a:pPr algn="l"/>
            <a:endParaRPr lang="en-US" sz="4000" b="1" dirty="0">
              <a:solidFill>
                <a:schemeClr val="tx1"/>
              </a:solidFill>
              <a:latin typeface="Arial" charset="0"/>
            </a:endParaRPr>
          </a:p>
          <a:p>
            <a:pPr algn="l"/>
            <a:r>
              <a:rPr lang="en-US" sz="4000" b="1" dirty="0">
                <a:solidFill>
                  <a:schemeClr val="tx1"/>
                </a:solidFill>
                <a:latin typeface="Arial" charset="0"/>
              </a:rPr>
              <a:t>The population they “found” will be different from the parent population</a:t>
            </a:r>
          </a:p>
          <a:p>
            <a:pPr algn="l"/>
            <a:endParaRPr lang="en-US" sz="4000" b="1" dirty="0">
              <a:solidFill>
                <a:schemeClr val="tx1"/>
              </a:solidFill>
              <a:latin typeface="Arial" charset="0"/>
            </a:endParaRPr>
          </a:p>
          <a:p>
            <a:pPr algn="l"/>
            <a:r>
              <a:rPr lang="en-US" sz="4000" b="1" dirty="0">
                <a:solidFill>
                  <a:schemeClr val="tx1"/>
                </a:solidFill>
                <a:latin typeface="Arial" charset="0"/>
              </a:rPr>
              <a:t>. . . not through</a:t>
            </a:r>
          </a:p>
          <a:p>
            <a:pPr algn="l"/>
            <a:r>
              <a:rPr lang="en-US" sz="4000" b="1" dirty="0">
                <a:solidFill>
                  <a:schemeClr val="tx1"/>
                </a:solidFill>
                <a:latin typeface="Arial" charset="0"/>
              </a:rPr>
              <a:t>natural selection</a:t>
            </a:r>
          </a:p>
          <a:p>
            <a:pPr algn="l"/>
            <a:r>
              <a:rPr lang="en-US" sz="4000" b="1" dirty="0">
                <a:solidFill>
                  <a:schemeClr val="tx1"/>
                </a:solidFill>
                <a:latin typeface="Arial" charset="0"/>
              </a:rPr>
              <a:t>but by _________</a:t>
            </a:r>
          </a:p>
        </p:txBody>
      </p:sp>
      <p:sp>
        <p:nvSpPr>
          <p:cNvPr id="117763" name="Text Box 3"/>
          <p:cNvSpPr txBox="1">
            <a:spLocks noChangeArrowheads="1"/>
          </p:cNvSpPr>
          <p:nvPr/>
        </p:nvSpPr>
        <p:spPr bwMode="auto">
          <a:xfrm>
            <a:off x="812800" y="831850"/>
            <a:ext cx="2217738" cy="701675"/>
          </a:xfrm>
          <a:prstGeom prst="rect">
            <a:avLst/>
          </a:prstGeom>
          <a:noFill/>
          <a:ln w="25400">
            <a:noFill/>
            <a:miter lim="800000"/>
            <a:headEnd/>
            <a:tailEnd/>
          </a:ln>
          <a:effectLst/>
        </p:spPr>
        <p:txBody>
          <a:bodyPr wrap="none">
            <a:spAutoFit/>
          </a:bodyPr>
          <a:lstStyle/>
          <a:p>
            <a:r>
              <a:rPr lang="en-US" sz="4000" b="1" dirty="0">
                <a:solidFill>
                  <a:schemeClr val="accent2"/>
                </a:solidFill>
                <a:latin typeface="Arial" charset="0"/>
              </a:rPr>
              <a:t>different</a:t>
            </a:r>
          </a:p>
        </p:txBody>
      </p:sp>
      <p:sp>
        <p:nvSpPr>
          <p:cNvPr id="117766" name="Rectangle 6"/>
          <p:cNvSpPr>
            <a:spLocks noChangeArrowheads="1"/>
          </p:cNvSpPr>
          <p:nvPr/>
        </p:nvSpPr>
        <p:spPr bwMode="auto">
          <a:xfrm>
            <a:off x="2030413" y="5780088"/>
            <a:ext cx="1758950" cy="641350"/>
          </a:xfrm>
          <a:prstGeom prst="rect">
            <a:avLst/>
          </a:prstGeom>
          <a:noFill/>
          <a:ln w="12700">
            <a:noFill/>
            <a:miter lim="800000"/>
            <a:headEnd/>
            <a:tailEnd/>
          </a:ln>
          <a:effectLst/>
        </p:spPr>
        <p:txBody>
          <a:bodyPr wrap="none">
            <a:spAutoFit/>
          </a:bodyPr>
          <a:lstStyle/>
          <a:p>
            <a:r>
              <a:rPr lang="en-US" b="1" dirty="0">
                <a:solidFill>
                  <a:schemeClr val="accent2"/>
                </a:solidFill>
                <a:latin typeface="Arial" charset="0"/>
              </a:rPr>
              <a:t>chance</a:t>
            </a:r>
          </a:p>
        </p:txBody>
      </p:sp>
      <p:pic>
        <p:nvPicPr>
          <p:cNvPr id="117767" name="Picture 7" descr="FilsonFig4"/>
          <p:cNvPicPr>
            <a:picLocks noChangeAspect="1" noChangeArrowheads="1"/>
          </p:cNvPicPr>
          <p:nvPr/>
        </p:nvPicPr>
        <p:blipFill>
          <a:blip r:embed="rId2" cstate="print"/>
          <a:srcRect t="9938"/>
          <a:stretch>
            <a:fillRect/>
          </a:stretch>
        </p:blipFill>
        <p:spPr bwMode="auto">
          <a:xfrm>
            <a:off x="4329113" y="4173538"/>
            <a:ext cx="4814887" cy="2214562"/>
          </a:xfrm>
          <a:prstGeom prst="rect">
            <a:avLst/>
          </a:prstGeom>
          <a:noFill/>
        </p:spPr>
      </p:pic>
      <p:sp>
        <p:nvSpPr>
          <p:cNvPr id="117768" name="Rectangle 8"/>
          <p:cNvSpPr>
            <a:spLocks noChangeArrowheads="1"/>
          </p:cNvSpPr>
          <p:nvPr/>
        </p:nvSpPr>
        <p:spPr bwMode="auto">
          <a:xfrm>
            <a:off x="5511800" y="6361113"/>
            <a:ext cx="3138488"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http://www.ucmp.berkeley.edu/fosrec/Filson.html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blinds(horizontal)">
                                      <p:cBhvr>
                                        <p:cTn id="7" dur="500"/>
                                        <p:tgtEl>
                                          <p:spTgt spid="11776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7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P spid="11776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9" name="Text Box 3"/>
          <p:cNvSpPr txBox="1">
            <a:spLocks noChangeArrowheads="1"/>
          </p:cNvSpPr>
          <p:nvPr/>
        </p:nvSpPr>
        <p:spPr bwMode="auto">
          <a:xfrm>
            <a:off x="0" y="347663"/>
            <a:ext cx="8983663" cy="6188075"/>
          </a:xfrm>
          <a:prstGeom prst="rect">
            <a:avLst/>
          </a:prstGeom>
          <a:noFill/>
          <a:ln w="25400">
            <a:noFill/>
            <a:miter lim="800000"/>
            <a:headEnd/>
            <a:tailEnd/>
          </a:ln>
          <a:effectLst/>
        </p:spPr>
        <p:txBody>
          <a:bodyPr>
            <a:spAutoFit/>
          </a:bodyPr>
          <a:lstStyle/>
          <a:p>
            <a:pPr algn="l"/>
            <a:r>
              <a:rPr lang="en-US" sz="4000" b="1" dirty="0">
                <a:solidFill>
                  <a:schemeClr val="tx1"/>
                </a:solidFill>
                <a:latin typeface="Arial" charset="0"/>
              </a:rPr>
              <a:t>Each time an organism reproduces, </a:t>
            </a:r>
          </a:p>
          <a:p>
            <a:pPr algn="l"/>
            <a:r>
              <a:rPr lang="en-US" sz="4000" b="1" dirty="0">
                <a:solidFill>
                  <a:schemeClr val="tx1"/>
                </a:solidFill>
                <a:latin typeface="Arial" charset="0"/>
              </a:rPr>
              <a:t>it passes its genes on to the next </a:t>
            </a:r>
          </a:p>
          <a:p>
            <a:pPr algn="l"/>
            <a:r>
              <a:rPr lang="en-US" sz="4000" b="1" dirty="0">
                <a:solidFill>
                  <a:schemeClr val="tx1"/>
                </a:solidFill>
                <a:latin typeface="Arial" charset="0"/>
              </a:rPr>
              <a:t>generation.</a:t>
            </a:r>
            <a:r>
              <a:rPr lang="en-US" sz="4000" dirty="0">
                <a:solidFill>
                  <a:schemeClr val="tx1"/>
                </a:solidFill>
                <a:latin typeface="Arial" charset="0"/>
              </a:rPr>
              <a:t> </a:t>
            </a:r>
          </a:p>
          <a:p>
            <a:pPr algn="l"/>
            <a:endParaRPr lang="en-US" sz="4000" dirty="0">
              <a:solidFill>
                <a:schemeClr val="tx1"/>
              </a:solidFill>
              <a:latin typeface="Arial" charset="0"/>
            </a:endParaRPr>
          </a:p>
          <a:p>
            <a:pPr algn="l"/>
            <a:endParaRPr lang="en-US" sz="4000" dirty="0">
              <a:solidFill>
                <a:schemeClr val="tx1"/>
              </a:solidFill>
              <a:latin typeface="Arial" charset="0"/>
            </a:endParaRPr>
          </a:p>
          <a:p>
            <a:pPr algn="l"/>
            <a:endParaRPr lang="en-US" sz="4000" dirty="0">
              <a:solidFill>
                <a:schemeClr val="tx1"/>
              </a:solidFill>
              <a:latin typeface="Arial" charset="0"/>
            </a:endParaRPr>
          </a:p>
          <a:p>
            <a:pPr algn="l"/>
            <a:endParaRPr lang="en-US" sz="4000" dirty="0">
              <a:solidFill>
                <a:schemeClr val="tx1"/>
              </a:solidFill>
              <a:latin typeface="Arial" charset="0"/>
            </a:endParaRPr>
          </a:p>
          <a:p>
            <a:pPr algn="l"/>
            <a:endParaRPr lang="en-US" sz="4000" dirty="0">
              <a:solidFill>
                <a:schemeClr val="tx1"/>
              </a:solidFill>
              <a:latin typeface="Arial" charset="0"/>
            </a:endParaRPr>
          </a:p>
          <a:p>
            <a:pPr algn="l"/>
            <a:r>
              <a:rPr lang="en-US" sz="4000" b="1" dirty="0">
                <a:solidFill>
                  <a:schemeClr val="tx1"/>
                </a:solidFill>
                <a:latin typeface="Arial" charset="0"/>
              </a:rPr>
              <a:t>So __________ </a:t>
            </a:r>
          </a:p>
          <a:p>
            <a:pPr algn="l"/>
            <a:r>
              <a:rPr lang="en-US" sz="4000" b="1" dirty="0">
                <a:solidFill>
                  <a:schemeClr val="tx1"/>
                </a:solidFill>
                <a:latin typeface="Arial" charset="0"/>
              </a:rPr>
              <a:t>	= success in passing on genes</a:t>
            </a:r>
          </a:p>
        </p:txBody>
      </p:sp>
      <p:sp>
        <p:nvSpPr>
          <p:cNvPr id="101380" name="Text Box 4"/>
          <p:cNvSpPr txBox="1">
            <a:spLocks noChangeArrowheads="1"/>
          </p:cNvSpPr>
          <p:nvPr/>
        </p:nvSpPr>
        <p:spPr bwMode="auto">
          <a:xfrm>
            <a:off x="1082675" y="5197475"/>
            <a:ext cx="2325688" cy="701675"/>
          </a:xfrm>
          <a:prstGeom prst="rect">
            <a:avLst/>
          </a:prstGeom>
          <a:noFill/>
          <a:ln w="25400">
            <a:noFill/>
            <a:miter lim="800000"/>
            <a:headEnd/>
            <a:tailEnd/>
          </a:ln>
          <a:effectLst/>
        </p:spPr>
        <p:txBody>
          <a:bodyPr wrap="none">
            <a:spAutoFit/>
          </a:bodyPr>
          <a:lstStyle/>
          <a:p>
            <a:r>
              <a:rPr lang="en-US" sz="4000" dirty="0">
                <a:solidFill>
                  <a:schemeClr val="accent2"/>
                </a:solidFill>
                <a:latin typeface="Arial" charset="0"/>
              </a:rPr>
              <a:t>FITNESS</a:t>
            </a:r>
          </a:p>
        </p:txBody>
      </p:sp>
      <p:sp>
        <p:nvSpPr>
          <p:cNvPr id="101384" name="Rectangle 8"/>
          <p:cNvSpPr>
            <a:spLocks noChangeArrowheads="1"/>
          </p:cNvSpPr>
          <p:nvPr/>
        </p:nvSpPr>
        <p:spPr bwMode="auto">
          <a:xfrm>
            <a:off x="4111625" y="6418263"/>
            <a:ext cx="4786313" cy="244475"/>
          </a:xfrm>
          <a:prstGeom prst="rect">
            <a:avLst/>
          </a:prstGeom>
          <a:noFill/>
          <a:ln w="12700">
            <a:noFill/>
            <a:miter lim="800000"/>
            <a:headEnd/>
            <a:tailEnd/>
          </a:ln>
          <a:effectLst/>
        </p:spPr>
        <p:txBody>
          <a:bodyPr wrap="none">
            <a:spAutoFit/>
          </a:bodyPr>
          <a:lstStyle/>
          <a:p>
            <a:r>
              <a:rPr lang="en-US" sz="1000" b="1" dirty="0">
                <a:latin typeface="Arial" charset="0"/>
              </a:rPr>
              <a:t>http://www.cleanfunny.com/pics/animal-giraffe-mother-baby-kiss-kissing.jpg</a:t>
            </a:r>
          </a:p>
        </p:txBody>
      </p:sp>
      <p:pic>
        <p:nvPicPr>
          <p:cNvPr id="101386" name="Picture 10" descr="giraffe and baby"/>
          <p:cNvPicPr>
            <a:picLocks noChangeAspect="1" noChangeArrowheads="1"/>
          </p:cNvPicPr>
          <p:nvPr/>
        </p:nvPicPr>
        <p:blipFill>
          <a:blip r:embed="rId2" cstate="print"/>
          <a:srcRect/>
          <a:stretch>
            <a:fillRect/>
          </a:stretch>
        </p:blipFill>
        <p:spPr bwMode="auto">
          <a:xfrm>
            <a:off x="4625975" y="1644650"/>
            <a:ext cx="2622550" cy="402113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blinds(horizontal)">
                                      <p:cBhvr>
                                        <p:cTn id="7"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1080653"/>
            <a:ext cx="8169563" cy="443346"/>
          </a:xfrm>
        </p:spPr>
        <p:txBody>
          <a:bodyPr>
            <a:normAutofit fontScale="90000"/>
          </a:bodyPr>
          <a:lstStyle/>
          <a:p>
            <a:r>
              <a:rPr lang="en-US" dirty="0" smtClean="0"/>
              <a:t>Genetic Drift - Bottleneck</a:t>
            </a:r>
            <a:endParaRPr lang="en-US" dirty="0"/>
          </a:p>
        </p:txBody>
      </p:sp>
      <p:sp>
        <p:nvSpPr>
          <p:cNvPr id="4" name="Text Placeholder 3"/>
          <p:cNvSpPr>
            <a:spLocks noGrp="1"/>
          </p:cNvSpPr>
          <p:nvPr>
            <p:ph type="body" idx="1"/>
          </p:nvPr>
        </p:nvSpPr>
        <p:spPr/>
        <p:txBody>
          <a:bodyPr/>
          <a:lstStyle/>
          <a:p>
            <a:r>
              <a:rPr lang="en-US" dirty="0" smtClean="0"/>
              <a:t>Bottleneck</a:t>
            </a:r>
            <a:endParaRPr lang="en-US" dirty="0"/>
          </a:p>
        </p:txBody>
      </p:sp>
      <p:sp>
        <p:nvSpPr>
          <p:cNvPr id="5" name="Content Placeholder 4"/>
          <p:cNvSpPr>
            <a:spLocks noGrp="1"/>
          </p:cNvSpPr>
          <p:nvPr>
            <p:ph sz="half" idx="2"/>
          </p:nvPr>
        </p:nvSpPr>
        <p:spPr/>
        <p:txBody>
          <a:bodyPr/>
          <a:lstStyle/>
          <a:p>
            <a:r>
              <a:rPr lang="en-US" dirty="0" smtClean="0"/>
              <a:t>A change in allele frequency after a dramatic reduction in the size of the population</a:t>
            </a:r>
          </a:p>
          <a:p>
            <a:r>
              <a:rPr lang="en-US" dirty="0" smtClean="0"/>
              <a:t>The new population will only have the genes of the survivors</a:t>
            </a:r>
          </a:p>
          <a:p>
            <a:r>
              <a:rPr lang="en-US" dirty="0" smtClean="0"/>
              <a:t>This is still caused by a chance occurrence</a:t>
            </a:r>
            <a:endParaRPr lang="en-US" dirty="0"/>
          </a:p>
        </p:txBody>
      </p:sp>
      <p:sp>
        <p:nvSpPr>
          <p:cNvPr id="6" name="Text Placeholder 5"/>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55127" y="1810327"/>
            <a:ext cx="4632036" cy="39681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6294696"/>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0" y="241300"/>
            <a:ext cx="9144000" cy="4968875"/>
          </a:xfrm>
          <a:prstGeom prst="rect">
            <a:avLst/>
          </a:prstGeom>
          <a:noFill/>
          <a:ln w="25400">
            <a:noFill/>
            <a:miter lim="800000"/>
            <a:headEnd/>
            <a:tailEnd/>
          </a:ln>
          <a:effectLst/>
        </p:spPr>
        <p:txBody>
          <a:bodyPr>
            <a:spAutoFit/>
          </a:bodyPr>
          <a:lstStyle/>
          <a:p>
            <a:pPr algn="l"/>
            <a:r>
              <a:rPr lang="en-US" sz="4000" b="1" dirty="0">
                <a:solidFill>
                  <a:schemeClr val="tx1"/>
                </a:solidFill>
                <a:latin typeface="Arial" charset="0"/>
              </a:rPr>
              <a:t>ARE THERE ANY CONDITIONS IN WHICH EVOLUTION WILL NOT OCCUR?</a:t>
            </a:r>
          </a:p>
          <a:p>
            <a:pPr algn="l"/>
            <a:endParaRPr lang="en-US" sz="4000" b="1" dirty="0">
              <a:solidFill>
                <a:schemeClr val="tx1"/>
              </a:solidFill>
              <a:latin typeface="Arial" charset="0"/>
            </a:endParaRPr>
          </a:p>
          <a:p>
            <a:pPr algn="l"/>
            <a:r>
              <a:rPr lang="en-US" sz="4000" b="1" dirty="0">
                <a:solidFill>
                  <a:schemeClr val="tx1"/>
                </a:solidFill>
                <a:latin typeface="Arial" charset="0"/>
              </a:rPr>
              <a:t>IS THERE A WAY TO TELL IF THIS IS HAPPENING?</a:t>
            </a:r>
          </a:p>
          <a:p>
            <a:pPr algn="l"/>
            <a:endParaRPr lang="en-US" sz="4000" b="1" dirty="0">
              <a:solidFill>
                <a:schemeClr val="tx1"/>
              </a:solidFill>
              <a:latin typeface="Arial" charset="0"/>
            </a:endParaRPr>
          </a:p>
          <a:p>
            <a:pPr algn="l"/>
            <a:r>
              <a:rPr lang="en-US" sz="4000" b="1" dirty="0">
                <a:solidFill>
                  <a:schemeClr val="tx1"/>
                </a:solidFill>
                <a:latin typeface="Arial" charset="0"/>
              </a:rPr>
              <a:t>	__________________________</a:t>
            </a:r>
          </a:p>
        </p:txBody>
      </p:sp>
      <p:sp>
        <p:nvSpPr>
          <p:cNvPr id="119811" name="Text Box 3"/>
          <p:cNvSpPr txBox="1">
            <a:spLocks noChangeArrowheads="1"/>
          </p:cNvSpPr>
          <p:nvPr/>
        </p:nvSpPr>
        <p:spPr bwMode="auto">
          <a:xfrm>
            <a:off x="623888" y="4340225"/>
            <a:ext cx="7799387" cy="701675"/>
          </a:xfrm>
          <a:prstGeom prst="rect">
            <a:avLst/>
          </a:prstGeom>
          <a:noFill/>
          <a:ln w="25400">
            <a:noFill/>
            <a:miter lim="800000"/>
            <a:headEnd/>
            <a:tailEnd/>
          </a:ln>
          <a:effectLst/>
        </p:spPr>
        <p:txBody>
          <a:bodyPr wrap="none">
            <a:spAutoFit/>
          </a:bodyPr>
          <a:lstStyle/>
          <a:p>
            <a:r>
              <a:rPr lang="en-US" sz="4000" b="1" dirty="0">
                <a:solidFill>
                  <a:schemeClr val="accent2"/>
                </a:solidFill>
                <a:latin typeface="Arial" charset="0"/>
              </a:rPr>
              <a:t>HARDY-WEINBERG PRINCIPLE</a:t>
            </a:r>
          </a:p>
        </p:txBody>
      </p:sp>
      <p:sp>
        <p:nvSpPr>
          <p:cNvPr id="119813" name="Rectangle 5"/>
          <p:cNvSpPr>
            <a:spLocks noChangeArrowheads="1"/>
          </p:cNvSpPr>
          <p:nvPr/>
        </p:nvSpPr>
        <p:spPr bwMode="auto">
          <a:xfrm>
            <a:off x="341313" y="6442075"/>
            <a:ext cx="4600575"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Graph from BIOLOGY by Miller and Levine; Prentice Hall Publshing©2006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Effect transition="in" filter="blinds(horizontal)">
                                      <p:cBhvr>
                                        <p:cTn id="7" dur="5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en-US" dirty="0"/>
              <a:t>Hardy &amp; Weinberg</a:t>
            </a:r>
          </a:p>
        </p:txBody>
      </p:sp>
      <p:sp>
        <p:nvSpPr>
          <p:cNvPr id="79875" name="Text Box 3"/>
          <p:cNvSpPr txBox="1">
            <a:spLocks noChangeArrowheads="1"/>
          </p:cNvSpPr>
          <p:nvPr/>
        </p:nvSpPr>
        <p:spPr bwMode="auto">
          <a:xfrm>
            <a:off x="3719513" y="1136650"/>
            <a:ext cx="1592262" cy="701675"/>
          </a:xfrm>
          <a:prstGeom prst="rect">
            <a:avLst/>
          </a:prstGeom>
          <a:noFill/>
          <a:ln w="25400">
            <a:noFill/>
            <a:miter lim="800000"/>
            <a:headEnd/>
            <a:tailEnd/>
          </a:ln>
          <a:effectLst/>
        </p:spPr>
        <p:txBody>
          <a:bodyPr wrap="none">
            <a:spAutoFit/>
          </a:bodyPr>
          <a:lstStyle/>
          <a:p>
            <a:r>
              <a:rPr lang="en-US" sz="4000" b="1" dirty="0">
                <a:solidFill>
                  <a:schemeClr val="tx1"/>
                </a:solidFill>
                <a:latin typeface="Arial" charset="0"/>
              </a:rPr>
              <a:t>Who?</a:t>
            </a:r>
          </a:p>
        </p:txBody>
      </p:sp>
      <p:pic>
        <p:nvPicPr>
          <p:cNvPr id="79876" name="Picture 4" descr="Godfrey_Hardy"/>
          <p:cNvPicPr>
            <a:picLocks noChangeAspect="1" noChangeArrowheads="1"/>
          </p:cNvPicPr>
          <p:nvPr/>
        </p:nvPicPr>
        <p:blipFill>
          <a:blip r:embed="rId2" cstate="print"/>
          <a:srcRect/>
          <a:stretch>
            <a:fillRect/>
          </a:stretch>
        </p:blipFill>
        <p:spPr bwMode="auto">
          <a:xfrm>
            <a:off x="1517650" y="1930400"/>
            <a:ext cx="1917700" cy="2273300"/>
          </a:xfrm>
          <a:prstGeom prst="rect">
            <a:avLst/>
          </a:prstGeom>
          <a:noFill/>
        </p:spPr>
      </p:pic>
      <p:pic>
        <p:nvPicPr>
          <p:cNvPr id="79877" name="Picture 5" descr="Wilhelm_Weinberg"/>
          <p:cNvPicPr>
            <a:picLocks noChangeAspect="1" noChangeArrowheads="1"/>
          </p:cNvPicPr>
          <p:nvPr/>
        </p:nvPicPr>
        <p:blipFill>
          <a:blip r:embed="rId3" cstate="print"/>
          <a:srcRect/>
          <a:stretch>
            <a:fillRect/>
          </a:stretch>
        </p:blipFill>
        <p:spPr bwMode="auto">
          <a:xfrm>
            <a:off x="5575300" y="1968500"/>
            <a:ext cx="1917700" cy="2273300"/>
          </a:xfrm>
          <a:prstGeom prst="rect">
            <a:avLst/>
          </a:prstGeom>
          <a:noFill/>
        </p:spPr>
      </p:pic>
      <p:sp>
        <p:nvSpPr>
          <p:cNvPr id="79878" name="Text Box 6"/>
          <p:cNvSpPr txBox="1">
            <a:spLocks noChangeArrowheads="1"/>
          </p:cNvSpPr>
          <p:nvPr/>
        </p:nvSpPr>
        <p:spPr bwMode="auto">
          <a:xfrm>
            <a:off x="1577975" y="4208463"/>
            <a:ext cx="1771650" cy="641350"/>
          </a:xfrm>
          <a:prstGeom prst="rect">
            <a:avLst/>
          </a:prstGeom>
          <a:noFill/>
          <a:ln w="25400">
            <a:noFill/>
            <a:miter lim="800000"/>
            <a:headEnd/>
            <a:tailEnd/>
          </a:ln>
          <a:effectLst/>
        </p:spPr>
        <p:txBody>
          <a:bodyPr wrap="none">
            <a:spAutoFit/>
          </a:bodyPr>
          <a:lstStyle/>
          <a:p>
            <a:pPr algn="ctr"/>
            <a:r>
              <a:rPr lang="en-US" sz="1800" b="1" dirty="0">
                <a:solidFill>
                  <a:schemeClr val="tx1"/>
                </a:solidFill>
                <a:latin typeface="Arial" charset="0"/>
              </a:rPr>
              <a:t>Godfrey Hardy</a:t>
            </a:r>
          </a:p>
          <a:p>
            <a:pPr algn="ctr"/>
            <a:r>
              <a:rPr lang="en-US" sz="1800" b="1" dirty="0">
                <a:solidFill>
                  <a:schemeClr val="tx1"/>
                </a:solidFill>
                <a:latin typeface="Arial" charset="0"/>
              </a:rPr>
              <a:t>1877-1947</a:t>
            </a:r>
          </a:p>
        </p:txBody>
      </p:sp>
      <p:sp>
        <p:nvSpPr>
          <p:cNvPr id="79879" name="Text Box 7"/>
          <p:cNvSpPr txBox="1">
            <a:spLocks noChangeArrowheads="1"/>
          </p:cNvSpPr>
          <p:nvPr/>
        </p:nvSpPr>
        <p:spPr bwMode="auto">
          <a:xfrm>
            <a:off x="5432425" y="4246563"/>
            <a:ext cx="2165350" cy="641350"/>
          </a:xfrm>
          <a:prstGeom prst="rect">
            <a:avLst/>
          </a:prstGeom>
          <a:noFill/>
          <a:ln w="25400">
            <a:noFill/>
            <a:miter lim="800000"/>
            <a:headEnd/>
            <a:tailEnd/>
          </a:ln>
          <a:effectLst/>
        </p:spPr>
        <p:txBody>
          <a:bodyPr wrap="none">
            <a:spAutoFit/>
          </a:bodyPr>
          <a:lstStyle/>
          <a:p>
            <a:pPr algn="ctr"/>
            <a:r>
              <a:rPr lang="en-US" sz="1800" b="1" dirty="0">
                <a:solidFill>
                  <a:schemeClr val="tx1"/>
                </a:solidFill>
                <a:latin typeface="Arial" charset="0"/>
              </a:rPr>
              <a:t>Wilhelm Weinberg</a:t>
            </a:r>
          </a:p>
          <a:p>
            <a:pPr algn="ctr"/>
            <a:r>
              <a:rPr lang="en-US" sz="1800" b="1" dirty="0">
                <a:solidFill>
                  <a:schemeClr val="tx1"/>
                </a:solidFill>
                <a:latin typeface="Arial" charset="0"/>
              </a:rPr>
              <a:t>1862-1937</a:t>
            </a:r>
          </a:p>
        </p:txBody>
      </p:sp>
      <p:sp>
        <p:nvSpPr>
          <p:cNvPr id="79880" name="Text Box 8"/>
          <p:cNvSpPr txBox="1">
            <a:spLocks noChangeArrowheads="1"/>
          </p:cNvSpPr>
          <p:nvPr/>
        </p:nvSpPr>
        <p:spPr bwMode="auto">
          <a:xfrm>
            <a:off x="0" y="4970463"/>
            <a:ext cx="9144000" cy="1187450"/>
          </a:xfrm>
          <a:prstGeom prst="rect">
            <a:avLst/>
          </a:prstGeom>
          <a:noFill/>
          <a:ln w="25400">
            <a:noFill/>
            <a:miter lim="800000"/>
            <a:headEnd/>
            <a:tailEnd/>
          </a:ln>
          <a:effectLst/>
        </p:spPr>
        <p:txBody>
          <a:bodyPr>
            <a:spAutoFit/>
          </a:bodyPr>
          <a:lstStyle/>
          <a:p>
            <a:pPr algn="ctr"/>
            <a:r>
              <a:rPr lang="en-US" sz="2400" b="1" dirty="0">
                <a:solidFill>
                  <a:schemeClr val="tx1"/>
                </a:solidFill>
                <a:latin typeface="Arial" charset="0"/>
              </a:rPr>
              <a:t>They developed an equation that predicted the relative frequency of alleles in a population based on the frequency of the phenotypes in a population.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additive="base">
                                        <p:cTn id="7" dur="500" fill="hold"/>
                                        <p:tgtEl>
                                          <p:spTgt spid="79876"/>
                                        </p:tgtEl>
                                        <p:attrNameLst>
                                          <p:attrName>ppt_x</p:attrName>
                                        </p:attrNameLst>
                                      </p:cBhvr>
                                      <p:tavLst>
                                        <p:tav tm="0">
                                          <p:val>
                                            <p:strVal val="#ppt_x"/>
                                          </p:val>
                                        </p:tav>
                                        <p:tav tm="100000">
                                          <p:val>
                                            <p:strVal val="#ppt_x"/>
                                          </p:val>
                                        </p:tav>
                                      </p:tavLst>
                                    </p:anim>
                                    <p:anim calcmode="lin" valueType="num">
                                      <p:cBhvr additive="base">
                                        <p:cTn id="8" dur="500" fill="hold"/>
                                        <p:tgtEl>
                                          <p:spTgt spid="7987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9878"/>
                                        </p:tgtEl>
                                        <p:attrNameLst>
                                          <p:attrName>style.visibility</p:attrName>
                                        </p:attrNameLst>
                                      </p:cBhvr>
                                      <p:to>
                                        <p:strVal val="visible"/>
                                      </p:to>
                                    </p:set>
                                    <p:anim calcmode="lin" valueType="num">
                                      <p:cBhvr additive="base">
                                        <p:cTn id="11" dur="500" fill="hold"/>
                                        <p:tgtEl>
                                          <p:spTgt spid="79878"/>
                                        </p:tgtEl>
                                        <p:attrNameLst>
                                          <p:attrName>ppt_x</p:attrName>
                                        </p:attrNameLst>
                                      </p:cBhvr>
                                      <p:tavLst>
                                        <p:tav tm="0">
                                          <p:val>
                                            <p:strVal val="#ppt_x"/>
                                          </p:val>
                                        </p:tav>
                                        <p:tav tm="100000">
                                          <p:val>
                                            <p:strVal val="#ppt_x"/>
                                          </p:val>
                                        </p:tav>
                                      </p:tavLst>
                                    </p:anim>
                                    <p:anim calcmode="lin" valueType="num">
                                      <p:cBhvr additive="base">
                                        <p:cTn id="12" dur="500" fill="hold"/>
                                        <p:tgtEl>
                                          <p:spTgt spid="7987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9877"/>
                                        </p:tgtEl>
                                        <p:attrNameLst>
                                          <p:attrName>style.visibility</p:attrName>
                                        </p:attrNameLst>
                                      </p:cBhvr>
                                      <p:to>
                                        <p:strVal val="visible"/>
                                      </p:to>
                                    </p:set>
                                    <p:anim calcmode="lin" valueType="num">
                                      <p:cBhvr additive="base">
                                        <p:cTn id="17" dur="500" fill="hold"/>
                                        <p:tgtEl>
                                          <p:spTgt spid="79877"/>
                                        </p:tgtEl>
                                        <p:attrNameLst>
                                          <p:attrName>ppt_x</p:attrName>
                                        </p:attrNameLst>
                                      </p:cBhvr>
                                      <p:tavLst>
                                        <p:tav tm="0">
                                          <p:val>
                                            <p:strVal val="#ppt_x"/>
                                          </p:val>
                                        </p:tav>
                                        <p:tav tm="100000">
                                          <p:val>
                                            <p:strVal val="#ppt_x"/>
                                          </p:val>
                                        </p:tav>
                                      </p:tavLst>
                                    </p:anim>
                                    <p:anim calcmode="lin" valueType="num">
                                      <p:cBhvr additive="base">
                                        <p:cTn id="18" dur="500" fill="hold"/>
                                        <p:tgtEl>
                                          <p:spTgt spid="7987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9879"/>
                                        </p:tgtEl>
                                        <p:attrNameLst>
                                          <p:attrName>style.visibility</p:attrName>
                                        </p:attrNameLst>
                                      </p:cBhvr>
                                      <p:to>
                                        <p:strVal val="visible"/>
                                      </p:to>
                                    </p:set>
                                    <p:anim calcmode="lin" valueType="num">
                                      <p:cBhvr additive="base">
                                        <p:cTn id="21" dur="500" fill="hold"/>
                                        <p:tgtEl>
                                          <p:spTgt spid="79879"/>
                                        </p:tgtEl>
                                        <p:attrNameLst>
                                          <p:attrName>ppt_x</p:attrName>
                                        </p:attrNameLst>
                                      </p:cBhvr>
                                      <p:tavLst>
                                        <p:tav tm="0">
                                          <p:val>
                                            <p:strVal val="#ppt_x"/>
                                          </p:val>
                                        </p:tav>
                                        <p:tav tm="100000">
                                          <p:val>
                                            <p:strVal val="#ppt_x"/>
                                          </p:val>
                                        </p:tav>
                                      </p:tavLst>
                                    </p:anim>
                                    <p:anim calcmode="lin" valueType="num">
                                      <p:cBhvr additive="base">
                                        <p:cTn id="22" dur="500" fill="hold"/>
                                        <p:tgtEl>
                                          <p:spTgt spid="7987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9880"/>
                                        </p:tgtEl>
                                        <p:attrNameLst>
                                          <p:attrName>style.visibility</p:attrName>
                                        </p:attrNameLst>
                                      </p:cBhvr>
                                      <p:to>
                                        <p:strVal val="visible"/>
                                      </p:to>
                                    </p:set>
                                    <p:animEffect transition="in" filter="blinds(horizontal)">
                                      <p:cBhvr>
                                        <p:cTn id="27" dur="500"/>
                                        <p:tgtEl>
                                          <p:spTgt spid="79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79" grpId="0"/>
      <p:bldP spid="7988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r>
              <a:rPr lang="en-US" sz="1800" dirty="0"/>
              <a:t>Gene Frequency &amp; the</a:t>
            </a:r>
            <a:br>
              <a:rPr lang="en-US" sz="1800" dirty="0"/>
            </a:br>
            <a:r>
              <a:rPr lang="en-US" sz="1800" dirty="0"/>
              <a:t>Hardy-Weinberg Equation</a:t>
            </a:r>
          </a:p>
        </p:txBody>
      </p:sp>
      <p:sp>
        <p:nvSpPr>
          <p:cNvPr id="80899" name="Rectangle 3"/>
          <p:cNvSpPr>
            <a:spLocks noGrp="1" noChangeArrowheads="1"/>
          </p:cNvSpPr>
          <p:nvPr>
            <p:ph idx="1"/>
          </p:nvPr>
        </p:nvSpPr>
        <p:spPr>
          <a:xfrm>
            <a:off x="2228850" y="2160588"/>
            <a:ext cx="5029200" cy="823912"/>
          </a:xfrm>
        </p:spPr>
        <p:txBody>
          <a:bodyPr>
            <a:normAutofit/>
          </a:bodyPr>
          <a:lstStyle/>
          <a:p>
            <a:r>
              <a:rPr lang="en-US" sz="4000" dirty="0"/>
              <a:t>p</a:t>
            </a:r>
            <a:r>
              <a:rPr lang="en-US" sz="4000" baseline="30000" dirty="0"/>
              <a:t>2</a:t>
            </a:r>
            <a:r>
              <a:rPr lang="en-US" sz="4000" dirty="0"/>
              <a:t>  +  2pq  +  q</a:t>
            </a:r>
            <a:r>
              <a:rPr lang="en-US" sz="4000" baseline="30000" dirty="0"/>
              <a:t>2</a:t>
            </a:r>
            <a:r>
              <a:rPr lang="en-US" sz="4000" dirty="0"/>
              <a:t>  =  1</a:t>
            </a:r>
          </a:p>
        </p:txBody>
      </p:sp>
      <p:sp>
        <p:nvSpPr>
          <p:cNvPr id="80900" name="Text Box 4"/>
          <p:cNvSpPr txBox="1">
            <a:spLocks noChangeArrowheads="1"/>
          </p:cNvSpPr>
          <p:nvPr/>
        </p:nvSpPr>
        <p:spPr bwMode="auto">
          <a:xfrm>
            <a:off x="3603625" y="1865313"/>
            <a:ext cx="184150" cy="366712"/>
          </a:xfrm>
          <a:prstGeom prst="rect">
            <a:avLst/>
          </a:prstGeom>
          <a:noFill/>
          <a:ln w="25400">
            <a:noFill/>
            <a:miter lim="800000"/>
            <a:headEnd/>
            <a:tailEnd/>
          </a:ln>
          <a:effectLst/>
        </p:spPr>
        <p:txBody>
          <a:bodyPr wrap="none">
            <a:spAutoFit/>
          </a:bodyPr>
          <a:lstStyle/>
          <a:p>
            <a:endParaRPr lang="en-US" sz="1800" dirty="0">
              <a:solidFill>
                <a:schemeClr val="tx1"/>
              </a:solidFill>
              <a:latin typeface="Arial" charset="0"/>
            </a:endParaRPr>
          </a:p>
        </p:txBody>
      </p:sp>
      <p:sp>
        <p:nvSpPr>
          <p:cNvPr id="80901" name="Text Box 5"/>
          <p:cNvSpPr txBox="1">
            <a:spLocks noChangeArrowheads="1"/>
          </p:cNvSpPr>
          <p:nvPr/>
        </p:nvSpPr>
        <p:spPr bwMode="auto">
          <a:xfrm>
            <a:off x="1160463" y="1517650"/>
            <a:ext cx="7046912" cy="701675"/>
          </a:xfrm>
          <a:prstGeom prst="rect">
            <a:avLst/>
          </a:prstGeom>
          <a:noFill/>
          <a:ln w="25400">
            <a:noFill/>
            <a:miter lim="800000"/>
            <a:headEnd/>
            <a:tailEnd/>
          </a:ln>
          <a:effectLst/>
        </p:spPr>
        <p:txBody>
          <a:bodyPr wrap="none">
            <a:spAutoFit/>
          </a:bodyPr>
          <a:lstStyle/>
          <a:p>
            <a:r>
              <a:rPr lang="en-US" sz="4000" dirty="0">
                <a:solidFill>
                  <a:schemeClr val="tx1"/>
                </a:solidFill>
                <a:latin typeface="Arial" charset="0"/>
              </a:rPr>
              <a:t>The Hardy-Weinberg Equation</a:t>
            </a:r>
          </a:p>
        </p:txBody>
      </p:sp>
      <p:sp>
        <p:nvSpPr>
          <p:cNvPr id="80902" name="Text Box 6"/>
          <p:cNvSpPr txBox="1">
            <a:spLocks noChangeArrowheads="1"/>
          </p:cNvSpPr>
          <p:nvPr/>
        </p:nvSpPr>
        <p:spPr bwMode="auto">
          <a:xfrm>
            <a:off x="57150" y="2916238"/>
            <a:ext cx="7661275" cy="457200"/>
          </a:xfrm>
          <a:prstGeom prst="rect">
            <a:avLst/>
          </a:prstGeom>
          <a:noFill/>
          <a:ln w="25400">
            <a:noFill/>
            <a:miter lim="800000"/>
            <a:headEnd/>
            <a:tailEnd/>
          </a:ln>
          <a:effectLst/>
        </p:spPr>
        <p:txBody>
          <a:bodyPr wrap="none">
            <a:spAutoFit/>
          </a:bodyPr>
          <a:lstStyle/>
          <a:p>
            <a:r>
              <a:rPr lang="en-US" sz="2400" dirty="0">
                <a:solidFill>
                  <a:schemeClr val="tx1"/>
                </a:solidFill>
                <a:latin typeface="Arial" charset="0"/>
              </a:rPr>
              <a:t>p</a:t>
            </a:r>
            <a:r>
              <a:rPr lang="en-US" sz="2400" baseline="30000" dirty="0">
                <a:solidFill>
                  <a:schemeClr val="tx1"/>
                </a:solidFill>
                <a:latin typeface="Arial" charset="0"/>
              </a:rPr>
              <a:t>2</a:t>
            </a:r>
            <a:r>
              <a:rPr lang="en-US" sz="2400" dirty="0">
                <a:solidFill>
                  <a:schemeClr val="tx1"/>
                </a:solidFill>
                <a:latin typeface="Arial" charset="0"/>
              </a:rPr>
              <a:t>  =  the frequency of homozygous dominant genotype</a:t>
            </a:r>
          </a:p>
        </p:txBody>
      </p:sp>
      <p:sp>
        <p:nvSpPr>
          <p:cNvPr id="80903" name="Text Box 7"/>
          <p:cNvSpPr txBox="1">
            <a:spLocks noChangeArrowheads="1"/>
          </p:cNvSpPr>
          <p:nvPr/>
        </p:nvSpPr>
        <p:spPr bwMode="auto">
          <a:xfrm>
            <a:off x="0" y="3678238"/>
            <a:ext cx="6650038" cy="457200"/>
          </a:xfrm>
          <a:prstGeom prst="rect">
            <a:avLst/>
          </a:prstGeom>
          <a:noFill/>
          <a:ln w="25400">
            <a:noFill/>
            <a:miter lim="800000"/>
            <a:headEnd/>
            <a:tailEnd/>
          </a:ln>
          <a:effectLst/>
        </p:spPr>
        <p:txBody>
          <a:bodyPr wrap="none">
            <a:spAutoFit/>
          </a:bodyPr>
          <a:lstStyle/>
          <a:p>
            <a:r>
              <a:rPr lang="en-US" sz="2400" dirty="0">
                <a:solidFill>
                  <a:schemeClr val="tx1"/>
                </a:solidFill>
                <a:latin typeface="Arial" charset="0"/>
              </a:rPr>
              <a:t>2pq  =  the frequency of heterozygous genotype</a:t>
            </a:r>
          </a:p>
        </p:txBody>
      </p:sp>
      <p:sp>
        <p:nvSpPr>
          <p:cNvPr id="80904" name="Text Box 8"/>
          <p:cNvSpPr txBox="1">
            <a:spLocks noChangeArrowheads="1"/>
          </p:cNvSpPr>
          <p:nvPr/>
        </p:nvSpPr>
        <p:spPr bwMode="auto">
          <a:xfrm>
            <a:off x="0" y="4459288"/>
            <a:ext cx="7694613" cy="457200"/>
          </a:xfrm>
          <a:prstGeom prst="rect">
            <a:avLst/>
          </a:prstGeom>
          <a:noFill/>
          <a:ln w="25400">
            <a:noFill/>
            <a:miter lim="800000"/>
            <a:headEnd/>
            <a:tailEnd/>
          </a:ln>
          <a:effectLst/>
        </p:spPr>
        <p:txBody>
          <a:bodyPr wrap="none">
            <a:spAutoFit/>
          </a:bodyPr>
          <a:lstStyle/>
          <a:p>
            <a:r>
              <a:rPr lang="en-US" sz="2400" dirty="0">
                <a:solidFill>
                  <a:schemeClr val="tx1"/>
                </a:solidFill>
                <a:latin typeface="Arial" charset="0"/>
              </a:rPr>
              <a:t>q</a:t>
            </a:r>
            <a:r>
              <a:rPr lang="en-US" sz="2400" baseline="30000" dirty="0">
                <a:solidFill>
                  <a:schemeClr val="tx1"/>
                </a:solidFill>
                <a:latin typeface="Arial" charset="0"/>
              </a:rPr>
              <a:t>2</a:t>
            </a:r>
            <a:r>
              <a:rPr lang="en-US" sz="2400" dirty="0">
                <a:solidFill>
                  <a:schemeClr val="tx1"/>
                </a:solidFill>
                <a:latin typeface="Arial" charset="0"/>
              </a:rPr>
              <a:t>  =  the frequency of homozygous recessive genotype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blinds(horizontal)">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902"/>
                                        </p:tgtEl>
                                        <p:attrNameLst>
                                          <p:attrName>style.visibility</p:attrName>
                                        </p:attrNameLst>
                                      </p:cBhvr>
                                      <p:to>
                                        <p:strVal val="visible"/>
                                      </p:to>
                                    </p:set>
                                    <p:animEffect transition="in" filter="blinds(horizontal)">
                                      <p:cBhvr>
                                        <p:cTn id="12" dur="500"/>
                                        <p:tgtEl>
                                          <p:spTgt spid="809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0903"/>
                                        </p:tgtEl>
                                        <p:attrNameLst>
                                          <p:attrName>style.visibility</p:attrName>
                                        </p:attrNameLst>
                                      </p:cBhvr>
                                      <p:to>
                                        <p:strVal val="visible"/>
                                      </p:to>
                                    </p:set>
                                    <p:animEffect transition="in" filter="blinds(horizontal)">
                                      <p:cBhvr>
                                        <p:cTn id="17" dur="500"/>
                                        <p:tgtEl>
                                          <p:spTgt spid="8090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904"/>
                                        </p:tgtEl>
                                        <p:attrNameLst>
                                          <p:attrName>style.visibility</p:attrName>
                                        </p:attrNameLst>
                                      </p:cBhvr>
                                      <p:to>
                                        <p:strVal val="visible"/>
                                      </p:to>
                                    </p:set>
                                    <p:animEffect transition="in" filter="blinds(horizontal)">
                                      <p:cBhvr>
                                        <p:cTn id="22" dur="500"/>
                                        <p:tgtEl>
                                          <p:spTgt spid="80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P spid="80902" grpId="0"/>
      <p:bldP spid="80903" grpId="0"/>
      <p:bldP spid="8090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0" y="241300"/>
            <a:ext cx="9144000" cy="6188075"/>
          </a:xfrm>
          <a:prstGeom prst="rect">
            <a:avLst/>
          </a:prstGeom>
          <a:noFill/>
          <a:ln w="25400">
            <a:noFill/>
            <a:miter lim="800000"/>
            <a:headEnd/>
            <a:tailEnd/>
          </a:ln>
          <a:effectLst/>
        </p:spPr>
        <p:txBody>
          <a:bodyPr>
            <a:spAutoFit/>
          </a:bodyPr>
          <a:lstStyle/>
          <a:p>
            <a:pPr algn="l"/>
            <a:r>
              <a:rPr lang="en-US" sz="4000" b="1" dirty="0">
                <a:solidFill>
                  <a:schemeClr val="tx1"/>
                </a:solidFill>
                <a:latin typeface="Arial" charset="0"/>
              </a:rPr>
              <a:t>HARDY-WEINBERG PRINCIPLE states that allele frequency in a population will remain __________ unless one or more ________ cause the frequency to __________.</a:t>
            </a:r>
          </a:p>
          <a:p>
            <a:pPr algn="l"/>
            <a:endParaRPr lang="en-US" sz="4000" b="1" dirty="0">
              <a:solidFill>
                <a:schemeClr val="tx1"/>
              </a:solidFill>
              <a:latin typeface="Arial" charset="0"/>
            </a:endParaRPr>
          </a:p>
          <a:p>
            <a:pPr algn="l"/>
            <a:r>
              <a:rPr lang="en-US" sz="4000" b="1" dirty="0">
                <a:solidFill>
                  <a:schemeClr val="tx1"/>
                </a:solidFill>
                <a:latin typeface="Arial" charset="0"/>
              </a:rPr>
              <a:t>In a situation in which allele frequencies remain constant </a:t>
            </a:r>
          </a:p>
          <a:p>
            <a:pPr algn="l"/>
            <a:r>
              <a:rPr lang="en-US" sz="4000" b="1" dirty="0">
                <a:solidFill>
                  <a:schemeClr val="tx1"/>
                </a:solidFill>
                <a:latin typeface="Arial" charset="0"/>
              </a:rPr>
              <a:t>	 ( = _________________ )</a:t>
            </a:r>
          </a:p>
          <a:p>
            <a:pPr algn="l"/>
            <a:r>
              <a:rPr lang="en-US" sz="4000" b="1" dirty="0">
                <a:solidFill>
                  <a:schemeClr val="tx1"/>
                </a:solidFill>
                <a:latin typeface="Arial" charset="0"/>
              </a:rPr>
              <a:t>    populations will NOT EVOLVE!</a:t>
            </a:r>
          </a:p>
        </p:txBody>
      </p:sp>
      <p:sp>
        <p:nvSpPr>
          <p:cNvPr id="120835" name="Text Box 3"/>
          <p:cNvSpPr txBox="1">
            <a:spLocks noChangeArrowheads="1"/>
          </p:cNvSpPr>
          <p:nvPr/>
        </p:nvSpPr>
        <p:spPr bwMode="auto">
          <a:xfrm>
            <a:off x="5834063" y="1500188"/>
            <a:ext cx="2300287" cy="701675"/>
          </a:xfrm>
          <a:prstGeom prst="rect">
            <a:avLst/>
          </a:prstGeom>
          <a:noFill/>
          <a:ln w="25400">
            <a:noFill/>
            <a:miter lim="800000"/>
            <a:headEnd/>
            <a:tailEnd/>
          </a:ln>
          <a:effectLst/>
        </p:spPr>
        <p:txBody>
          <a:bodyPr wrap="none">
            <a:spAutoFit/>
          </a:bodyPr>
          <a:lstStyle/>
          <a:p>
            <a:r>
              <a:rPr lang="en-US" sz="4000" b="1" dirty="0">
                <a:solidFill>
                  <a:schemeClr val="accent2"/>
                </a:solidFill>
                <a:latin typeface="Arial" charset="0"/>
              </a:rPr>
              <a:t>constant</a:t>
            </a:r>
          </a:p>
        </p:txBody>
      </p:sp>
      <p:sp>
        <p:nvSpPr>
          <p:cNvPr id="120836" name="Rectangle 4"/>
          <p:cNvSpPr>
            <a:spLocks noChangeArrowheads="1"/>
          </p:cNvSpPr>
          <p:nvPr/>
        </p:nvSpPr>
        <p:spPr bwMode="auto">
          <a:xfrm>
            <a:off x="1752600" y="5126038"/>
            <a:ext cx="4451350" cy="641350"/>
          </a:xfrm>
          <a:prstGeom prst="rect">
            <a:avLst/>
          </a:prstGeom>
          <a:noFill/>
          <a:ln w="12700">
            <a:noFill/>
            <a:miter lim="800000"/>
            <a:headEnd/>
            <a:tailEnd/>
          </a:ln>
          <a:effectLst/>
        </p:spPr>
        <p:txBody>
          <a:bodyPr wrap="none">
            <a:spAutoFit/>
          </a:bodyPr>
          <a:lstStyle/>
          <a:p>
            <a:r>
              <a:rPr lang="en-US" b="1" dirty="0">
                <a:solidFill>
                  <a:schemeClr val="accent2"/>
                </a:solidFill>
                <a:latin typeface="Arial" charset="0"/>
              </a:rPr>
              <a:t>Genetic equilibrium</a:t>
            </a:r>
          </a:p>
        </p:txBody>
      </p:sp>
      <p:sp>
        <p:nvSpPr>
          <p:cNvPr id="120838" name="Rectangle 6"/>
          <p:cNvSpPr>
            <a:spLocks noChangeArrowheads="1"/>
          </p:cNvSpPr>
          <p:nvPr/>
        </p:nvSpPr>
        <p:spPr bwMode="auto">
          <a:xfrm>
            <a:off x="5254625" y="2165350"/>
            <a:ext cx="1708150" cy="641350"/>
          </a:xfrm>
          <a:prstGeom prst="rect">
            <a:avLst/>
          </a:prstGeom>
          <a:noFill/>
          <a:ln w="12700">
            <a:noFill/>
            <a:miter lim="800000"/>
            <a:headEnd/>
            <a:tailEnd/>
          </a:ln>
          <a:effectLst/>
        </p:spPr>
        <p:txBody>
          <a:bodyPr wrap="none">
            <a:spAutoFit/>
          </a:bodyPr>
          <a:lstStyle/>
          <a:p>
            <a:r>
              <a:rPr lang="en-US" b="1" dirty="0">
                <a:solidFill>
                  <a:schemeClr val="accent2"/>
                </a:solidFill>
                <a:latin typeface="Arial" charset="0"/>
              </a:rPr>
              <a:t>factors</a:t>
            </a:r>
          </a:p>
        </p:txBody>
      </p:sp>
      <p:sp>
        <p:nvSpPr>
          <p:cNvPr id="120839" name="Rectangle 7"/>
          <p:cNvSpPr>
            <a:spLocks noChangeArrowheads="1"/>
          </p:cNvSpPr>
          <p:nvPr/>
        </p:nvSpPr>
        <p:spPr bwMode="auto">
          <a:xfrm>
            <a:off x="4618038" y="2792413"/>
            <a:ext cx="1784350" cy="641350"/>
          </a:xfrm>
          <a:prstGeom prst="rect">
            <a:avLst/>
          </a:prstGeom>
          <a:noFill/>
          <a:ln w="12700">
            <a:noFill/>
            <a:miter lim="800000"/>
            <a:headEnd/>
            <a:tailEnd/>
          </a:ln>
          <a:effectLst/>
        </p:spPr>
        <p:txBody>
          <a:bodyPr wrap="none">
            <a:spAutoFit/>
          </a:bodyPr>
          <a:lstStyle/>
          <a:p>
            <a:r>
              <a:rPr lang="en-US" b="1" dirty="0">
                <a:solidFill>
                  <a:schemeClr val="accent2"/>
                </a:solidFill>
                <a:latin typeface="Arial" charset="0"/>
              </a:rPr>
              <a:t>change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blinds(horizontal)">
                                      <p:cBhvr>
                                        <p:cTn id="7" dur="500"/>
                                        <p:tgtEl>
                                          <p:spTgt spid="12083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0838"/>
                                        </p:tgtEl>
                                        <p:attrNameLst>
                                          <p:attrName>style.visibility</p:attrName>
                                        </p:attrNameLst>
                                      </p:cBhvr>
                                      <p:to>
                                        <p:strVal val="visible"/>
                                      </p:to>
                                    </p:set>
                                    <p:animEffect transition="in" filter="diamond(in)">
                                      <p:cBhvr>
                                        <p:cTn id="12" dur="2000"/>
                                        <p:tgtEl>
                                          <p:spTgt spid="12083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0839"/>
                                        </p:tgtEl>
                                        <p:attrNameLst>
                                          <p:attrName>style.visibility</p:attrName>
                                        </p:attrNameLst>
                                      </p:cBhvr>
                                      <p:to>
                                        <p:strVal val="visible"/>
                                      </p:to>
                                    </p:set>
                                    <p:animEffect transition="in" filter="diamond(in)">
                                      <p:cBhvr>
                                        <p:cTn id="17" dur="2000"/>
                                        <p:tgtEl>
                                          <p:spTgt spid="12083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0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p:bldP spid="120836" grpId="0"/>
      <p:bldP spid="120838" grpId="0"/>
      <p:bldP spid="12083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9" name="Text Box 3"/>
          <p:cNvSpPr txBox="1">
            <a:spLocks noChangeArrowheads="1"/>
          </p:cNvSpPr>
          <p:nvPr/>
        </p:nvSpPr>
        <p:spPr bwMode="auto">
          <a:xfrm>
            <a:off x="204788" y="174625"/>
            <a:ext cx="8642350" cy="6683375"/>
          </a:xfrm>
          <a:prstGeom prst="rect">
            <a:avLst/>
          </a:prstGeom>
          <a:noFill/>
          <a:ln w="25400">
            <a:noFill/>
            <a:miter lim="800000"/>
            <a:headEnd/>
            <a:tailEnd/>
          </a:ln>
          <a:effectLst/>
        </p:spPr>
        <p:txBody>
          <a:bodyPr wrap="none">
            <a:spAutoFit/>
          </a:bodyPr>
          <a:lstStyle/>
          <a:p>
            <a:pPr algn="l"/>
            <a:r>
              <a:rPr lang="en-US" b="1" dirty="0">
                <a:solidFill>
                  <a:schemeClr val="tx1"/>
                </a:solidFill>
                <a:latin typeface="Arial" charset="0"/>
              </a:rPr>
              <a:t>5 CONDITIONS REQUIRED TO </a:t>
            </a:r>
          </a:p>
          <a:p>
            <a:pPr algn="l"/>
            <a:r>
              <a:rPr lang="en-US" b="1" dirty="0">
                <a:solidFill>
                  <a:schemeClr val="tx1"/>
                </a:solidFill>
                <a:latin typeface="Arial" charset="0"/>
              </a:rPr>
              <a:t>MAINTAIN GENETIC EQUILIBRIUM </a:t>
            </a:r>
          </a:p>
          <a:p>
            <a:pPr algn="l"/>
            <a:r>
              <a:rPr lang="en-US" b="1" dirty="0">
                <a:solidFill>
                  <a:schemeClr val="tx1"/>
                </a:solidFill>
                <a:latin typeface="Arial" charset="0"/>
              </a:rPr>
              <a:t>FROM GENERATION TO GENERATION</a:t>
            </a:r>
          </a:p>
          <a:p>
            <a:pPr algn="l"/>
            <a:r>
              <a:rPr lang="en-US" b="1" dirty="0">
                <a:solidFill>
                  <a:schemeClr val="tx1"/>
                </a:solidFill>
                <a:latin typeface="Arial" charset="0"/>
              </a:rPr>
              <a:t>   1. _________________________</a:t>
            </a:r>
          </a:p>
          <a:p>
            <a:pPr algn="l"/>
            <a:r>
              <a:rPr lang="en-US" b="1" dirty="0">
                <a:solidFill>
                  <a:schemeClr val="tx1"/>
                </a:solidFill>
                <a:latin typeface="Arial" charset="0"/>
              </a:rPr>
              <a:t>   </a:t>
            </a:r>
          </a:p>
          <a:p>
            <a:pPr algn="l"/>
            <a:r>
              <a:rPr lang="en-US" b="1" dirty="0">
                <a:solidFill>
                  <a:schemeClr val="tx1"/>
                </a:solidFill>
                <a:latin typeface="Arial" charset="0"/>
              </a:rPr>
              <a:t>   2. _________________________</a:t>
            </a:r>
          </a:p>
          <a:p>
            <a:pPr algn="l"/>
            <a:r>
              <a:rPr lang="en-US" b="1" dirty="0">
                <a:solidFill>
                  <a:schemeClr val="tx1"/>
                </a:solidFill>
                <a:latin typeface="Arial" charset="0"/>
              </a:rPr>
              <a:t>   </a:t>
            </a:r>
          </a:p>
          <a:p>
            <a:pPr algn="l"/>
            <a:r>
              <a:rPr lang="en-US" b="1" dirty="0">
                <a:solidFill>
                  <a:schemeClr val="tx1"/>
                </a:solidFill>
                <a:latin typeface="Arial" charset="0"/>
              </a:rPr>
              <a:t>   3. _________________________</a:t>
            </a:r>
          </a:p>
          <a:p>
            <a:pPr algn="l"/>
            <a:r>
              <a:rPr lang="en-US" b="1" dirty="0">
                <a:solidFill>
                  <a:schemeClr val="tx1"/>
                </a:solidFill>
                <a:latin typeface="Arial" charset="0"/>
              </a:rPr>
              <a:t>   </a:t>
            </a:r>
          </a:p>
          <a:p>
            <a:pPr algn="l"/>
            <a:r>
              <a:rPr lang="en-US" b="1" dirty="0">
                <a:solidFill>
                  <a:schemeClr val="tx1"/>
                </a:solidFill>
                <a:latin typeface="Arial" charset="0"/>
              </a:rPr>
              <a:t>   4. _________________________</a:t>
            </a:r>
          </a:p>
          <a:p>
            <a:pPr algn="l"/>
            <a:endParaRPr lang="en-US" b="1" dirty="0">
              <a:solidFill>
                <a:schemeClr val="tx1"/>
              </a:solidFill>
              <a:latin typeface="Arial" charset="0"/>
            </a:endParaRPr>
          </a:p>
          <a:p>
            <a:pPr algn="l"/>
            <a:r>
              <a:rPr lang="en-US" b="1" dirty="0">
                <a:solidFill>
                  <a:schemeClr val="tx1"/>
                </a:solidFill>
                <a:latin typeface="Arial" charset="0"/>
              </a:rPr>
              <a:t>   5. _________________________</a:t>
            </a:r>
          </a:p>
        </p:txBody>
      </p:sp>
      <p:sp>
        <p:nvSpPr>
          <p:cNvPr id="121860" name="Text Box 4"/>
          <p:cNvSpPr txBox="1">
            <a:spLocks noChangeArrowheads="1"/>
          </p:cNvSpPr>
          <p:nvPr/>
        </p:nvSpPr>
        <p:spPr bwMode="auto">
          <a:xfrm>
            <a:off x="1108075" y="1727200"/>
            <a:ext cx="5524500" cy="701675"/>
          </a:xfrm>
          <a:prstGeom prst="rect">
            <a:avLst/>
          </a:prstGeom>
          <a:noFill/>
          <a:ln w="25400">
            <a:noFill/>
            <a:miter lim="800000"/>
            <a:headEnd/>
            <a:tailEnd/>
          </a:ln>
          <a:effectLst/>
        </p:spPr>
        <p:txBody>
          <a:bodyPr wrap="none">
            <a:spAutoFit/>
          </a:bodyPr>
          <a:lstStyle/>
          <a:p>
            <a:r>
              <a:rPr lang="en-US" sz="4000" dirty="0">
                <a:solidFill>
                  <a:schemeClr val="accent2"/>
                </a:solidFill>
                <a:latin typeface="Arial" charset="0"/>
              </a:rPr>
              <a:t>Must be random mating</a:t>
            </a:r>
          </a:p>
        </p:txBody>
      </p:sp>
      <p:sp>
        <p:nvSpPr>
          <p:cNvPr id="121861" name="Text Box 5"/>
          <p:cNvSpPr txBox="1">
            <a:spLocks noChangeArrowheads="1"/>
          </p:cNvSpPr>
          <p:nvPr/>
        </p:nvSpPr>
        <p:spPr bwMode="auto">
          <a:xfrm>
            <a:off x="1168400" y="2798763"/>
            <a:ext cx="5805488" cy="701675"/>
          </a:xfrm>
          <a:prstGeom prst="rect">
            <a:avLst/>
          </a:prstGeom>
          <a:noFill/>
          <a:ln w="25400">
            <a:noFill/>
            <a:miter lim="800000"/>
            <a:headEnd/>
            <a:tailEnd/>
          </a:ln>
          <a:effectLst/>
        </p:spPr>
        <p:txBody>
          <a:bodyPr wrap="none">
            <a:spAutoFit/>
          </a:bodyPr>
          <a:lstStyle/>
          <a:p>
            <a:r>
              <a:rPr lang="en-US" sz="4000" dirty="0">
                <a:solidFill>
                  <a:schemeClr val="accent2"/>
                </a:solidFill>
                <a:latin typeface="Arial" charset="0"/>
              </a:rPr>
              <a:t>Population must be large</a:t>
            </a:r>
          </a:p>
        </p:txBody>
      </p:sp>
      <p:sp>
        <p:nvSpPr>
          <p:cNvPr id="121862" name="Text Box 6"/>
          <p:cNvSpPr txBox="1">
            <a:spLocks noChangeArrowheads="1"/>
          </p:cNvSpPr>
          <p:nvPr/>
        </p:nvSpPr>
        <p:spPr bwMode="auto">
          <a:xfrm>
            <a:off x="1090613" y="3898900"/>
            <a:ext cx="5326062" cy="701675"/>
          </a:xfrm>
          <a:prstGeom prst="rect">
            <a:avLst/>
          </a:prstGeom>
          <a:noFill/>
          <a:ln w="25400">
            <a:noFill/>
            <a:miter lim="800000"/>
            <a:headEnd/>
            <a:tailEnd/>
          </a:ln>
          <a:effectLst/>
        </p:spPr>
        <p:txBody>
          <a:bodyPr wrap="none">
            <a:spAutoFit/>
          </a:bodyPr>
          <a:lstStyle/>
          <a:p>
            <a:r>
              <a:rPr lang="en-US" sz="4000" dirty="0">
                <a:solidFill>
                  <a:schemeClr val="accent2"/>
                </a:solidFill>
                <a:latin typeface="Arial" charset="0"/>
              </a:rPr>
              <a:t>No movement in or out</a:t>
            </a:r>
          </a:p>
        </p:txBody>
      </p:sp>
      <p:sp>
        <p:nvSpPr>
          <p:cNvPr id="121863" name="Text Box 7"/>
          <p:cNvSpPr txBox="1">
            <a:spLocks noChangeArrowheads="1"/>
          </p:cNvSpPr>
          <p:nvPr/>
        </p:nvSpPr>
        <p:spPr bwMode="auto">
          <a:xfrm>
            <a:off x="1133475" y="5010150"/>
            <a:ext cx="3178175" cy="701675"/>
          </a:xfrm>
          <a:prstGeom prst="rect">
            <a:avLst/>
          </a:prstGeom>
          <a:noFill/>
          <a:ln w="25400">
            <a:noFill/>
            <a:miter lim="800000"/>
            <a:headEnd/>
            <a:tailEnd/>
          </a:ln>
          <a:effectLst/>
        </p:spPr>
        <p:txBody>
          <a:bodyPr wrap="none">
            <a:spAutoFit/>
          </a:bodyPr>
          <a:lstStyle/>
          <a:p>
            <a:r>
              <a:rPr lang="en-US" sz="4000" dirty="0">
                <a:solidFill>
                  <a:schemeClr val="accent2"/>
                </a:solidFill>
                <a:latin typeface="Arial" charset="0"/>
              </a:rPr>
              <a:t>No mutations</a:t>
            </a:r>
          </a:p>
        </p:txBody>
      </p:sp>
      <p:sp>
        <p:nvSpPr>
          <p:cNvPr id="121865" name="Rectangle 9"/>
          <p:cNvSpPr>
            <a:spLocks noChangeArrowheads="1"/>
          </p:cNvSpPr>
          <p:nvPr/>
        </p:nvSpPr>
        <p:spPr bwMode="auto">
          <a:xfrm>
            <a:off x="1195388" y="5989638"/>
            <a:ext cx="4675187"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No natural selection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blinds(horizontal)">
                                      <p:cBhvr>
                                        <p:cTn id="7" dur="500"/>
                                        <p:tgtEl>
                                          <p:spTgt spid="1218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1861"/>
                                        </p:tgtEl>
                                        <p:attrNameLst>
                                          <p:attrName>style.visibility</p:attrName>
                                        </p:attrNameLst>
                                      </p:cBhvr>
                                      <p:to>
                                        <p:strVal val="visible"/>
                                      </p:to>
                                    </p:set>
                                    <p:animEffect transition="in" filter="blinds(horizontal)">
                                      <p:cBhvr>
                                        <p:cTn id="12" dur="500"/>
                                        <p:tgtEl>
                                          <p:spTgt spid="1218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1862"/>
                                        </p:tgtEl>
                                        <p:attrNameLst>
                                          <p:attrName>style.visibility</p:attrName>
                                        </p:attrNameLst>
                                      </p:cBhvr>
                                      <p:to>
                                        <p:strVal val="visible"/>
                                      </p:to>
                                    </p:set>
                                    <p:animEffect transition="in" filter="blinds(horizontal)">
                                      <p:cBhvr>
                                        <p:cTn id="17" dur="500"/>
                                        <p:tgtEl>
                                          <p:spTgt spid="1218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1863"/>
                                        </p:tgtEl>
                                        <p:attrNameLst>
                                          <p:attrName>style.visibility</p:attrName>
                                        </p:attrNameLst>
                                      </p:cBhvr>
                                      <p:to>
                                        <p:strVal val="visible"/>
                                      </p:to>
                                    </p:set>
                                    <p:animEffect transition="in" filter="blinds(horizontal)">
                                      <p:cBhvr>
                                        <p:cTn id="22" dur="500"/>
                                        <p:tgtEl>
                                          <p:spTgt spid="1218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1865"/>
                                        </p:tgtEl>
                                        <p:attrNameLst>
                                          <p:attrName>style.visibility</p:attrName>
                                        </p:attrNameLst>
                                      </p:cBhvr>
                                      <p:to>
                                        <p:strVal val="visible"/>
                                      </p:to>
                                    </p:set>
                                    <p:animEffect transition="in" filter="blinds(horizontal)">
                                      <p:cBhvr>
                                        <p:cTn id="27" dur="500"/>
                                        <p:tgtEl>
                                          <p:spTgt spid="121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861" grpId="0"/>
      <p:bldP spid="121862" grpId="0"/>
      <p:bldP spid="121863" grpId="0"/>
      <p:bldP spid="12186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30163" y="177800"/>
            <a:ext cx="9113837" cy="6462713"/>
          </a:xfrm>
          <a:prstGeom prst="rect">
            <a:avLst/>
          </a:prstGeom>
          <a:noFill/>
          <a:ln w="12700">
            <a:noFill/>
            <a:miter lim="800000"/>
            <a:headEnd/>
            <a:tailEnd/>
          </a:ln>
          <a:effectLst/>
        </p:spPr>
        <p:txBody>
          <a:bodyPr wrap="none">
            <a:spAutoFit/>
          </a:bodyPr>
          <a:lstStyle/>
          <a:p>
            <a:pPr algn="l"/>
            <a:r>
              <a:rPr lang="en-US" sz="4000" dirty="0">
                <a:solidFill>
                  <a:schemeClr val="tx1"/>
                </a:solidFill>
                <a:latin typeface="Arial" charset="0"/>
              </a:rPr>
              <a:t>In order for ______ ______ to occur, </a:t>
            </a:r>
          </a:p>
          <a:p>
            <a:pPr algn="l"/>
            <a:r>
              <a:rPr lang="en-US" sz="4000" dirty="0">
                <a:solidFill>
                  <a:schemeClr val="tx1"/>
                </a:solidFill>
                <a:latin typeface="Arial" charset="0"/>
              </a:rPr>
              <a:t>all members of the population must</a:t>
            </a:r>
          </a:p>
          <a:p>
            <a:pPr algn="l"/>
            <a:r>
              <a:rPr lang="en-US" sz="4000" dirty="0">
                <a:solidFill>
                  <a:schemeClr val="tx1"/>
                </a:solidFill>
                <a:latin typeface="Arial" charset="0"/>
              </a:rPr>
              <a:t>have equal opportunity to produce</a:t>
            </a:r>
          </a:p>
          <a:p>
            <a:pPr algn="l"/>
            <a:r>
              <a:rPr lang="en-US" sz="4000" dirty="0">
                <a:solidFill>
                  <a:schemeClr val="tx1"/>
                </a:solidFill>
                <a:latin typeface="Arial" charset="0"/>
              </a:rPr>
              <a:t>offspring.  </a:t>
            </a:r>
          </a:p>
          <a:p>
            <a:pPr algn="l"/>
            <a:endParaRPr lang="en-US" sz="1800" dirty="0">
              <a:solidFill>
                <a:schemeClr val="tx1"/>
              </a:solidFill>
              <a:latin typeface="Arial" charset="0"/>
            </a:endParaRPr>
          </a:p>
          <a:p>
            <a:pPr algn="l"/>
            <a:r>
              <a:rPr lang="en-US" sz="4000" dirty="0">
                <a:solidFill>
                  <a:schemeClr val="tx1"/>
                </a:solidFill>
                <a:latin typeface="Arial" charset="0"/>
              </a:rPr>
              <a:t>In natural populations, like</a:t>
            </a:r>
          </a:p>
          <a:p>
            <a:pPr algn="l"/>
            <a:r>
              <a:rPr lang="en-US" sz="4000" dirty="0">
                <a:solidFill>
                  <a:schemeClr val="tx1"/>
                </a:solidFill>
                <a:latin typeface="Arial" charset="0"/>
              </a:rPr>
              <a:t>____, ______, ___, or _____________,</a:t>
            </a:r>
          </a:p>
          <a:p>
            <a:pPr algn="l"/>
            <a:r>
              <a:rPr lang="en-US" sz="4000" dirty="0">
                <a:solidFill>
                  <a:schemeClr val="tx1"/>
                </a:solidFill>
                <a:latin typeface="Arial" charset="0"/>
              </a:rPr>
              <a:t>members compete or even fight for the</a:t>
            </a:r>
          </a:p>
          <a:p>
            <a:pPr algn="l"/>
            <a:r>
              <a:rPr lang="en-US" sz="4000" dirty="0">
                <a:solidFill>
                  <a:schemeClr val="tx1"/>
                </a:solidFill>
                <a:latin typeface="Arial" charset="0"/>
              </a:rPr>
              <a:t>opportunity to mate</a:t>
            </a:r>
          </a:p>
          <a:p>
            <a:pPr algn="l"/>
            <a:r>
              <a:rPr lang="en-US" sz="4000" dirty="0">
                <a:solidFill>
                  <a:schemeClr val="tx1"/>
                </a:solidFill>
                <a:latin typeface="Arial" charset="0"/>
              </a:rPr>
              <a:t>so mating is</a:t>
            </a:r>
            <a:br>
              <a:rPr lang="en-US" sz="4000" dirty="0">
                <a:solidFill>
                  <a:schemeClr val="tx1"/>
                </a:solidFill>
                <a:latin typeface="Arial" charset="0"/>
              </a:rPr>
            </a:br>
            <a:r>
              <a:rPr lang="en-US" sz="4000" dirty="0">
                <a:solidFill>
                  <a:schemeClr val="tx1"/>
                </a:solidFill>
                <a:latin typeface="Arial" charset="0"/>
              </a:rPr>
              <a:t>_______________</a:t>
            </a:r>
          </a:p>
        </p:txBody>
      </p:sp>
      <p:sp>
        <p:nvSpPr>
          <p:cNvPr id="124932" name="Text Box 4"/>
          <p:cNvSpPr txBox="1">
            <a:spLocks noChangeArrowheads="1"/>
          </p:cNvSpPr>
          <p:nvPr/>
        </p:nvSpPr>
        <p:spPr bwMode="auto">
          <a:xfrm>
            <a:off x="2497138" y="165100"/>
            <a:ext cx="3771900"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Random mating</a:t>
            </a:r>
          </a:p>
        </p:txBody>
      </p:sp>
      <p:sp>
        <p:nvSpPr>
          <p:cNvPr id="124934" name="Text Box 6"/>
          <p:cNvSpPr txBox="1">
            <a:spLocks noChangeArrowheads="1"/>
          </p:cNvSpPr>
          <p:nvPr/>
        </p:nvSpPr>
        <p:spPr bwMode="auto">
          <a:xfrm>
            <a:off x="196850" y="3475038"/>
            <a:ext cx="1228725"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lions</a:t>
            </a:r>
          </a:p>
        </p:txBody>
      </p:sp>
      <p:sp>
        <p:nvSpPr>
          <p:cNvPr id="124935" name="Text Box 7"/>
          <p:cNvSpPr txBox="1">
            <a:spLocks noChangeArrowheads="1"/>
          </p:cNvSpPr>
          <p:nvPr/>
        </p:nvSpPr>
        <p:spPr bwMode="auto">
          <a:xfrm>
            <a:off x="1627188" y="3494088"/>
            <a:ext cx="1736725"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wolves</a:t>
            </a:r>
          </a:p>
        </p:txBody>
      </p:sp>
      <p:sp>
        <p:nvSpPr>
          <p:cNvPr id="124936" name="Text Box 8"/>
          <p:cNvSpPr txBox="1">
            <a:spLocks noChangeArrowheads="1"/>
          </p:cNvSpPr>
          <p:nvPr/>
        </p:nvSpPr>
        <p:spPr bwMode="auto">
          <a:xfrm>
            <a:off x="3667125" y="3481388"/>
            <a:ext cx="833438"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elk</a:t>
            </a:r>
          </a:p>
        </p:txBody>
      </p:sp>
      <p:sp>
        <p:nvSpPr>
          <p:cNvPr id="124937" name="Text Box 9"/>
          <p:cNvSpPr txBox="1">
            <a:spLocks noChangeArrowheads="1"/>
          </p:cNvSpPr>
          <p:nvPr/>
        </p:nvSpPr>
        <p:spPr bwMode="auto">
          <a:xfrm>
            <a:off x="5343525" y="3563938"/>
            <a:ext cx="3800475"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mountain sheep</a:t>
            </a:r>
          </a:p>
        </p:txBody>
      </p:sp>
      <p:pic>
        <p:nvPicPr>
          <p:cNvPr id="124938" name="Picture 10" descr="elk fight"/>
          <p:cNvPicPr>
            <a:picLocks noChangeAspect="1" noChangeArrowheads="1"/>
          </p:cNvPicPr>
          <p:nvPr/>
        </p:nvPicPr>
        <p:blipFill>
          <a:blip r:embed="rId2" cstate="print"/>
          <a:srcRect t="32005"/>
          <a:stretch>
            <a:fillRect/>
          </a:stretch>
        </p:blipFill>
        <p:spPr bwMode="auto">
          <a:xfrm>
            <a:off x="5178425" y="4749800"/>
            <a:ext cx="3398838" cy="1733550"/>
          </a:xfrm>
          <a:prstGeom prst="rect">
            <a:avLst/>
          </a:prstGeom>
          <a:noFill/>
        </p:spPr>
      </p:pic>
      <p:sp>
        <p:nvSpPr>
          <p:cNvPr id="124939" name="Rectangle 11"/>
          <p:cNvSpPr>
            <a:spLocks noChangeArrowheads="1"/>
          </p:cNvSpPr>
          <p:nvPr/>
        </p:nvSpPr>
        <p:spPr bwMode="auto">
          <a:xfrm>
            <a:off x="5227638" y="6613525"/>
            <a:ext cx="3462337" cy="244475"/>
          </a:xfrm>
          <a:prstGeom prst="rect">
            <a:avLst/>
          </a:prstGeom>
          <a:noFill/>
          <a:ln w="12700">
            <a:noFill/>
            <a:miter lim="800000"/>
            <a:headEnd/>
            <a:tailEnd/>
          </a:ln>
          <a:effectLst/>
        </p:spPr>
        <p:txBody>
          <a:bodyPr wrap="none" anchor="ctr">
            <a:spAutoFit/>
          </a:bodyPr>
          <a:lstStyle/>
          <a:p>
            <a:pPr algn="l"/>
            <a:r>
              <a:rPr lang="en-US" sz="1000" b="1" dirty="0">
                <a:solidFill>
                  <a:srgbClr val="CC0099"/>
                </a:solidFill>
                <a:latin typeface="Arial" charset="0"/>
              </a:rPr>
              <a:t>http://www.wasatchcomputers.net/gallery/elk_fight.jpg</a:t>
            </a:r>
          </a:p>
        </p:txBody>
      </p:sp>
      <p:sp>
        <p:nvSpPr>
          <p:cNvPr id="124940" name="Rectangle 12"/>
          <p:cNvSpPr>
            <a:spLocks noChangeArrowheads="1"/>
          </p:cNvSpPr>
          <p:nvPr/>
        </p:nvSpPr>
        <p:spPr bwMode="auto">
          <a:xfrm>
            <a:off x="727075" y="5967413"/>
            <a:ext cx="2982913" cy="579437"/>
          </a:xfrm>
          <a:prstGeom prst="rect">
            <a:avLst/>
          </a:prstGeom>
          <a:noFill/>
          <a:ln w="12700">
            <a:noFill/>
            <a:miter lim="800000"/>
            <a:headEnd/>
            <a:tailEnd/>
          </a:ln>
          <a:effectLst/>
        </p:spPr>
        <p:txBody>
          <a:bodyPr wrap="none">
            <a:spAutoFit/>
          </a:bodyPr>
          <a:lstStyle/>
          <a:p>
            <a:r>
              <a:rPr lang="en-US" sz="3200" b="1" dirty="0">
                <a:solidFill>
                  <a:schemeClr val="accent2"/>
                </a:solidFill>
                <a:latin typeface="Arial" charset="0"/>
              </a:rPr>
              <a:t>NOT RANDOM</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blinds(horizontal)">
                                      <p:cBhvr>
                                        <p:cTn id="7" dur="500"/>
                                        <p:tgtEl>
                                          <p:spTgt spid="1249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4"/>
                                        </p:tgtEl>
                                        <p:attrNameLst>
                                          <p:attrName>style.visibility</p:attrName>
                                        </p:attrNameLst>
                                      </p:cBhvr>
                                      <p:to>
                                        <p:strVal val="visible"/>
                                      </p:to>
                                    </p:set>
                                    <p:animEffect transition="in" filter="blinds(horizontal)">
                                      <p:cBhvr>
                                        <p:cTn id="12" dur="500"/>
                                        <p:tgtEl>
                                          <p:spTgt spid="1249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4935"/>
                                        </p:tgtEl>
                                        <p:attrNameLst>
                                          <p:attrName>style.visibility</p:attrName>
                                        </p:attrNameLst>
                                      </p:cBhvr>
                                      <p:to>
                                        <p:strVal val="visible"/>
                                      </p:to>
                                    </p:set>
                                    <p:animEffect transition="in" filter="blinds(horizontal)">
                                      <p:cBhvr>
                                        <p:cTn id="17" dur="500"/>
                                        <p:tgtEl>
                                          <p:spTgt spid="1249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4936"/>
                                        </p:tgtEl>
                                        <p:attrNameLst>
                                          <p:attrName>style.visibility</p:attrName>
                                        </p:attrNameLst>
                                      </p:cBhvr>
                                      <p:to>
                                        <p:strVal val="visible"/>
                                      </p:to>
                                    </p:set>
                                    <p:animEffect transition="in" filter="blinds(horizontal)">
                                      <p:cBhvr>
                                        <p:cTn id="22" dur="500"/>
                                        <p:tgtEl>
                                          <p:spTgt spid="1249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4937"/>
                                        </p:tgtEl>
                                        <p:attrNameLst>
                                          <p:attrName>style.visibility</p:attrName>
                                        </p:attrNameLst>
                                      </p:cBhvr>
                                      <p:to>
                                        <p:strVal val="visible"/>
                                      </p:to>
                                    </p:set>
                                    <p:animEffect transition="in" filter="blinds(horizontal)">
                                      <p:cBhvr>
                                        <p:cTn id="27" dur="500"/>
                                        <p:tgtEl>
                                          <p:spTgt spid="1249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4940"/>
                                        </p:tgtEl>
                                        <p:attrNameLst>
                                          <p:attrName>style.visibility</p:attrName>
                                        </p:attrNameLst>
                                      </p:cBhvr>
                                      <p:to>
                                        <p:strVal val="visible"/>
                                      </p:to>
                                    </p:set>
                                    <p:animEffect transition="in" filter="wipe(down)">
                                      <p:cBhvr>
                                        <p:cTn id="32" dur="500"/>
                                        <p:tgtEl>
                                          <p:spTgt spid="124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124934" grpId="0"/>
      <p:bldP spid="124935" grpId="0"/>
      <p:bldP spid="124936" grpId="0"/>
      <p:bldP spid="124937" grpId="0"/>
      <p:bldP spid="12494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Text Box 3"/>
          <p:cNvSpPr txBox="1">
            <a:spLocks noChangeArrowheads="1"/>
          </p:cNvSpPr>
          <p:nvPr/>
        </p:nvSpPr>
        <p:spPr bwMode="auto">
          <a:xfrm>
            <a:off x="69850" y="311150"/>
            <a:ext cx="9074150" cy="2289175"/>
          </a:xfrm>
          <a:prstGeom prst="rect">
            <a:avLst/>
          </a:prstGeom>
          <a:noFill/>
          <a:ln w="25400">
            <a:noFill/>
            <a:miter lim="800000"/>
            <a:headEnd/>
            <a:tailEnd/>
          </a:ln>
          <a:effectLst/>
        </p:spPr>
        <p:txBody>
          <a:bodyPr wrap="none">
            <a:spAutoFit/>
          </a:bodyPr>
          <a:lstStyle/>
          <a:p>
            <a:pPr algn="l"/>
            <a:r>
              <a:rPr lang="en-US" b="1" dirty="0">
                <a:solidFill>
                  <a:schemeClr val="tx1"/>
                </a:solidFill>
                <a:latin typeface="Arial" charset="0"/>
              </a:rPr>
              <a:t>Mating in populations is rarely ________</a:t>
            </a:r>
          </a:p>
          <a:p>
            <a:pPr algn="l"/>
            <a:endParaRPr lang="en-US" b="1" dirty="0">
              <a:solidFill>
                <a:schemeClr val="tx1"/>
              </a:solidFill>
              <a:latin typeface="Arial" charset="0"/>
            </a:endParaRPr>
          </a:p>
          <a:p>
            <a:pPr algn="l"/>
            <a:r>
              <a:rPr lang="en-US" b="1" dirty="0">
                <a:solidFill>
                  <a:schemeClr val="tx1"/>
                </a:solidFill>
                <a:latin typeface="Arial" charset="0"/>
              </a:rPr>
              <a:t>Many species select mates based on </a:t>
            </a:r>
          </a:p>
          <a:p>
            <a:pPr algn="l"/>
            <a:r>
              <a:rPr lang="en-US" b="1" dirty="0">
                <a:solidFill>
                  <a:schemeClr val="tx1"/>
                </a:solidFill>
                <a:latin typeface="Arial" charset="0"/>
              </a:rPr>
              <a:t>certain _______ such as size or strength.</a:t>
            </a:r>
          </a:p>
        </p:txBody>
      </p:sp>
      <p:sp>
        <p:nvSpPr>
          <p:cNvPr id="122884" name="Text Box 4"/>
          <p:cNvSpPr txBox="1">
            <a:spLocks noChangeArrowheads="1"/>
          </p:cNvSpPr>
          <p:nvPr/>
        </p:nvSpPr>
        <p:spPr bwMode="auto">
          <a:xfrm>
            <a:off x="6923088" y="192088"/>
            <a:ext cx="1908175" cy="701675"/>
          </a:xfrm>
          <a:prstGeom prst="rect">
            <a:avLst/>
          </a:prstGeom>
          <a:noFill/>
          <a:ln w="25400">
            <a:noFill/>
            <a:miter lim="800000"/>
            <a:headEnd/>
            <a:tailEnd/>
          </a:ln>
          <a:effectLst/>
        </p:spPr>
        <p:txBody>
          <a:bodyPr wrap="none">
            <a:spAutoFit/>
          </a:bodyPr>
          <a:lstStyle/>
          <a:p>
            <a:r>
              <a:rPr lang="en-US" sz="4000" dirty="0">
                <a:solidFill>
                  <a:schemeClr val="accent2"/>
                </a:solidFill>
                <a:latin typeface="Arial" charset="0"/>
              </a:rPr>
              <a:t>random</a:t>
            </a:r>
          </a:p>
        </p:txBody>
      </p:sp>
      <p:pic>
        <p:nvPicPr>
          <p:cNvPr id="122890" name="Picture 10" descr="Peacock%2520with%2520its%2520tail%2520fanned%2520out_Tony%2520Ruta"/>
          <p:cNvPicPr>
            <a:picLocks noChangeAspect="1" noChangeArrowheads="1"/>
          </p:cNvPicPr>
          <p:nvPr/>
        </p:nvPicPr>
        <p:blipFill>
          <a:blip r:embed="rId2" cstate="print"/>
          <a:srcRect/>
          <a:stretch>
            <a:fillRect/>
          </a:stretch>
        </p:blipFill>
        <p:spPr bwMode="auto">
          <a:xfrm>
            <a:off x="1550988" y="2740025"/>
            <a:ext cx="5762625" cy="3851275"/>
          </a:xfrm>
          <a:prstGeom prst="rect">
            <a:avLst/>
          </a:prstGeom>
          <a:noFill/>
        </p:spPr>
      </p:pic>
      <p:sp>
        <p:nvSpPr>
          <p:cNvPr id="122891" name="Rectangle 11"/>
          <p:cNvSpPr>
            <a:spLocks noChangeArrowheads="1"/>
          </p:cNvSpPr>
          <p:nvPr/>
        </p:nvSpPr>
        <p:spPr bwMode="auto">
          <a:xfrm>
            <a:off x="1335088" y="0"/>
            <a:ext cx="7159625"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http://ideiasemdesalinho.blogs.sapo.pt/arquivo/Peacock%20with%20its%20tail%20fanned%20out_Tony%20Ruta.jpg</a:t>
            </a:r>
          </a:p>
        </p:txBody>
      </p:sp>
      <p:sp>
        <p:nvSpPr>
          <p:cNvPr id="122892" name="Rectangle 12"/>
          <p:cNvSpPr>
            <a:spLocks noChangeArrowheads="1"/>
          </p:cNvSpPr>
          <p:nvPr/>
        </p:nvSpPr>
        <p:spPr bwMode="auto">
          <a:xfrm>
            <a:off x="1854200" y="1841500"/>
            <a:ext cx="1285875"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traits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animEffect transition="in" filter="blinds(horizontal)">
                                      <p:cBhvr>
                                        <p:cTn id="7" dur="500"/>
                                        <p:tgtEl>
                                          <p:spTgt spid="1228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892"/>
                                        </p:tgtEl>
                                        <p:attrNameLst>
                                          <p:attrName>style.visibility</p:attrName>
                                        </p:attrNameLst>
                                      </p:cBhvr>
                                      <p:to>
                                        <p:strVal val="visible"/>
                                      </p:to>
                                    </p:set>
                                    <p:animEffect transition="in" filter="dissolve">
                                      <p:cBhvr>
                                        <p:cTn id="12" dur="500"/>
                                        <p:tgtEl>
                                          <p:spTgt spid="122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12289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Text Box 3"/>
          <p:cNvSpPr txBox="1">
            <a:spLocks noChangeArrowheads="1"/>
          </p:cNvSpPr>
          <p:nvPr/>
        </p:nvSpPr>
        <p:spPr bwMode="auto">
          <a:xfrm>
            <a:off x="236538" y="215900"/>
            <a:ext cx="8547100" cy="3749675"/>
          </a:xfrm>
          <a:prstGeom prst="rect">
            <a:avLst/>
          </a:prstGeom>
          <a:noFill/>
          <a:ln w="12700">
            <a:noFill/>
            <a:miter lim="800000"/>
            <a:headEnd/>
            <a:tailEnd/>
          </a:ln>
          <a:effectLst/>
        </p:spPr>
        <p:txBody>
          <a:bodyPr wrap="none">
            <a:spAutoFit/>
          </a:bodyPr>
          <a:lstStyle/>
          <a:p>
            <a:pPr algn="l"/>
            <a:r>
              <a:rPr lang="en-US" sz="4000" dirty="0">
                <a:solidFill>
                  <a:schemeClr val="tx1"/>
                </a:solidFill>
                <a:latin typeface="Arial" charset="0"/>
              </a:rPr>
              <a:t>For _______ __________ to occur, a</a:t>
            </a:r>
          </a:p>
          <a:p>
            <a:pPr algn="l"/>
            <a:r>
              <a:rPr lang="en-US" sz="4000" dirty="0">
                <a:solidFill>
                  <a:schemeClr val="tx1"/>
                </a:solidFill>
                <a:latin typeface="Arial" charset="0"/>
              </a:rPr>
              <a:t>population must be ________, </a:t>
            </a:r>
          </a:p>
          <a:p>
            <a:pPr algn="l"/>
            <a:r>
              <a:rPr lang="en-US" sz="4000" dirty="0">
                <a:solidFill>
                  <a:schemeClr val="tx1"/>
                </a:solidFill>
                <a:latin typeface="Arial" charset="0"/>
              </a:rPr>
              <a:t>so ____________ doesn’t cause </a:t>
            </a:r>
          </a:p>
          <a:p>
            <a:pPr algn="l"/>
            <a:r>
              <a:rPr lang="en-US" sz="4000" dirty="0">
                <a:solidFill>
                  <a:schemeClr val="tx1"/>
                </a:solidFill>
                <a:latin typeface="Arial" charset="0"/>
              </a:rPr>
              <a:t>changes in allele frequency by </a:t>
            </a:r>
          </a:p>
          <a:p>
            <a:pPr algn="l"/>
            <a:r>
              <a:rPr lang="en-US" sz="4000" dirty="0">
                <a:solidFill>
                  <a:schemeClr val="tx1"/>
                </a:solidFill>
                <a:latin typeface="Arial" charset="0"/>
              </a:rPr>
              <a:t>random chance.  </a:t>
            </a:r>
          </a:p>
          <a:p>
            <a:pPr algn="l"/>
            <a:endParaRPr lang="en-US" sz="4000" dirty="0">
              <a:solidFill>
                <a:schemeClr val="tx1"/>
              </a:solidFill>
              <a:latin typeface="Arial" charset="0"/>
            </a:endParaRPr>
          </a:p>
        </p:txBody>
      </p:sp>
      <p:sp>
        <p:nvSpPr>
          <p:cNvPr id="125956" name="Text Box 4"/>
          <p:cNvSpPr txBox="1">
            <a:spLocks noChangeArrowheads="1"/>
          </p:cNvSpPr>
          <p:nvPr/>
        </p:nvSpPr>
        <p:spPr bwMode="auto">
          <a:xfrm>
            <a:off x="1157288" y="263525"/>
            <a:ext cx="4562475"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genetic equilibrium</a:t>
            </a:r>
            <a:r>
              <a:rPr lang="en-US" sz="4000" dirty="0">
                <a:solidFill>
                  <a:schemeClr val="folHlink"/>
                </a:solidFill>
                <a:latin typeface="Arial" charset="0"/>
              </a:rPr>
              <a:t> </a:t>
            </a:r>
          </a:p>
        </p:txBody>
      </p:sp>
      <p:sp>
        <p:nvSpPr>
          <p:cNvPr id="125957" name="Text Box 5"/>
          <p:cNvSpPr txBox="1">
            <a:spLocks noChangeArrowheads="1"/>
          </p:cNvSpPr>
          <p:nvPr/>
        </p:nvSpPr>
        <p:spPr bwMode="auto">
          <a:xfrm>
            <a:off x="5722938" y="1273175"/>
            <a:ext cx="184150" cy="701675"/>
          </a:xfrm>
          <a:prstGeom prst="rect">
            <a:avLst/>
          </a:prstGeom>
          <a:noFill/>
          <a:ln w="12700">
            <a:noFill/>
            <a:miter lim="800000"/>
            <a:headEnd/>
            <a:tailEnd/>
          </a:ln>
          <a:effectLst/>
        </p:spPr>
        <p:txBody>
          <a:bodyPr wrap="none">
            <a:spAutoFit/>
          </a:bodyPr>
          <a:lstStyle/>
          <a:p>
            <a:endParaRPr lang="en-US" sz="4000" dirty="0">
              <a:solidFill>
                <a:schemeClr val="folHlink"/>
              </a:solidFill>
              <a:latin typeface="Arial" charset="0"/>
            </a:endParaRPr>
          </a:p>
        </p:txBody>
      </p:sp>
      <p:sp>
        <p:nvSpPr>
          <p:cNvPr id="125958" name="Text Box 6"/>
          <p:cNvSpPr txBox="1">
            <a:spLocks noChangeArrowheads="1"/>
          </p:cNvSpPr>
          <p:nvPr/>
        </p:nvSpPr>
        <p:spPr bwMode="auto">
          <a:xfrm>
            <a:off x="1035050" y="1474788"/>
            <a:ext cx="2811463"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genetic drift</a:t>
            </a:r>
          </a:p>
        </p:txBody>
      </p:sp>
      <p:sp>
        <p:nvSpPr>
          <p:cNvPr id="125959" name="Text Box 7"/>
          <p:cNvSpPr txBox="1">
            <a:spLocks noChangeArrowheads="1"/>
          </p:cNvSpPr>
          <p:nvPr/>
        </p:nvSpPr>
        <p:spPr bwMode="auto">
          <a:xfrm>
            <a:off x="4849813" y="866775"/>
            <a:ext cx="1314450"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large</a:t>
            </a:r>
          </a:p>
        </p:txBody>
      </p:sp>
      <p:pic>
        <p:nvPicPr>
          <p:cNvPr id="125963" name="Picture 11" descr="crowd"/>
          <p:cNvPicPr>
            <a:picLocks noChangeAspect="1" noChangeArrowheads="1"/>
          </p:cNvPicPr>
          <p:nvPr/>
        </p:nvPicPr>
        <p:blipFill>
          <a:blip r:embed="rId2" cstate="print"/>
          <a:srcRect/>
          <a:stretch>
            <a:fillRect/>
          </a:stretch>
        </p:blipFill>
        <p:spPr bwMode="auto">
          <a:xfrm>
            <a:off x="2024063" y="3340100"/>
            <a:ext cx="4960937" cy="3306763"/>
          </a:xfrm>
          <a:prstGeom prst="rect">
            <a:avLst/>
          </a:prstGeom>
          <a:noFill/>
        </p:spPr>
      </p:pic>
      <p:sp>
        <p:nvSpPr>
          <p:cNvPr id="125964" name="Rectangle 12"/>
          <p:cNvSpPr>
            <a:spLocks noChangeArrowheads="1"/>
          </p:cNvSpPr>
          <p:nvPr/>
        </p:nvSpPr>
        <p:spPr bwMode="auto">
          <a:xfrm>
            <a:off x="4752975" y="6613525"/>
            <a:ext cx="3432175"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http://www.sturgisrallydaily.com/gallery/full/crowd.jpg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blinds(horizontal)">
                                      <p:cBhvr>
                                        <p:cTn id="7" dur="500"/>
                                        <p:tgtEl>
                                          <p:spTgt spid="1259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5959"/>
                                        </p:tgtEl>
                                        <p:attrNameLst>
                                          <p:attrName>style.visibility</p:attrName>
                                        </p:attrNameLst>
                                      </p:cBhvr>
                                      <p:to>
                                        <p:strVal val="visible"/>
                                      </p:to>
                                    </p:set>
                                    <p:animEffect transition="in" filter="blinds(horizontal)">
                                      <p:cBhvr>
                                        <p:cTn id="12" dur="500"/>
                                        <p:tgtEl>
                                          <p:spTgt spid="1259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5958"/>
                                        </p:tgtEl>
                                        <p:attrNameLst>
                                          <p:attrName>style.visibility</p:attrName>
                                        </p:attrNameLst>
                                      </p:cBhvr>
                                      <p:to>
                                        <p:strVal val="visible"/>
                                      </p:to>
                                    </p:set>
                                    <p:animEffect transition="in" filter="blinds(horizontal)">
                                      <p:cBhvr>
                                        <p:cTn id="17" dur="500"/>
                                        <p:tgtEl>
                                          <p:spTgt spid="125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p:bldP spid="125958" grpId="0"/>
      <p:bldP spid="12595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1" name="Text Box 3"/>
          <p:cNvSpPr txBox="1">
            <a:spLocks noChangeArrowheads="1"/>
          </p:cNvSpPr>
          <p:nvPr/>
        </p:nvSpPr>
        <p:spPr bwMode="auto">
          <a:xfrm>
            <a:off x="0" y="201613"/>
            <a:ext cx="8970963" cy="1920875"/>
          </a:xfrm>
          <a:prstGeom prst="rect">
            <a:avLst/>
          </a:prstGeom>
          <a:noFill/>
          <a:ln w="12700">
            <a:noFill/>
            <a:miter lim="800000"/>
            <a:headEnd/>
            <a:tailEnd/>
          </a:ln>
          <a:effectLst/>
        </p:spPr>
        <p:txBody>
          <a:bodyPr wrap="none">
            <a:spAutoFit/>
          </a:bodyPr>
          <a:lstStyle/>
          <a:p>
            <a:pPr algn="l"/>
            <a:r>
              <a:rPr lang="en-US" sz="4000" dirty="0">
                <a:solidFill>
                  <a:schemeClr val="tx1"/>
                </a:solidFill>
                <a:latin typeface="Arial" charset="0"/>
              </a:rPr>
              <a:t>________________ can occur, since </a:t>
            </a:r>
          </a:p>
          <a:p>
            <a:pPr algn="l"/>
            <a:r>
              <a:rPr lang="en-US" sz="4000" dirty="0">
                <a:solidFill>
                  <a:schemeClr val="tx1"/>
                </a:solidFill>
                <a:latin typeface="Arial" charset="0"/>
              </a:rPr>
              <a:t>movement in and out of the population </a:t>
            </a:r>
          </a:p>
          <a:p>
            <a:pPr algn="l"/>
            <a:r>
              <a:rPr lang="en-US" sz="4000" dirty="0">
                <a:solidFill>
                  <a:schemeClr val="tx1"/>
                </a:solidFill>
                <a:latin typeface="Arial" charset="0"/>
              </a:rPr>
              <a:t>__________ the frequency of ______. </a:t>
            </a:r>
          </a:p>
        </p:txBody>
      </p:sp>
      <p:sp>
        <p:nvSpPr>
          <p:cNvPr id="140293" name="Text Box 5"/>
          <p:cNvSpPr txBox="1">
            <a:spLocks noChangeArrowheads="1"/>
          </p:cNvSpPr>
          <p:nvPr/>
        </p:nvSpPr>
        <p:spPr bwMode="auto">
          <a:xfrm>
            <a:off x="5722938" y="1273175"/>
            <a:ext cx="184150" cy="701675"/>
          </a:xfrm>
          <a:prstGeom prst="rect">
            <a:avLst/>
          </a:prstGeom>
          <a:noFill/>
          <a:ln w="12700">
            <a:noFill/>
            <a:miter lim="800000"/>
            <a:headEnd/>
            <a:tailEnd/>
          </a:ln>
          <a:effectLst/>
        </p:spPr>
        <p:txBody>
          <a:bodyPr wrap="none">
            <a:spAutoFit/>
          </a:bodyPr>
          <a:lstStyle/>
          <a:p>
            <a:endParaRPr lang="en-US" sz="4000" dirty="0">
              <a:solidFill>
                <a:schemeClr val="folHlink"/>
              </a:solidFill>
              <a:latin typeface="Arial" charset="0"/>
            </a:endParaRPr>
          </a:p>
        </p:txBody>
      </p:sp>
      <p:sp>
        <p:nvSpPr>
          <p:cNvPr id="140296" name="Text Box 8"/>
          <p:cNvSpPr txBox="1">
            <a:spLocks noChangeArrowheads="1"/>
          </p:cNvSpPr>
          <p:nvPr/>
        </p:nvSpPr>
        <p:spPr bwMode="auto">
          <a:xfrm>
            <a:off x="447675" y="1431925"/>
            <a:ext cx="2105025"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changes</a:t>
            </a:r>
          </a:p>
        </p:txBody>
      </p:sp>
      <p:sp>
        <p:nvSpPr>
          <p:cNvPr id="140297" name="Text Box 9"/>
          <p:cNvSpPr txBox="1">
            <a:spLocks noChangeArrowheads="1"/>
          </p:cNvSpPr>
          <p:nvPr/>
        </p:nvSpPr>
        <p:spPr bwMode="auto">
          <a:xfrm>
            <a:off x="6819900" y="1423988"/>
            <a:ext cx="1624013"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alleles</a:t>
            </a:r>
          </a:p>
        </p:txBody>
      </p:sp>
      <p:pic>
        <p:nvPicPr>
          <p:cNvPr id="140299" name="Picture 11" descr="Wildebeast%20Migration-East%20Africa"/>
          <p:cNvPicPr>
            <a:picLocks noChangeAspect="1" noChangeArrowheads="1"/>
          </p:cNvPicPr>
          <p:nvPr/>
        </p:nvPicPr>
        <p:blipFill>
          <a:blip r:embed="rId2" cstate="print"/>
          <a:srcRect/>
          <a:stretch>
            <a:fillRect/>
          </a:stretch>
        </p:blipFill>
        <p:spPr bwMode="auto">
          <a:xfrm>
            <a:off x="2125663" y="2417763"/>
            <a:ext cx="4033837" cy="4000500"/>
          </a:xfrm>
          <a:prstGeom prst="rect">
            <a:avLst/>
          </a:prstGeom>
          <a:noFill/>
        </p:spPr>
      </p:pic>
      <p:sp>
        <p:nvSpPr>
          <p:cNvPr id="140300" name="Rectangle 12"/>
          <p:cNvSpPr>
            <a:spLocks noChangeArrowheads="1"/>
          </p:cNvSpPr>
          <p:nvPr/>
        </p:nvSpPr>
        <p:spPr bwMode="auto">
          <a:xfrm>
            <a:off x="3651250" y="6613525"/>
            <a:ext cx="4957763"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http://whiteafrican.com/wp-content/Wildebeast%20Migration-East%20Africa.jpg</a:t>
            </a:r>
          </a:p>
        </p:txBody>
      </p:sp>
      <p:sp>
        <p:nvSpPr>
          <p:cNvPr id="140301" name="Rectangle 13"/>
          <p:cNvSpPr>
            <a:spLocks noChangeArrowheads="1"/>
          </p:cNvSpPr>
          <p:nvPr/>
        </p:nvSpPr>
        <p:spPr bwMode="auto">
          <a:xfrm>
            <a:off x="422275" y="203200"/>
            <a:ext cx="3965575"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NO MIGRATION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0296"/>
                                        </p:tgtEl>
                                        <p:attrNameLst>
                                          <p:attrName>style.visibility</p:attrName>
                                        </p:attrNameLst>
                                      </p:cBhvr>
                                      <p:to>
                                        <p:strVal val="visible"/>
                                      </p:to>
                                    </p:set>
                                    <p:animEffect transition="in" filter="blinds(horizontal)">
                                      <p:cBhvr>
                                        <p:cTn id="11" dur="500"/>
                                        <p:tgtEl>
                                          <p:spTgt spid="14029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0297"/>
                                        </p:tgtEl>
                                        <p:attrNameLst>
                                          <p:attrName>style.visibility</p:attrName>
                                        </p:attrNameLst>
                                      </p:cBhvr>
                                      <p:to>
                                        <p:strVal val="visible"/>
                                      </p:to>
                                    </p:set>
                                    <p:animEffect transition="in" filter="blinds(horizontal)">
                                      <p:cBhvr>
                                        <p:cTn id="16" dur="500"/>
                                        <p:tgtEl>
                                          <p:spTgt spid="140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6" grpId="0"/>
      <p:bldP spid="140297" grpId="0"/>
      <p:bldP spid="14030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9" name="Text Box 9"/>
          <p:cNvSpPr txBox="1">
            <a:spLocks noChangeArrowheads="1"/>
          </p:cNvSpPr>
          <p:nvPr/>
        </p:nvSpPr>
        <p:spPr bwMode="auto">
          <a:xfrm>
            <a:off x="2447925" y="2887663"/>
            <a:ext cx="6696075" cy="3508375"/>
          </a:xfrm>
          <a:prstGeom prst="rect">
            <a:avLst/>
          </a:prstGeom>
          <a:noFill/>
          <a:ln w="12700">
            <a:noFill/>
            <a:miter lim="800000"/>
            <a:headEnd/>
            <a:tailEnd/>
          </a:ln>
          <a:effectLst/>
        </p:spPr>
        <p:txBody>
          <a:bodyPr>
            <a:spAutoFit/>
          </a:bodyPr>
          <a:lstStyle/>
          <a:p>
            <a:pPr algn="l"/>
            <a:r>
              <a:rPr lang="en-US" sz="2800" b="1" dirty="0">
                <a:solidFill>
                  <a:schemeClr val="accent2"/>
                </a:solidFill>
                <a:latin typeface="Arial" charset="0"/>
              </a:rPr>
              <a:t>EX:  A population of normally brown lizards. Mutations produce new color choices.</a:t>
            </a:r>
          </a:p>
          <a:p>
            <a:pPr algn="l"/>
            <a:endParaRPr lang="en-US" sz="2800" b="1" dirty="0">
              <a:solidFill>
                <a:schemeClr val="accent2"/>
              </a:solidFill>
              <a:latin typeface="Arial" charset="0"/>
            </a:endParaRPr>
          </a:p>
          <a:p>
            <a:pPr algn="l"/>
            <a:endParaRPr lang="en-US" sz="2800" b="1" dirty="0">
              <a:solidFill>
                <a:schemeClr val="accent2"/>
              </a:solidFill>
              <a:latin typeface="Arial" charset="0"/>
            </a:endParaRPr>
          </a:p>
          <a:p>
            <a:pPr algn="l"/>
            <a:r>
              <a:rPr lang="en-US" sz="2800" b="1" dirty="0">
                <a:solidFill>
                  <a:schemeClr val="accent2"/>
                </a:solidFill>
                <a:latin typeface="Arial" charset="0"/>
              </a:rPr>
              <a:t>		If red lizards are more 			visible to predators, they 	might be less likely to survive.</a:t>
            </a:r>
          </a:p>
        </p:txBody>
      </p:sp>
      <p:sp>
        <p:nvSpPr>
          <p:cNvPr id="102402" name="Text Box 2"/>
          <p:cNvSpPr txBox="1">
            <a:spLocks noChangeArrowheads="1"/>
          </p:cNvSpPr>
          <p:nvPr/>
        </p:nvSpPr>
        <p:spPr bwMode="auto">
          <a:xfrm>
            <a:off x="160338" y="241300"/>
            <a:ext cx="8983662" cy="2530475"/>
          </a:xfrm>
          <a:prstGeom prst="rect">
            <a:avLst/>
          </a:prstGeom>
          <a:noFill/>
          <a:ln w="25400">
            <a:noFill/>
            <a:miter lim="800000"/>
            <a:headEnd/>
            <a:tailEnd/>
          </a:ln>
          <a:effectLst/>
        </p:spPr>
        <p:txBody>
          <a:bodyPr>
            <a:spAutoFit/>
          </a:bodyPr>
          <a:lstStyle/>
          <a:p>
            <a:pPr algn="l"/>
            <a:r>
              <a:rPr lang="en-US" sz="4000" dirty="0">
                <a:solidFill>
                  <a:schemeClr val="tx1"/>
                </a:solidFill>
                <a:latin typeface="Arial" charset="0"/>
              </a:rPr>
              <a:t>____________________ on </a:t>
            </a:r>
          </a:p>
          <a:p>
            <a:pPr algn="l"/>
            <a:r>
              <a:rPr lang="en-US" sz="4000" dirty="0">
                <a:solidFill>
                  <a:schemeClr val="tx1"/>
                </a:solidFill>
                <a:latin typeface="Arial" charset="0"/>
              </a:rPr>
              <a:t>single-gene frequencies can lead to changes in ____________________ and thus to EVOLUTON</a:t>
            </a:r>
          </a:p>
        </p:txBody>
      </p:sp>
      <p:sp>
        <p:nvSpPr>
          <p:cNvPr id="102403" name="Text Box 3"/>
          <p:cNvSpPr txBox="1">
            <a:spLocks noChangeArrowheads="1"/>
          </p:cNvSpPr>
          <p:nvPr/>
        </p:nvSpPr>
        <p:spPr bwMode="auto">
          <a:xfrm>
            <a:off x="240002" y="176212"/>
            <a:ext cx="5681662" cy="701675"/>
          </a:xfrm>
          <a:prstGeom prst="rect">
            <a:avLst/>
          </a:prstGeom>
          <a:noFill/>
          <a:ln w="25400">
            <a:noFill/>
            <a:miter lim="800000"/>
            <a:headEnd/>
            <a:tailEnd/>
          </a:ln>
          <a:effectLst/>
        </p:spPr>
        <p:txBody>
          <a:bodyPr wrap="none">
            <a:spAutoFit/>
          </a:bodyPr>
          <a:lstStyle/>
          <a:p>
            <a:r>
              <a:rPr lang="en-US" sz="4000" b="1" dirty="0">
                <a:solidFill>
                  <a:schemeClr val="accent2"/>
                </a:solidFill>
                <a:latin typeface="Arial" charset="0"/>
              </a:rPr>
              <a:t>NATURAL SELECTION</a:t>
            </a:r>
          </a:p>
        </p:txBody>
      </p:sp>
      <p:sp>
        <p:nvSpPr>
          <p:cNvPr id="102404" name="Rectangle 4"/>
          <p:cNvSpPr>
            <a:spLocks noChangeArrowheads="1"/>
          </p:cNvSpPr>
          <p:nvPr/>
        </p:nvSpPr>
        <p:spPr bwMode="auto">
          <a:xfrm>
            <a:off x="-4763" y="6430963"/>
            <a:ext cx="4953001" cy="396875"/>
          </a:xfrm>
          <a:prstGeom prst="rect">
            <a:avLst/>
          </a:prstGeom>
          <a:noFill/>
          <a:ln w="12700">
            <a:noFill/>
            <a:miter lim="800000"/>
            <a:headEnd/>
            <a:tailEnd/>
          </a:ln>
          <a:effectLst/>
        </p:spPr>
        <p:txBody>
          <a:bodyPr wrap="none">
            <a:spAutoFit/>
          </a:bodyPr>
          <a:lstStyle/>
          <a:p>
            <a:pPr algn="l"/>
            <a:r>
              <a:rPr lang="en-US" sz="1000" b="1" dirty="0">
                <a:solidFill>
                  <a:srgbClr val="CC0099"/>
                </a:solidFill>
                <a:latin typeface="Arial" charset="0"/>
              </a:rPr>
              <a:t>Bird image from: http://www.germanlis.com/creatures/TN_bird_eating_fish.JPG</a:t>
            </a:r>
          </a:p>
          <a:p>
            <a:pPr algn="l"/>
            <a:r>
              <a:rPr lang="en-US" sz="1000" b="1" dirty="0">
                <a:solidFill>
                  <a:srgbClr val="CC0099"/>
                </a:solidFill>
                <a:latin typeface="Arial" charset="0"/>
              </a:rPr>
              <a:t>Chart from BIOLOGY by Miller and Levine; Prentice Hall Publishing ©2006</a:t>
            </a:r>
          </a:p>
        </p:txBody>
      </p:sp>
      <p:pic>
        <p:nvPicPr>
          <p:cNvPr id="102406" name="Picture 6"/>
          <p:cNvPicPr>
            <a:picLocks noChangeAspect="1" noChangeArrowheads="1"/>
          </p:cNvPicPr>
          <p:nvPr/>
        </p:nvPicPr>
        <p:blipFill>
          <a:blip r:embed="rId2" cstate="print"/>
          <a:srcRect l="993" t="21315" r="82140" b="44206"/>
          <a:stretch>
            <a:fillRect/>
          </a:stretch>
        </p:blipFill>
        <p:spPr bwMode="auto">
          <a:xfrm>
            <a:off x="352425" y="2846388"/>
            <a:ext cx="1938338" cy="2971800"/>
          </a:xfrm>
          <a:prstGeom prst="rect">
            <a:avLst/>
          </a:prstGeom>
          <a:noFill/>
          <a:ln w="12700">
            <a:noFill/>
            <a:miter lim="800000"/>
            <a:headEnd/>
            <a:tailEnd/>
          </a:ln>
          <a:effectLst/>
        </p:spPr>
      </p:pic>
      <p:pic>
        <p:nvPicPr>
          <p:cNvPr id="102407" name="Picture 7" descr="bird eating"/>
          <p:cNvPicPr>
            <a:picLocks noChangeAspect="1" noChangeArrowheads="1"/>
          </p:cNvPicPr>
          <p:nvPr/>
        </p:nvPicPr>
        <p:blipFill>
          <a:blip r:embed="rId3" cstate="print"/>
          <a:srcRect r="8522"/>
          <a:stretch>
            <a:fillRect/>
          </a:stretch>
        </p:blipFill>
        <p:spPr bwMode="auto">
          <a:xfrm>
            <a:off x="2625725" y="4422775"/>
            <a:ext cx="1541463" cy="1406525"/>
          </a:xfrm>
          <a:prstGeom prst="rect">
            <a:avLst/>
          </a:prstGeom>
          <a:noFill/>
        </p:spPr>
      </p:pic>
      <p:sp>
        <p:nvSpPr>
          <p:cNvPr id="102408" name="Text Box 8"/>
          <p:cNvSpPr txBox="1">
            <a:spLocks noChangeArrowheads="1"/>
          </p:cNvSpPr>
          <p:nvPr/>
        </p:nvSpPr>
        <p:spPr bwMode="auto">
          <a:xfrm>
            <a:off x="3051175" y="1471613"/>
            <a:ext cx="5391150" cy="641350"/>
          </a:xfrm>
          <a:prstGeom prst="rect">
            <a:avLst/>
          </a:prstGeom>
          <a:noFill/>
          <a:ln w="12700">
            <a:noFill/>
            <a:miter lim="800000"/>
            <a:headEnd/>
            <a:tailEnd/>
          </a:ln>
          <a:effectLst/>
        </p:spPr>
        <p:txBody>
          <a:bodyPr wrap="none">
            <a:spAutoFit/>
          </a:bodyPr>
          <a:lstStyle/>
          <a:p>
            <a:r>
              <a:rPr lang="en-US" b="1" dirty="0">
                <a:solidFill>
                  <a:schemeClr val="accent2"/>
                </a:solidFill>
                <a:latin typeface="Arial" charset="0"/>
              </a:rPr>
              <a:t>ALLELE FREQUENCIES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blinds(horizontal)">
                                      <p:cBhvr>
                                        <p:cTn id="7" dur="500"/>
                                        <p:tgtEl>
                                          <p:spTgt spid="1024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2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10240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0" y="179388"/>
            <a:ext cx="9144000" cy="3749675"/>
          </a:xfrm>
          <a:prstGeom prst="rect">
            <a:avLst/>
          </a:prstGeom>
          <a:solidFill>
            <a:schemeClr val="bg1"/>
          </a:solidFill>
          <a:ln w="12700">
            <a:noFill/>
            <a:miter lim="800000"/>
            <a:headEnd/>
            <a:tailEnd/>
          </a:ln>
          <a:effectLst/>
        </p:spPr>
        <p:txBody>
          <a:bodyPr>
            <a:spAutoFit/>
          </a:bodyPr>
          <a:lstStyle/>
          <a:p>
            <a:pPr algn="l"/>
            <a:r>
              <a:rPr lang="en-US" sz="4000" dirty="0">
                <a:solidFill>
                  <a:schemeClr val="tx1"/>
                </a:solidFill>
                <a:latin typeface="Arial" charset="0"/>
              </a:rPr>
              <a:t>For _______ __________ to occur,</a:t>
            </a:r>
          </a:p>
          <a:p>
            <a:pPr algn="l"/>
            <a:r>
              <a:rPr lang="en-US" sz="4000" dirty="0">
                <a:solidFill>
                  <a:schemeClr val="tx1"/>
                </a:solidFill>
                <a:latin typeface="Arial" charset="0"/>
              </a:rPr>
              <a:t>there must be ____________, which</a:t>
            </a:r>
          </a:p>
          <a:p>
            <a:pPr algn="l"/>
            <a:r>
              <a:rPr lang="en-US" sz="4000" dirty="0">
                <a:solidFill>
                  <a:schemeClr val="tx1"/>
                </a:solidFill>
                <a:latin typeface="Arial" charset="0"/>
              </a:rPr>
              <a:t>introduce new ______, and</a:t>
            </a:r>
          </a:p>
          <a:p>
            <a:pPr algn="l"/>
            <a:r>
              <a:rPr lang="en-US" sz="4000" dirty="0">
                <a:solidFill>
                  <a:schemeClr val="tx1"/>
                </a:solidFill>
                <a:latin typeface="Arial" charset="0"/>
              </a:rPr>
              <a:t>________________ can take place</a:t>
            </a:r>
          </a:p>
          <a:p>
            <a:pPr algn="l"/>
            <a:r>
              <a:rPr lang="en-US" sz="4000" dirty="0">
                <a:solidFill>
                  <a:schemeClr val="tx1"/>
                </a:solidFill>
                <a:latin typeface="Arial" charset="0"/>
              </a:rPr>
              <a:t>which gives any one _________ a</a:t>
            </a:r>
          </a:p>
          <a:p>
            <a:pPr algn="l"/>
            <a:r>
              <a:rPr lang="en-US" sz="4000" dirty="0">
                <a:solidFill>
                  <a:schemeClr val="tx1"/>
                </a:solidFill>
                <a:latin typeface="Arial" charset="0"/>
              </a:rPr>
              <a:t>survival advantage over another.  </a:t>
            </a:r>
          </a:p>
        </p:txBody>
      </p:sp>
      <p:sp>
        <p:nvSpPr>
          <p:cNvPr id="126980" name="Text Box 4"/>
          <p:cNvSpPr txBox="1">
            <a:spLocks noChangeArrowheads="1"/>
          </p:cNvSpPr>
          <p:nvPr/>
        </p:nvSpPr>
        <p:spPr bwMode="auto">
          <a:xfrm>
            <a:off x="1419225" y="166688"/>
            <a:ext cx="4421188"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genetic equilibrium</a:t>
            </a:r>
          </a:p>
        </p:txBody>
      </p:sp>
      <p:sp>
        <p:nvSpPr>
          <p:cNvPr id="126982" name="Text Box 6"/>
          <p:cNvSpPr txBox="1">
            <a:spLocks noChangeArrowheads="1"/>
          </p:cNvSpPr>
          <p:nvPr/>
        </p:nvSpPr>
        <p:spPr bwMode="auto">
          <a:xfrm>
            <a:off x="3567113" y="803275"/>
            <a:ext cx="3290887"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NO mutations</a:t>
            </a:r>
          </a:p>
        </p:txBody>
      </p:sp>
      <p:sp>
        <p:nvSpPr>
          <p:cNvPr id="126983" name="Text Box 7"/>
          <p:cNvSpPr txBox="1">
            <a:spLocks noChangeArrowheads="1"/>
          </p:cNvSpPr>
          <p:nvPr/>
        </p:nvSpPr>
        <p:spPr bwMode="auto">
          <a:xfrm>
            <a:off x="3592513" y="1403350"/>
            <a:ext cx="1624012"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alleles</a:t>
            </a:r>
          </a:p>
        </p:txBody>
      </p:sp>
      <p:sp>
        <p:nvSpPr>
          <p:cNvPr id="126984" name="Text Box 8"/>
          <p:cNvSpPr txBox="1">
            <a:spLocks noChangeArrowheads="1"/>
          </p:cNvSpPr>
          <p:nvPr/>
        </p:nvSpPr>
        <p:spPr bwMode="auto">
          <a:xfrm>
            <a:off x="0" y="2041525"/>
            <a:ext cx="4929188"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 NO natural selection</a:t>
            </a:r>
          </a:p>
        </p:txBody>
      </p:sp>
      <p:sp>
        <p:nvSpPr>
          <p:cNvPr id="126986" name="Text Box 10"/>
          <p:cNvSpPr txBox="1">
            <a:spLocks noChangeArrowheads="1"/>
          </p:cNvSpPr>
          <p:nvPr/>
        </p:nvSpPr>
        <p:spPr bwMode="auto">
          <a:xfrm>
            <a:off x="4902200" y="2663825"/>
            <a:ext cx="2557463"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phenotype</a:t>
            </a:r>
          </a:p>
        </p:txBody>
      </p:sp>
      <p:pic>
        <p:nvPicPr>
          <p:cNvPr id="126988" name="Picture 12" descr="white bunny snow"/>
          <p:cNvPicPr>
            <a:picLocks noChangeAspect="1" noChangeArrowheads="1"/>
          </p:cNvPicPr>
          <p:nvPr/>
        </p:nvPicPr>
        <p:blipFill>
          <a:blip r:embed="rId2" cstate="print"/>
          <a:srcRect/>
          <a:stretch>
            <a:fillRect/>
          </a:stretch>
        </p:blipFill>
        <p:spPr bwMode="auto">
          <a:xfrm>
            <a:off x="2609850" y="4008438"/>
            <a:ext cx="3290888" cy="263207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blinds(horizontal)">
                                      <p:cBhvr>
                                        <p:cTn id="7" dur="500"/>
                                        <p:tgtEl>
                                          <p:spTgt spid="1269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6982"/>
                                        </p:tgtEl>
                                        <p:attrNameLst>
                                          <p:attrName>style.visibility</p:attrName>
                                        </p:attrNameLst>
                                      </p:cBhvr>
                                      <p:to>
                                        <p:strVal val="visible"/>
                                      </p:to>
                                    </p:set>
                                    <p:animEffect transition="in" filter="blinds(horizontal)">
                                      <p:cBhvr>
                                        <p:cTn id="12" dur="500"/>
                                        <p:tgtEl>
                                          <p:spTgt spid="1269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6983">
                                            <p:txEl>
                                              <p:pRg st="0" end="0"/>
                                            </p:txEl>
                                          </p:spTgt>
                                        </p:tgtEl>
                                        <p:attrNameLst>
                                          <p:attrName>style.visibility</p:attrName>
                                        </p:attrNameLst>
                                      </p:cBhvr>
                                      <p:to>
                                        <p:strVal val="visible"/>
                                      </p:to>
                                    </p:set>
                                    <p:animEffect transition="in" filter="blinds(horizontal)">
                                      <p:cBhvr>
                                        <p:cTn id="17" dur="500"/>
                                        <p:tgtEl>
                                          <p:spTgt spid="1269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6984"/>
                                        </p:tgtEl>
                                        <p:attrNameLst>
                                          <p:attrName>style.visibility</p:attrName>
                                        </p:attrNameLst>
                                      </p:cBhvr>
                                      <p:to>
                                        <p:strVal val="visible"/>
                                      </p:to>
                                    </p:set>
                                    <p:animEffect transition="in" filter="blinds(horizontal)">
                                      <p:cBhvr>
                                        <p:cTn id="22" dur="500"/>
                                        <p:tgtEl>
                                          <p:spTgt spid="12698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6986"/>
                                        </p:tgtEl>
                                        <p:attrNameLst>
                                          <p:attrName>style.visibility</p:attrName>
                                        </p:attrNameLst>
                                      </p:cBhvr>
                                      <p:to>
                                        <p:strVal val="visible"/>
                                      </p:to>
                                    </p:set>
                                    <p:animEffect transition="in" filter="blinds(horizontal)">
                                      <p:cBhvr>
                                        <p:cTn id="27" dur="500"/>
                                        <p:tgtEl>
                                          <p:spTgt spid="126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P spid="126982" grpId="0"/>
      <p:bldP spid="126984" grpId="0"/>
      <p:bldP spid="12698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2590800" y="231775"/>
            <a:ext cx="5105400" cy="396875"/>
          </a:xfrm>
          <a:prstGeom prst="rect">
            <a:avLst/>
          </a:prstGeom>
          <a:noFill/>
          <a:ln w="9525">
            <a:noFill/>
            <a:miter lim="800000"/>
            <a:headEnd/>
            <a:tailEnd/>
          </a:ln>
          <a:effectLst/>
        </p:spPr>
        <p:txBody>
          <a:bodyPr anchor="ctr"/>
          <a:lstStyle/>
          <a:p>
            <a:pPr algn="ctr" eaLnBrk="1" hangingPunct="1"/>
            <a:r>
              <a:rPr lang="en-US" altLang="en-US" sz="2000" dirty="0">
                <a:solidFill>
                  <a:schemeClr val="bg1"/>
                </a:solidFill>
                <a:latin typeface="Arial Black" pitchFamily="34" charset="0"/>
              </a:rPr>
              <a:t>Evolution vs. Genetic Equilibrium</a:t>
            </a:r>
          </a:p>
        </p:txBody>
      </p:sp>
      <p:sp>
        <p:nvSpPr>
          <p:cNvPr id="141315" name="Text Box 3"/>
          <p:cNvSpPr txBox="1">
            <a:spLocks noChangeArrowheads="1"/>
          </p:cNvSpPr>
          <p:nvPr/>
        </p:nvSpPr>
        <p:spPr bwMode="auto">
          <a:xfrm>
            <a:off x="160338" y="0"/>
            <a:ext cx="8983662" cy="5578475"/>
          </a:xfrm>
          <a:prstGeom prst="rect">
            <a:avLst/>
          </a:prstGeom>
          <a:solidFill>
            <a:schemeClr val="bg1"/>
          </a:solidFill>
          <a:ln w="12700">
            <a:noFill/>
            <a:miter lim="800000"/>
            <a:headEnd/>
            <a:tailEnd/>
          </a:ln>
          <a:effectLst/>
        </p:spPr>
        <p:txBody>
          <a:bodyPr>
            <a:spAutoFit/>
          </a:bodyPr>
          <a:lstStyle/>
          <a:p>
            <a:pPr algn="l"/>
            <a:r>
              <a:rPr lang="en-US" sz="4000" dirty="0">
                <a:solidFill>
                  <a:schemeClr val="tx1"/>
                </a:solidFill>
                <a:latin typeface="Arial" charset="0"/>
              </a:rPr>
              <a:t>In some populations, these conditions</a:t>
            </a:r>
          </a:p>
          <a:p>
            <a:pPr algn="l"/>
            <a:r>
              <a:rPr lang="en-US" sz="4000" dirty="0">
                <a:solidFill>
                  <a:schemeClr val="tx1"/>
                </a:solidFill>
                <a:latin typeface="Arial" charset="0"/>
              </a:rPr>
              <a:t>may be met or nearly met over long</a:t>
            </a:r>
          </a:p>
          <a:p>
            <a:pPr algn="l"/>
            <a:r>
              <a:rPr lang="en-US" sz="4000" dirty="0">
                <a:solidFill>
                  <a:schemeClr val="tx1"/>
                </a:solidFill>
                <a:latin typeface="Arial" charset="0"/>
              </a:rPr>
              <a:t>periods of time, and little or no</a:t>
            </a:r>
          </a:p>
          <a:p>
            <a:pPr algn="l"/>
            <a:r>
              <a:rPr lang="en-US" sz="4000" dirty="0">
                <a:solidFill>
                  <a:schemeClr val="tx1"/>
                </a:solidFill>
                <a:latin typeface="Arial" charset="0"/>
              </a:rPr>
              <a:t>________ occurs.</a:t>
            </a:r>
          </a:p>
          <a:p>
            <a:pPr algn="l"/>
            <a:endParaRPr lang="en-US" sz="4000" dirty="0">
              <a:solidFill>
                <a:schemeClr val="tx1"/>
              </a:solidFill>
              <a:latin typeface="Arial" charset="0"/>
            </a:endParaRPr>
          </a:p>
          <a:p>
            <a:pPr algn="l"/>
            <a:r>
              <a:rPr lang="en-US" sz="4000" dirty="0">
                <a:solidFill>
                  <a:schemeClr val="tx1"/>
                </a:solidFill>
                <a:latin typeface="Arial" charset="0"/>
              </a:rPr>
              <a:t>BUT in most populations it is _______</a:t>
            </a:r>
          </a:p>
          <a:p>
            <a:pPr algn="l"/>
            <a:r>
              <a:rPr lang="en-US" sz="4000" dirty="0">
                <a:solidFill>
                  <a:schemeClr val="tx1"/>
                </a:solidFill>
                <a:latin typeface="Arial" charset="0"/>
              </a:rPr>
              <a:t>for ____ conditions of Hardy-Weinberg</a:t>
            </a:r>
          </a:p>
          <a:p>
            <a:pPr algn="l"/>
            <a:r>
              <a:rPr lang="en-US" sz="4000" dirty="0">
                <a:solidFill>
                  <a:schemeClr val="tx1"/>
                </a:solidFill>
                <a:latin typeface="Arial" charset="0"/>
              </a:rPr>
              <a:t>to be met.</a:t>
            </a:r>
          </a:p>
          <a:p>
            <a:pPr algn="l"/>
            <a:r>
              <a:rPr lang="en-US" sz="4000" dirty="0">
                <a:solidFill>
                  <a:schemeClr val="tx1"/>
                </a:solidFill>
                <a:latin typeface="Arial" charset="0"/>
              </a:rPr>
              <a:t>    </a:t>
            </a:r>
          </a:p>
        </p:txBody>
      </p:sp>
      <p:sp>
        <p:nvSpPr>
          <p:cNvPr id="141320" name="Text Box 8"/>
          <p:cNvSpPr txBox="1">
            <a:spLocks noChangeArrowheads="1"/>
          </p:cNvSpPr>
          <p:nvPr/>
        </p:nvSpPr>
        <p:spPr bwMode="auto">
          <a:xfrm>
            <a:off x="6992938" y="2968625"/>
            <a:ext cx="1765300"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difficult</a:t>
            </a:r>
          </a:p>
        </p:txBody>
      </p:sp>
      <p:sp>
        <p:nvSpPr>
          <p:cNvPr id="141321" name="Text Box 9"/>
          <p:cNvSpPr txBox="1">
            <a:spLocks noChangeArrowheads="1"/>
          </p:cNvSpPr>
          <p:nvPr/>
        </p:nvSpPr>
        <p:spPr bwMode="auto">
          <a:xfrm>
            <a:off x="293688" y="1833563"/>
            <a:ext cx="2217737" cy="701675"/>
          </a:xfrm>
          <a:prstGeom prst="rect">
            <a:avLst/>
          </a:prstGeom>
          <a:noFill/>
          <a:ln w="12700">
            <a:noFill/>
            <a:miter lim="800000"/>
            <a:headEnd/>
            <a:tailEnd/>
          </a:ln>
          <a:effectLst/>
        </p:spPr>
        <p:txBody>
          <a:bodyPr wrap="none">
            <a:spAutoFit/>
          </a:bodyPr>
          <a:lstStyle/>
          <a:p>
            <a:r>
              <a:rPr lang="en-US" sz="4000" dirty="0">
                <a:solidFill>
                  <a:schemeClr val="accent2"/>
                </a:solidFill>
                <a:latin typeface="Arial" charset="0"/>
              </a:rPr>
              <a:t>evolution</a:t>
            </a:r>
          </a:p>
        </p:txBody>
      </p:sp>
      <p:sp>
        <p:nvSpPr>
          <p:cNvPr id="141322" name="Rectangle 10"/>
          <p:cNvSpPr>
            <a:spLocks noChangeArrowheads="1"/>
          </p:cNvSpPr>
          <p:nvPr/>
        </p:nvSpPr>
        <p:spPr bwMode="auto">
          <a:xfrm>
            <a:off x="1117600" y="3775075"/>
            <a:ext cx="973138" cy="579438"/>
          </a:xfrm>
          <a:prstGeom prst="rect">
            <a:avLst/>
          </a:prstGeom>
          <a:noFill/>
          <a:ln w="12700">
            <a:noFill/>
            <a:miter lim="800000"/>
            <a:headEnd/>
            <a:tailEnd/>
          </a:ln>
          <a:effectLst/>
        </p:spPr>
        <p:txBody>
          <a:bodyPr wrap="none">
            <a:spAutoFit/>
          </a:bodyPr>
          <a:lstStyle/>
          <a:p>
            <a:r>
              <a:rPr lang="en-US" sz="3200" b="1" dirty="0">
                <a:solidFill>
                  <a:schemeClr val="accent2"/>
                </a:solidFill>
                <a:latin typeface="Arial" charset="0"/>
              </a:rPr>
              <a:t>ALL</a:t>
            </a:r>
          </a:p>
        </p:txBody>
      </p:sp>
      <p:sp>
        <p:nvSpPr>
          <p:cNvPr id="141323" name="Rectangle 11"/>
          <p:cNvSpPr>
            <a:spLocks noChangeArrowheads="1"/>
          </p:cNvSpPr>
          <p:nvPr/>
        </p:nvSpPr>
        <p:spPr bwMode="auto">
          <a:xfrm>
            <a:off x="179388" y="5268913"/>
            <a:ext cx="8666162" cy="641350"/>
          </a:xfrm>
          <a:prstGeom prst="rect">
            <a:avLst/>
          </a:prstGeom>
          <a:noFill/>
          <a:ln w="12700">
            <a:noFill/>
            <a:miter lim="800000"/>
            <a:headEnd/>
            <a:tailEnd/>
          </a:ln>
          <a:effectLst/>
        </p:spPr>
        <p:txBody>
          <a:bodyPr>
            <a:spAutoFit/>
          </a:bodyPr>
          <a:lstStyle/>
          <a:p>
            <a:pPr algn="l"/>
            <a:r>
              <a:rPr lang="en-US" b="1" dirty="0">
                <a:solidFill>
                  <a:schemeClr val="accent2"/>
                </a:solidFill>
                <a:latin typeface="Arial" charset="0"/>
              </a:rPr>
              <a:t>In MOST populations . . .</a:t>
            </a:r>
          </a:p>
        </p:txBody>
      </p:sp>
      <p:sp>
        <p:nvSpPr>
          <p:cNvPr id="141324" name="Rectangle 12"/>
          <p:cNvSpPr>
            <a:spLocks noChangeArrowheads="1"/>
          </p:cNvSpPr>
          <p:nvPr/>
        </p:nvSpPr>
        <p:spPr bwMode="auto">
          <a:xfrm>
            <a:off x="3065463" y="5857875"/>
            <a:ext cx="4581525" cy="579438"/>
          </a:xfrm>
          <a:prstGeom prst="rect">
            <a:avLst/>
          </a:prstGeom>
          <a:noFill/>
          <a:ln w="12700">
            <a:noFill/>
            <a:miter lim="800000"/>
            <a:headEnd/>
            <a:tailEnd/>
          </a:ln>
          <a:effectLst/>
        </p:spPr>
        <p:txBody>
          <a:bodyPr wrap="none">
            <a:spAutoFit/>
          </a:bodyPr>
          <a:lstStyle/>
          <a:p>
            <a:r>
              <a:rPr lang="en-US" sz="3200" b="1" dirty="0">
                <a:latin typeface="Arial" charset="0"/>
              </a:rPr>
              <a:t>EVOLUTION happens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1321"/>
                                        </p:tgtEl>
                                        <p:attrNameLst>
                                          <p:attrName>style.visibility</p:attrName>
                                        </p:attrNameLst>
                                      </p:cBhvr>
                                      <p:to>
                                        <p:strVal val="visible"/>
                                      </p:to>
                                    </p:set>
                                    <p:animEffect transition="in" filter="blinds(horizontal)">
                                      <p:cBhvr>
                                        <p:cTn id="7" dur="500"/>
                                        <p:tgtEl>
                                          <p:spTgt spid="1413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1320"/>
                                        </p:tgtEl>
                                        <p:attrNameLst>
                                          <p:attrName>style.visibility</p:attrName>
                                        </p:attrNameLst>
                                      </p:cBhvr>
                                      <p:to>
                                        <p:strVal val="visible"/>
                                      </p:to>
                                    </p:set>
                                    <p:animEffect transition="in" filter="blinds(horizontal)">
                                      <p:cBhvr>
                                        <p:cTn id="12" dur="500"/>
                                        <p:tgtEl>
                                          <p:spTgt spid="1413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13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41324"/>
                                        </p:tgtEl>
                                        <p:attrNameLst>
                                          <p:attrName>style.visibility</p:attrName>
                                        </p:attrNameLst>
                                      </p:cBhvr>
                                      <p:to>
                                        <p:strVal val="visible"/>
                                      </p:to>
                                    </p:set>
                                    <p:anim calcmode="lin" valueType="num">
                                      <p:cBhvr additive="base">
                                        <p:cTn id="21" dur="500" fill="hold"/>
                                        <p:tgtEl>
                                          <p:spTgt spid="141324"/>
                                        </p:tgtEl>
                                        <p:attrNameLst>
                                          <p:attrName>ppt_x</p:attrName>
                                        </p:attrNameLst>
                                      </p:cBhvr>
                                      <p:tavLst>
                                        <p:tav tm="0">
                                          <p:val>
                                            <p:strVal val="1+#ppt_w/2"/>
                                          </p:val>
                                        </p:tav>
                                        <p:tav tm="100000">
                                          <p:val>
                                            <p:strVal val="#ppt_x"/>
                                          </p:val>
                                        </p:tav>
                                      </p:tavLst>
                                    </p:anim>
                                    <p:anim calcmode="lin" valueType="num">
                                      <p:cBhvr additive="base">
                                        <p:cTn id="22" dur="500" fill="hold"/>
                                        <p:tgtEl>
                                          <p:spTgt spid="141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0" grpId="0"/>
      <p:bldP spid="141321" grpId="0"/>
      <p:bldP spid="141322" grpId="0"/>
      <p:bldP spid="1413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60338" y="365125"/>
            <a:ext cx="8983662" cy="2041525"/>
          </a:xfrm>
          <a:prstGeom prst="rect">
            <a:avLst/>
          </a:prstGeom>
          <a:noFill/>
          <a:ln w="25400">
            <a:noFill/>
            <a:miter lim="800000"/>
            <a:headEnd/>
            <a:tailEnd/>
          </a:ln>
          <a:effectLst/>
        </p:spPr>
        <p:txBody>
          <a:bodyPr>
            <a:spAutoFit/>
          </a:bodyPr>
          <a:lstStyle/>
          <a:p>
            <a:pPr algn="l"/>
            <a:r>
              <a:rPr lang="en-US" sz="3200" b="1" dirty="0">
                <a:solidFill>
                  <a:schemeClr val="accent2"/>
                </a:solidFill>
                <a:latin typeface="Arial" charset="0"/>
              </a:rPr>
              <a:t>Black lizards absorb more heat to warm up faster on cold days so they can move faster to get food and avoid predators. The allele for black may increase in frequency.</a:t>
            </a:r>
          </a:p>
        </p:txBody>
      </p:sp>
      <p:sp>
        <p:nvSpPr>
          <p:cNvPr id="103428" name="Rectangle 4"/>
          <p:cNvSpPr>
            <a:spLocks noChangeArrowheads="1"/>
          </p:cNvSpPr>
          <p:nvPr/>
        </p:nvSpPr>
        <p:spPr bwMode="auto">
          <a:xfrm>
            <a:off x="-4763" y="6430963"/>
            <a:ext cx="4629151" cy="244475"/>
          </a:xfrm>
          <a:prstGeom prst="rect">
            <a:avLst/>
          </a:prstGeom>
          <a:noFill/>
          <a:ln w="12700">
            <a:noFill/>
            <a:miter lim="800000"/>
            <a:headEnd/>
            <a:tailEnd/>
          </a:ln>
          <a:effectLst/>
        </p:spPr>
        <p:txBody>
          <a:bodyPr wrap="none">
            <a:spAutoFit/>
          </a:bodyPr>
          <a:lstStyle/>
          <a:p>
            <a:pPr algn="l"/>
            <a:r>
              <a:rPr lang="en-US" sz="1000" b="1" dirty="0">
                <a:solidFill>
                  <a:srgbClr val="CC0099"/>
                </a:solidFill>
                <a:latin typeface="Arial" charset="0"/>
              </a:rPr>
              <a:t>Chart from BIOLOGY by Miller and Levine; Prentice Hall Publishing ©2006</a:t>
            </a:r>
          </a:p>
        </p:txBody>
      </p:sp>
      <p:pic>
        <p:nvPicPr>
          <p:cNvPr id="103433" name="Picture 9"/>
          <p:cNvPicPr>
            <a:picLocks noChangeAspect="1" noChangeArrowheads="1"/>
          </p:cNvPicPr>
          <p:nvPr/>
        </p:nvPicPr>
        <p:blipFill>
          <a:blip r:embed="rId2" cstate="print"/>
          <a:srcRect l="993" t="21315" r="34895" b="44206"/>
          <a:stretch>
            <a:fillRect/>
          </a:stretch>
        </p:blipFill>
        <p:spPr bwMode="auto">
          <a:xfrm>
            <a:off x="273050" y="2670175"/>
            <a:ext cx="8642350" cy="3486150"/>
          </a:xfrm>
          <a:prstGeom prst="rect">
            <a:avLst/>
          </a:prstGeom>
          <a:noFill/>
          <a:ln w="12700">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63513" y="0"/>
            <a:ext cx="9144000" cy="5243513"/>
          </a:xfrm>
          <a:prstGeom prst="rect">
            <a:avLst/>
          </a:prstGeom>
          <a:noFill/>
          <a:ln w="12700">
            <a:noFill/>
            <a:miter lim="800000"/>
            <a:headEnd/>
            <a:tailEnd/>
          </a:ln>
          <a:effectLst/>
        </p:spPr>
        <p:txBody>
          <a:bodyPr>
            <a:spAutoFit/>
          </a:bodyPr>
          <a:lstStyle/>
          <a:p>
            <a:pPr algn="l"/>
            <a:r>
              <a:rPr lang="en-US" sz="4000" b="1" dirty="0">
                <a:solidFill>
                  <a:schemeClr val="tx1"/>
                </a:solidFill>
                <a:latin typeface="Arial" charset="0"/>
              </a:rPr>
              <a:t>When traits are controlled by _______ than one gene, the effects are more complex.</a:t>
            </a:r>
          </a:p>
          <a:p>
            <a:pPr algn="l"/>
            <a:endParaRPr lang="en-US" sz="4000" b="1" dirty="0">
              <a:solidFill>
                <a:schemeClr val="tx1"/>
              </a:solidFill>
              <a:latin typeface="Arial" charset="0"/>
            </a:endParaRPr>
          </a:p>
          <a:p>
            <a:pPr algn="l"/>
            <a:r>
              <a:rPr lang="en-US" sz="4000" b="1" dirty="0">
                <a:solidFill>
                  <a:schemeClr val="tx1"/>
                </a:solidFill>
                <a:latin typeface="Arial" charset="0"/>
              </a:rPr>
              <a:t>Remember ______________ traits show a bell-curve distribution</a:t>
            </a:r>
          </a:p>
          <a:p>
            <a:pPr algn="l"/>
            <a:endParaRPr lang="en-US" sz="4000" b="1" dirty="0">
              <a:solidFill>
                <a:schemeClr val="tx1"/>
              </a:solidFill>
              <a:latin typeface="Arial" charset="0"/>
            </a:endParaRPr>
          </a:p>
          <a:p>
            <a:pPr algn="l"/>
            <a:endParaRPr lang="en-US" sz="4000" b="1" dirty="0">
              <a:solidFill>
                <a:schemeClr val="tx1"/>
              </a:solidFill>
              <a:latin typeface="Arial" charset="0"/>
            </a:endParaRPr>
          </a:p>
          <a:p>
            <a:pPr algn="l"/>
            <a:endParaRPr lang="en-US" sz="1800" b="1" dirty="0">
              <a:solidFill>
                <a:schemeClr val="tx1"/>
              </a:solidFill>
              <a:latin typeface="Arial" charset="0"/>
            </a:endParaRPr>
          </a:p>
        </p:txBody>
      </p:sp>
      <p:sp>
        <p:nvSpPr>
          <p:cNvPr id="104452" name="Text Box 4"/>
          <p:cNvSpPr txBox="1">
            <a:spLocks noChangeArrowheads="1"/>
          </p:cNvSpPr>
          <p:nvPr/>
        </p:nvSpPr>
        <p:spPr bwMode="auto">
          <a:xfrm>
            <a:off x="417513" y="588963"/>
            <a:ext cx="1427162" cy="701675"/>
          </a:xfrm>
          <a:prstGeom prst="rect">
            <a:avLst/>
          </a:prstGeom>
          <a:noFill/>
          <a:ln w="12700">
            <a:noFill/>
            <a:miter lim="800000"/>
            <a:headEnd/>
            <a:tailEnd/>
          </a:ln>
          <a:effectLst/>
        </p:spPr>
        <p:txBody>
          <a:bodyPr wrap="none">
            <a:spAutoFit/>
          </a:bodyPr>
          <a:lstStyle/>
          <a:p>
            <a:r>
              <a:rPr lang="en-US" sz="4000" b="1" dirty="0">
                <a:solidFill>
                  <a:srgbClr val="0066CC"/>
                </a:solidFill>
                <a:latin typeface="Arial" charset="0"/>
              </a:rPr>
              <a:t>more</a:t>
            </a:r>
          </a:p>
        </p:txBody>
      </p:sp>
      <p:sp>
        <p:nvSpPr>
          <p:cNvPr id="104453" name="Text Box 5"/>
          <p:cNvSpPr txBox="1">
            <a:spLocks noChangeArrowheads="1"/>
          </p:cNvSpPr>
          <p:nvPr/>
        </p:nvSpPr>
        <p:spPr bwMode="auto">
          <a:xfrm>
            <a:off x="5281613" y="1779588"/>
            <a:ext cx="184150" cy="366712"/>
          </a:xfrm>
          <a:prstGeom prst="rect">
            <a:avLst/>
          </a:prstGeom>
          <a:noFill/>
          <a:ln w="12700">
            <a:noFill/>
            <a:miter lim="800000"/>
            <a:headEnd/>
            <a:tailEnd/>
          </a:ln>
          <a:effectLst/>
        </p:spPr>
        <p:txBody>
          <a:bodyPr>
            <a:spAutoFit/>
          </a:bodyPr>
          <a:lstStyle/>
          <a:p>
            <a:pPr>
              <a:spcBef>
                <a:spcPct val="50000"/>
              </a:spcBef>
            </a:pPr>
            <a:endParaRPr lang="en-US" sz="1800" dirty="0">
              <a:latin typeface="Arial" charset="0"/>
            </a:endParaRPr>
          </a:p>
        </p:txBody>
      </p:sp>
      <p:sp>
        <p:nvSpPr>
          <p:cNvPr id="104455" name="Rectangle 7"/>
          <p:cNvSpPr>
            <a:spLocks noChangeArrowheads="1"/>
          </p:cNvSpPr>
          <p:nvPr/>
        </p:nvSpPr>
        <p:spPr bwMode="auto">
          <a:xfrm>
            <a:off x="3281363" y="2428875"/>
            <a:ext cx="3173412" cy="701675"/>
          </a:xfrm>
          <a:prstGeom prst="rect">
            <a:avLst/>
          </a:prstGeom>
          <a:noFill/>
          <a:ln w="12700">
            <a:noFill/>
            <a:miter lim="800000"/>
            <a:headEnd/>
            <a:tailEnd/>
          </a:ln>
          <a:effectLst/>
        </p:spPr>
        <p:txBody>
          <a:bodyPr wrap="none">
            <a:spAutoFit/>
          </a:bodyPr>
          <a:lstStyle/>
          <a:p>
            <a:r>
              <a:rPr lang="en-US" sz="4000" b="1" dirty="0">
                <a:solidFill>
                  <a:srgbClr val="0066CC"/>
                </a:solidFill>
                <a:latin typeface="Arial" charset="0"/>
              </a:rPr>
              <a:t>POLYGENIC</a:t>
            </a:r>
          </a:p>
        </p:txBody>
      </p:sp>
      <p:sp>
        <p:nvSpPr>
          <p:cNvPr id="104457" name="Rectangle 9"/>
          <p:cNvSpPr>
            <a:spLocks noChangeArrowheads="1"/>
          </p:cNvSpPr>
          <p:nvPr/>
        </p:nvSpPr>
        <p:spPr bwMode="auto">
          <a:xfrm>
            <a:off x="536575" y="6415088"/>
            <a:ext cx="4600575"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Graph from BIOLOGY by Miller and Levine; Prentice Hall Publshing©2006</a:t>
            </a:r>
          </a:p>
        </p:txBody>
      </p:sp>
      <p:pic>
        <p:nvPicPr>
          <p:cNvPr id="104459" name="Picture 11"/>
          <p:cNvPicPr>
            <a:picLocks noChangeAspect="1" noChangeArrowheads="1"/>
          </p:cNvPicPr>
          <p:nvPr/>
        </p:nvPicPr>
        <p:blipFill>
          <a:blip r:embed="rId2" cstate="print"/>
          <a:srcRect l="29150" t="42773" r="53760" b="35938"/>
          <a:stretch>
            <a:fillRect/>
          </a:stretch>
        </p:blipFill>
        <p:spPr bwMode="auto">
          <a:xfrm>
            <a:off x="1406525" y="3717925"/>
            <a:ext cx="2895600" cy="2705100"/>
          </a:xfrm>
          <a:prstGeom prst="rect">
            <a:avLst/>
          </a:prstGeom>
          <a:noFill/>
          <a:ln w="12700">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dissolve">
                                      <p:cBhvr>
                                        <p:cTn id="7"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204788"/>
            <a:ext cx="9144000" cy="3113087"/>
          </a:xfrm>
          <a:prstGeom prst="rect">
            <a:avLst/>
          </a:prstGeom>
          <a:noFill/>
          <a:ln w="12700">
            <a:noFill/>
            <a:miter lim="800000"/>
            <a:headEnd/>
            <a:tailEnd/>
          </a:ln>
          <a:effectLst/>
        </p:spPr>
        <p:txBody>
          <a:bodyPr>
            <a:spAutoFit/>
          </a:bodyPr>
          <a:lstStyle/>
          <a:p>
            <a:pPr algn="l"/>
            <a:r>
              <a:rPr lang="en-US" b="1" dirty="0">
                <a:solidFill>
                  <a:schemeClr val="tx1"/>
                </a:solidFill>
                <a:latin typeface="Arial" charset="0"/>
              </a:rPr>
              <a:t>The ___________ of individuals near each other will not be very different, but fitness may vary from one end of curve to the other.</a:t>
            </a:r>
          </a:p>
          <a:p>
            <a:pPr algn="l"/>
            <a:endParaRPr lang="en-US" b="1" dirty="0">
              <a:solidFill>
                <a:schemeClr val="tx1"/>
              </a:solidFill>
              <a:latin typeface="Arial" charset="0"/>
            </a:endParaRPr>
          </a:p>
          <a:p>
            <a:pPr algn="l"/>
            <a:endParaRPr lang="en-US" sz="1800" b="1" dirty="0">
              <a:solidFill>
                <a:schemeClr val="tx1"/>
              </a:solidFill>
              <a:latin typeface="Arial" charset="0"/>
            </a:endParaRPr>
          </a:p>
        </p:txBody>
      </p:sp>
      <p:sp>
        <p:nvSpPr>
          <p:cNvPr id="105476" name="Text Box 4"/>
          <p:cNvSpPr txBox="1">
            <a:spLocks noChangeArrowheads="1"/>
          </p:cNvSpPr>
          <p:nvPr/>
        </p:nvSpPr>
        <p:spPr bwMode="auto">
          <a:xfrm>
            <a:off x="1322388" y="177800"/>
            <a:ext cx="2325687" cy="701675"/>
          </a:xfrm>
          <a:prstGeom prst="rect">
            <a:avLst/>
          </a:prstGeom>
          <a:noFill/>
          <a:ln w="12700">
            <a:noFill/>
            <a:miter lim="800000"/>
            <a:headEnd/>
            <a:tailEnd/>
          </a:ln>
          <a:effectLst/>
        </p:spPr>
        <p:txBody>
          <a:bodyPr wrap="none">
            <a:spAutoFit/>
          </a:bodyPr>
          <a:lstStyle/>
          <a:p>
            <a:r>
              <a:rPr lang="en-US" sz="4000" b="1" dirty="0">
                <a:solidFill>
                  <a:srgbClr val="0066CC"/>
                </a:solidFill>
                <a:latin typeface="Arial" charset="0"/>
              </a:rPr>
              <a:t>FITNESS</a:t>
            </a:r>
          </a:p>
        </p:txBody>
      </p:sp>
      <p:sp>
        <p:nvSpPr>
          <p:cNvPr id="105477" name="Text Box 5"/>
          <p:cNvSpPr txBox="1">
            <a:spLocks noChangeArrowheads="1"/>
          </p:cNvSpPr>
          <p:nvPr/>
        </p:nvSpPr>
        <p:spPr bwMode="auto">
          <a:xfrm>
            <a:off x="5281613" y="1779588"/>
            <a:ext cx="184150" cy="366712"/>
          </a:xfrm>
          <a:prstGeom prst="rect">
            <a:avLst/>
          </a:prstGeom>
          <a:noFill/>
          <a:ln w="12700">
            <a:noFill/>
            <a:miter lim="800000"/>
            <a:headEnd/>
            <a:tailEnd/>
          </a:ln>
          <a:effectLst/>
        </p:spPr>
        <p:txBody>
          <a:bodyPr>
            <a:spAutoFit/>
          </a:bodyPr>
          <a:lstStyle/>
          <a:p>
            <a:pPr>
              <a:spcBef>
                <a:spcPct val="50000"/>
              </a:spcBef>
            </a:pPr>
            <a:endParaRPr lang="en-US" sz="1800" dirty="0">
              <a:latin typeface="Arial" charset="0"/>
            </a:endParaRPr>
          </a:p>
        </p:txBody>
      </p:sp>
      <p:sp>
        <p:nvSpPr>
          <p:cNvPr id="105479" name="Rectangle 7"/>
          <p:cNvSpPr>
            <a:spLocks noChangeArrowheads="1"/>
          </p:cNvSpPr>
          <p:nvPr/>
        </p:nvSpPr>
        <p:spPr bwMode="auto">
          <a:xfrm>
            <a:off x="304800" y="6291263"/>
            <a:ext cx="4600575"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Graph from BIOLOGY by Miller and Levine; Prentice Hall Publshing©2006</a:t>
            </a:r>
          </a:p>
        </p:txBody>
      </p:sp>
      <p:pic>
        <p:nvPicPr>
          <p:cNvPr id="105480" name="Picture 8"/>
          <p:cNvPicPr>
            <a:picLocks noChangeAspect="1" noChangeArrowheads="1"/>
          </p:cNvPicPr>
          <p:nvPr/>
        </p:nvPicPr>
        <p:blipFill>
          <a:blip r:embed="rId2" cstate="print"/>
          <a:srcRect l="29150" t="42773" r="53760" b="35938"/>
          <a:stretch>
            <a:fillRect/>
          </a:stretch>
        </p:blipFill>
        <p:spPr bwMode="auto">
          <a:xfrm>
            <a:off x="781050" y="2522538"/>
            <a:ext cx="3709988" cy="3465512"/>
          </a:xfrm>
          <a:prstGeom prst="rect">
            <a:avLst/>
          </a:prstGeom>
          <a:noFill/>
          <a:ln w="12700">
            <a:noFill/>
            <a:miter lim="800000"/>
            <a:headEnd/>
            <a:tailEnd/>
          </a:ln>
          <a:effectLst/>
        </p:spPr>
      </p:pic>
      <p:sp>
        <p:nvSpPr>
          <p:cNvPr id="105482" name="Line 10"/>
          <p:cNvSpPr>
            <a:spLocks noChangeShapeType="1"/>
          </p:cNvSpPr>
          <p:nvPr/>
        </p:nvSpPr>
        <p:spPr bwMode="auto">
          <a:xfrm flipH="1">
            <a:off x="3316288" y="2987675"/>
            <a:ext cx="1651000" cy="2116138"/>
          </a:xfrm>
          <a:prstGeom prst="line">
            <a:avLst/>
          </a:prstGeom>
          <a:noFill/>
          <a:ln w="12700">
            <a:solidFill>
              <a:srgbClr val="FF0000"/>
            </a:solidFill>
            <a:round/>
            <a:headEnd/>
            <a:tailEnd type="triangle" w="med" len="med"/>
          </a:ln>
          <a:effectLst/>
        </p:spPr>
        <p:txBody>
          <a:bodyPr/>
          <a:lstStyle/>
          <a:p>
            <a:endParaRPr lang="en-US" dirty="0"/>
          </a:p>
        </p:txBody>
      </p:sp>
      <p:sp>
        <p:nvSpPr>
          <p:cNvPr id="105483" name="Line 11"/>
          <p:cNvSpPr>
            <a:spLocks noChangeShapeType="1"/>
          </p:cNvSpPr>
          <p:nvPr/>
        </p:nvSpPr>
        <p:spPr bwMode="auto">
          <a:xfrm>
            <a:off x="668338" y="3016250"/>
            <a:ext cx="1489075" cy="2128838"/>
          </a:xfrm>
          <a:prstGeom prst="line">
            <a:avLst/>
          </a:prstGeom>
          <a:noFill/>
          <a:ln w="12700">
            <a:solidFill>
              <a:srgbClr val="FF0000"/>
            </a:solidFill>
            <a:round/>
            <a:headEnd/>
            <a:tailEnd type="triangle" w="med" len="med"/>
          </a:ln>
          <a:effectLst/>
        </p:spPr>
        <p:txBody>
          <a:bodyPr/>
          <a:lstStyle/>
          <a:p>
            <a:endParaRPr lang="en-US" dirty="0"/>
          </a:p>
        </p:txBody>
      </p:sp>
      <p:sp>
        <p:nvSpPr>
          <p:cNvPr id="105484" name="Text Box 12"/>
          <p:cNvSpPr txBox="1">
            <a:spLocks noChangeArrowheads="1"/>
          </p:cNvSpPr>
          <p:nvPr/>
        </p:nvSpPr>
        <p:spPr bwMode="auto">
          <a:xfrm>
            <a:off x="4260850" y="4191000"/>
            <a:ext cx="4883150" cy="1739900"/>
          </a:xfrm>
          <a:prstGeom prst="rect">
            <a:avLst/>
          </a:prstGeom>
          <a:noFill/>
          <a:ln w="12700">
            <a:noFill/>
            <a:miter lim="800000"/>
            <a:headEnd/>
            <a:tailEnd/>
          </a:ln>
          <a:effectLst/>
        </p:spPr>
        <p:txBody>
          <a:bodyPr wrap="none">
            <a:spAutoFit/>
          </a:bodyPr>
          <a:lstStyle/>
          <a:p>
            <a:pPr algn="l"/>
            <a:r>
              <a:rPr lang="en-US" b="1" dirty="0">
                <a:solidFill>
                  <a:schemeClr val="tx1"/>
                </a:solidFill>
                <a:latin typeface="Arial" charset="0"/>
              </a:rPr>
              <a:t>Where fitness varies, </a:t>
            </a:r>
          </a:p>
          <a:p>
            <a:pPr algn="l"/>
            <a:r>
              <a:rPr lang="en-US" b="1" dirty="0">
                <a:solidFill>
                  <a:schemeClr val="tx1"/>
                </a:solidFill>
                <a:latin typeface="Arial" charset="0"/>
              </a:rPr>
              <a:t>________________ </a:t>
            </a:r>
          </a:p>
          <a:p>
            <a:pPr algn="l"/>
            <a:r>
              <a:rPr lang="en-US" b="1" dirty="0">
                <a:solidFill>
                  <a:schemeClr val="tx1"/>
                </a:solidFill>
                <a:latin typeface="Arial" charset="0"/>
              </a:rPr>
              <a:t>can act!</a:t>
            </a:r>
          </a:p>
        </p:txBody>
      </p:sp>
      <p:sp>
        <p:nvSpPr>
          <p:cNvPr id="105485" name="Rectangle 13"/>
          <p:cNvSpPr>
            <a:spLocks noChangeArrowheads="1"/>
          </p:cNvSpPr>
          <p:nvPr/>
        </p:nvSpPr>
        <p:spPr bwMode="auto">
          <a:xfrm>
            <a:off x="4518025" y="4773613"/>
            <a:ext cx="4037013" cy="519112"/>
          </a:xfrm>
          <a:prstGeom prst="rect">
            <a:avLst/>
          </a:prstGeom>
          <a:noFill/>
          <a:ln w="12700">
            <a:noFill/>
            <a:miter lim="800000"/>
            <a:headEnd/>
            <a:tailEnd/>
          </a:ln>
          <a:effectLst/>
        </p:spPr>
        <p:txBody>
          <a:bodyPr wrap="none">
            <a:spAutoFit/>
          </a:bodyPr>
          <a:lstStyle/>
          <a:p>
            <a:r>
              <a:rPr lang="en-US" sz="2800" b="1" dirty="0">
                <a:solidFill>
                  <a:srgbClr val="0066CC"/>
                </a:solidFill>
                <a:latin typeface="Arial" charset="0"/>
              </a:rPr>
              <a:t>NATURAL SELECTION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dissolve">
                                      <p:cBhvr>
                                        <p:cTn id="7" dur="500"/>
                                        <p:tgtEl>
                                          <p:spTgt spid="1054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483"/>
                                        </p:tgtEl>
                                        <p:attrNameLst>
                                          <p:attrName>style.visibility</p:attrName>
                                        </p:attrNameLst>
                                      </p:cBhvr>
                                      <p:to>
                                        <p:strVal val="visible"/>
                                      </p:to>
                                    </p:set>
                                    <p:animEffect transition="in" filter="wipe(left)">
                                      <p:cBhvr>
                                        <p:cTn id="12" dur="500"/>
                                        <p:tgtEl>
                                          <p:spTgt spid="1054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5482"/>
                                        </p:tgtEl>
                                        <p:attrNameLst>
                                          <p:attrName>style.visibility</p:attrName>
                                        </p:attrNameLst>
                                      </p:cBhvr>
                                      <p:to>
                                        <p:strVal val="visible"/>
                                      </p:to>
                                    </p:set>
                                    <p:animEffect transition="in" filter="wipe(right)">
                                      <p:cBhvr>
                                        <p:cTn id="17" dur="500"/>
                                        <p:tgtEl>
                                          <p:spTgt spid="10548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5485"/>
                                        </p:tgtEl>
                                        <p:attrNameLst>
                                          <p:attrName>style.visibility</p:attrName>
                                        </p:attrNameLst>
                                      </p:cBhvr>
                                      <p:to>
                                        <p:strVal val="visible"/>
                                      </p:to>
                                    </p:set>
                                    <p:animEffect transition="in" filter="checkerboard(across)">
                                      <p:cBhvr>
                                        <p:cTn id="22" dur="500"/>
                                        <p:tgtEl>
                                          <p:spTgt spid="105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P spid="105482" grpId="0" animBg="1"/>
      <p:bldP spid="105483" grpId="0" animBg="1"/>
      <p:bldP spid="10548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250825" y="212725"/>
            <a:ext cx="8375650" cy="4968875"/>
          </a:xfrm>
          <a:prstGeom prst="rect">
            <a:avLst/>
          </a:prstGeom>
          <a:noFill/>
          <a:ln w="25400">
            <a:noFill/>
            <a:miter lim="800000"/>
            <a:headEnd/>
            <a:tailEnd/>
          </a:ln>
          <a:effectLst/>
        </p:spPr>
        <p:txBody>
          <a:bodyPr wrap="none">
            <a:spAutoFit/>
          </a:bodyPr>
          <a:lstStyle/>
          <a:p>
            <a:pPr algn="l"/>
            <a:r>
              <a:rPr lang="en-US" sz="4000" dirty="0">
                <a:solidFill>
                  <a:schemeClr val="tx1"/>
                </a:solidFill>
                <a:latin typeface="Arial" charset="0"/>
              </a:rPr>
              <a:t>Natural selection can affect the</a:t>
            </a:r>
          </a:p>
          <a:p>
            <a:pPr algn="l"/>
            <a:r>
              <a:rPr lang="en-US" sz="4000" dirty="0">
                <a:solidFill>
                  <a:schemeClr val="tx1"/>
                </a:solidFill>
                <a:latin typeface="Arial" charset="0"/>
              </a:rPr>
              <a:t>distribution of phenotypes in 3 ways:</a:t>
            </a:r>
          </a:p>
          <a:p>
            <a:pPr algn="l"/>
            <a:endParaRPr lang="en-US" sz="4000" dirty="0">
              <a:solidFill>
                <a:schemeClr val="tx1"/>
              </a:solidFill>
              <a:latin typeface="Arial" charset="0"/>
            </a:endParaRPr>
          </a:p>
          <a:p>
            <a:pPr algn="l"/>
            <a:r>
              <a:rPr lang="en-US" sz="4000" dirty="0">
                <a:solidFill>
                  <a:schemeClr val="tx1"/>
                </a:solidFill>
                <a:latin typeface="Arial" charset="0"/>
              </a:rPr>
              <a:t>______________________</a:t>
            </a:r>
          </a:p>
          <a:p>
            <a:pPr algn="l"/>
            <a:endParaRPr lang="en-US" sz="4000" dirty="0">
              <a:solidFill>
                <a:schemeClr val="tx1"/>
              </a:solidFill>
              <a:latin typeface="Arial" charset="0"/>
            </a:endParaRPr>
          </a:p>
          <a:p>
            <a:pPr algn="l"/>
            <a:r>
              <a:rPr lang="en-US" sz="4000" dirty="0">
                <a:solidFill>
                  <a:schemeClr val="tx1"/>
                </a:solidFill>
                <a:latin typeface="Arial" charset="0"/>
              </a:rPr>
              <a:t>______________________</a:t>
            </a:r>
          </a:p>
          <a:p>
            <a:pPr algn="l"/>
            <a:endParaRPr lang="en-US" sz="4000" dirty="0">
              <a:solidFill>
                <a:schemeClr val="tx1"/>
              </a:solidFill>
              <a:latin typeface="Arial" charset="0"/>
            </a:endParaRPr>
          </a:p>
          <a:p>
            <a:pPr algn="l"/>
            <a:r>
              <a:rPr lang="en-US" sz="4000" dirty="0">
                <a:solidFill>
                  <a:schemeClr val="tx1"/>
                </a:solidFill>
                <a:latin typeface="Arial" charset="0"/>
              </a:rPr>
              <a:t>______________________</a:t>
            </a:r>
          </a:p>
        </p:txBody>
      </p:sp>
      <p:sp>
        <p:nvSpPr>
          <p:cNvPr id="106500" name="Text Box 4"/>
          <p:cNvSpPr txBox="1">
            <a:spLocks noChangeArrowheads="1"/>
          </p:cNvSpPr>
          <p:nvPr/>
        </p:nvSpPr>
        <p:spPr bwMode="auto">
          <a:xfrm>
            <a:off x="265113" y="2070100"/>
            <a:ext cx="5743575" cy="701675"/>
          </a:xfrm>
          <a:prstGeom prst="rect">
            <a:avLst/>
          </a:prstGeom>
          <a:noFill/>
          <a:ln w="25400">
            <a:noFill/>
            <a:miter lim="800000"/>
            <a:headEnd/>
            <a:tailEnd/>
          </a:ln>
          <a:effectLst/>
        </p:spPr>
        <p:txBody>
          <a:bodyPr wrap="none">
            <a:spAutoFit/>
          </a:bodyPr>
          <a:lstStyle/>
          <a:p>
            <a:r>
              <a:rPr lang="en-US" sz="4000" dirty="0">
                <a:solidFill>
                  <a:schemeClr val="accent2"/>
                </a:solidFill>
                <a:latin typeface="Arial" charset="0"/>
              </a:rPr>
              <a:t>DIRECTIONAL selection</a:t>
            </a:r>
          </a:p>
        </p:txBody>
      </p:sp>
      <p:sp>
        <p:nvSpPr>
          <p:cNvPr id="106501" name="Text Box 5"/>
          <p:cNvSpPr txBox="1">
            <a:spLocks noChangeArrowheads="1"/>
          </p:cNvSpPr>
          <p:nvPr/>
        </p:nvSpPr>
        <p:spPr bwMode="auto">
          <a:xfrm>
            <a:off x="603250" y="3173413"/>
            <a:ext cx="5432425" cy="701675"/>
          </a:xfrm>
          <a:prstGeom prst="rect">
            <a:avLst/>
          </a:prstGeom>
          <a:noFill/>
          <a:ln w="25400">
            <a:noFill/>
            <a:miter lim="800000"/>
            <a:headEnd/>
            <a:tailEnd/>
          </a:ln>
          <a:effectLst/>
        </p:spPr>
        <p:txBody>
          <a:bodyPr wrap="none">
            <a:spAutoFit/>
          </a:bodyPr>
          <a:lstStyle/>
          <a:p>
            <a:r>
              <a:rPr lang="en-US" sz="4000" dirty="0">
                <a:solidFill>
                  <a:schemeClr val="accent2"/>
                </a:solidFill>
                <a:latin typeface="Arial" charset="0"/>
              </a:rPr>
              <a:t>STABILIZING selection</a:t>
            </a:r>
          </a:p>
        </p:txBody>
      </p:sp>
      <p:sp>
        <p:nvSpPr>
          <p:cNvPr id="106502" name="Text Box 6"/>
          <p:cNvSpPr txBox="1">
            <a:spLocks noChangeArrowheads="1"/>
          </p:cNvSpPr>
          <p:nvPr/>
        </p:nvSpPr>
        <p:spPr bwMode="auto">
          <a:xfrm>
            <a:off x="409575" y="4395788"/>
            <a:ext cx="6354763" cy="701675"/>
          </a:xfrm>
          <a:prstGeom prst="rect">
            <a:avLst/>
          </a:prstGeom>
          <a:noFill/>
          <a:ln w="25400">
            <a:noFill/>
            <a:miter lim="800000"/>
            <a:headEnd/>
            <a:tailEnd/>
          </a:ln>
          <a:effectLst/>
        </p:spPr>
        <p:txBody>
          <a:bodyPr>
            <a:spAutoFit/>
          </a:bodyPr>
          <a:lstStyle/>
          <a:p>
            <a:pPr algn="l"/>
            <a:r>
              <a:rPr lang="en-US" sz="4000" dirty="0">
                <a:solidFill>
                  <a:schemeClr val="accent2"/>
                </a:solidFill>
                <a:latin typeface="Arial" charset="0"/>
              </a:rPr>
              <a:t>DISRUPTIVE selection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blinds(horizontal)">
                                      <p:cBhvr>
                                        <p:cTn id="7" dur="500"/>
                                        <p:tgtEl>
                                          <p:spTgt spid="1065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6501"/>
                                        </p:tgtEl>
                                        <p:attrNameLst>
                                          <p:attrName>style.visibility</p:attrName>
                                        </p:attrNameLst>
                                      </p:cBhvr>
                                      <p:to>
                                        <p:strVal val="visible"/>
                                      </p:to>
                                    </p:set>
                                    <p:animEffect transition="in" filter="blinds(horizontal)">
                                      <p:cBhvr>
                                        <p:cTn id="12" dur="500"/>
                                        <p:tgtEl>
                                          <p:spTgt spid="1065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6502"/>
                                        </p:tgtEl>
                                        <p:attrNameLst>
                                          <p:attrName>style.visibility</p:attrName>
                                        </p:attrNameLst>
                                      </p:cBhvr>
                                      <p:to>
                                        <p:strVal val="visible"/>
                                      </p:to>
                                    </p:set>
                                    <p:animEffect transition="in" filter="blinds(horizontal)">
                                      <p:cBhvr>
                                        <p:cTn id="17" dur="500"/>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106501" grpId="0"/>
      <p:bldP spid="10650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317500" y="428625"/>
            <a:ext cx="7935913" cy="3984625"/>
          </a:xfrm>
        </p:spPr>
        <p:txBody>
          <a:bodyPr/>
          <a:lstStyle/>
          <a:p>
            <a:r>
              <a:rPr lang="en-US" sz="3600" b="1" dirty="0"/>
              <a:t>DIRECTIONAL SELECTION</a:t>
            </a:r>
          </a:p>
        </p:txBody>
      </p:sp>
      <p:sp>
        <p:nvSpPr>
          <p:cNvPr id="107525" name="Rectangle 5"/>
          <p:cNvSpPr>
            <a:spLocks noChangeArrowheads="1"/>
          </p:cNvSpPr>
          <p:nvPr/>
        </p:nvSpPr>
        <p:spPr bwMode="auto">
          <a:xfrm>
            <a:off x="4054475" y="0"/>
            <a:ext cx="4600575"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Graph from BIOLOGY by Miller and Levine; Prentice Hall Publshing©2006</a:t>
            </a:r>
          </a:p>
        </p:txBody>
      </p:sp>
      <p:sp>
        <p:nvSpPr>
          <p:cNvPr id="107526" name="Text Box 6"/>
          <p:cNvSpPr txBox="1">
            <a:spLocks noChangeArrowheads="1"/>
          </p:cNvSpPr>
          <p:nvPr/>
        </p:nvSpPr>
        <p:spPr bwMode="auto">
          <a:xfrm>
            <a:off x="217488" y="4086225"/>
            <a:ext cx="8694737" cy="2771775"/>
          </a:xfrm>
          <a:prstGeom prst="rect">
            <a:avLst/>
          </a:prstGeom>
          <a:noFill/>
          <a:ln w="12700">
            <a:noFill/>
            <a:miter lim="800000"/>
            <a:headEnd/>
            <a:tailEnd/>
          </a:ln>
          <a:effectLst/>
        </p:spPr>
        <p:txBody>
          <a:bodyPr wrap="none">
            <a:spAutoFit/>
          </a:bodyPr>
          <a:lstStyle/>
          <a:p>
            <a:pPr algn="l"/>
            <a:r>
              <a:rPr lang="en-US" sz="3200" b="1" dirty="0">
                <a:solidFill>
                  <a:schemeClr val="tx1"/>
                </a:solidFill>
                <a:latin typeface="Arial" charset="0"/>
              </a:rPr>
              <a:t>Individuals at _____________ of the curve </a:t>
            </a:r>
          </a:p>
          <a:p>
            <a:pPr algn="l"/>
            <a:r>
              <a:rPr lang="en-US" sz="3200" b="1" dirty="0">
                <a:solidFill>
                  <a:schemeClr val="tx1"/>
                </a:solidFill>
                <a:latin typeface="Arial" charset="0"/>
              </a:rPr>
              <a:t>have higher fitness than individuals in </a:t>
            </a:r>
          </a:p>
          <a:p>
            <a:pPr algn="l"/>
            <a:r>
              <a:rPr lang="en-US" sz="3200" b="1" dirty="0">
                <a:solidFill>
                  <a:schemeClr val="tx1"/>
                </a:solidFill>
                <a:latin typeface="Arial" charset="0"/>
              </a:rPr>
              <a:t>middle or at other end. </a:t>
            </a:r>
          </a:p>
          <a:p>
            <a:pPr algn="l"/>
            <a:endParaRPr lang="en-US" sz="3200" b="1" dirty="0">
              <a:solidFill>
                <a:schemeClr val="tx1"/>
              </a:solidFill>
              <a:latin typeface="Arial" charset="0"/>
            </a:endParaRPr>
          </a:p>
          <a:p>
            <a:pPr algn="l"/>
            <a:r>
              <a:rPr lang="en-US" sz="2400" b="1" dirty="0">
                <a:solidFill>
                  <a:schemeClr val="tx1"/>
                </a:solidFill>
                <a:latin typeface="Arial" charset="0"/>
              </a:rPr>
              <a:t>Graph shifts as some individuals fail to survive at one end </a:t>
            </a:r>
          </a:p>
          <a:p>
            <a:pPr algn="l"/>
            <a:r>
              <a:rPr lang="en-US" sz="2400" b="1" dirty="0">
                <a:solidFill>
                  <a:schemeClr val="tx1"/>
                </a:solidFill>
                <a:latin typeface="Arial" charset="0"/>
              </a:rPr>
              <a:t>and succeed and reproduce at other</a:t>
            </a:r>
          </a:p>
        </p:txBody>
      </p:sp>
      <p:sp>
        <p:nvSpPr>
          <p:cNvPr id="107527" name="Text Box 7"/>
          <p:cNvSpPr txBox="1">
            <a:spLocks noChangeArrowheads="1"/>
          </p:cNvSpPr>
          <p:nvPr/>
        </p:nvSpPr>
        <p:spPr bwMode="auto">
          <a:xfrm>
            <a:off x="3516313" y="4103688"/>
            <a:ext cx="2036762" cy="579437"/>
          </a:xfrm>
          <a:prstGeom prst="rect">
            <a:avLst/>
          </a:prstGeom>
          <a:noFill/>
          <a:ln w="12700">
            <a:noFill/>
            <a:miter lim="800000"/>
            <a:headEnd/>
            <a:tailEnd/>
          </a:ln>
          <a:effectLst/>
        </p:spPr>
        <p:txBody>
          <a:bodyPr wrap="none">
            <a:spAutoFit/>
          </a:bodyPr>
          <a:lstStyle/>
          <a:p>
            <a:r>
              <a:rPr lang="en-US" sz="3200" b="1" dirty="0">
                <a:solidFill>
                  <a:srgbClr val="0066CC"/>
                </a:solidFill>
                <a:latin typeface="Arial" charset="0"/>
              </a:rPr>
              <a:t>ONE END</a:t>
            </a:r>
          </a:p>
        </p:txBody>
      </p:sp>
      <p:pic>
        <p:nvPicPr>
          <p:cNvPr id="107528" name="Picture 8" descr="bio_ch16_4340"/>
          <p:cNvPicPr>
            <a:picLocks noChangeAspect="1" noChangeArrowheads="1"/>
          </p:cNvPicPr>
          <p:nvPr/>
        </p:nvPicPr>
        <p:blipFill>
          <a:blip r:embed="rId2" cstate="print"/>
          <a:srcRect/>
          <a:stretch>
            <a:fillRect/>
          </a:stretch>
        </p:blipFill>
        <p:spPr bwMode="auto">
          <a:xfrm>
            <a:off x="1027113" y="1028700"/>
            <a:ext cx="6688137" cy="2933700"/>
          </a:xfrm>
          <a:prstGeom prst="rect">
            <a:avLst/>
          </a:prstGeom>
          <a:noFill/>
        </p:spPr>
      </p:pic>
      <p:sp>
        <p:nvSpPr>
          <p:cNvPr id="107529" name="Rectangle 9"/>
          <p:cNvSpPr>
            <a:spLocks noChangeArrowheads="1"/>
          </p:cNvSpPr>
          <p:nvPr/>
        </p:nvSpPr>
        <p:spPr bwMode="auto">
          <a:xfrm>
            <a:off x="6673850" y="1108075"/>
            <a:ext cx="1262063" cy="457200"/>
          </a:xfrm>
          <a:prstGeom prst="rect">
            <a:avLst/>
          </a:prstGeom>
          <a:noFill/>
          <a:ln w="12700">
            <a:noFill/>
            <a:miter lim="800000"/>
            <a:headEnd/>
            <a:tailEnd/>
          </a:ln>
          <a:effectLst/>
        </p:spPr>
        <p:txBody>
          <a:bodyPr wrap="none">
            <a:spAutoFit/>
          </a:bodyPr>
          <a:lstStyle/>
          <a:p>
            <a:pPr algn="l"/>
            <a:r>
              <a:rPr lang="en-US" altLang="en-US" sz="1200" b="1" dirty="0">
                <a:solidFill>
                  <a:schemeClr val="tx1"/>
                </a:solidFill>
                <a:latin typeface="Arial" charset="0"/>
              </a:rPr>
              <a:t>Low mortality, </a:t>
            </a:r>
          </a:p>
          <a:p>
            <a:pPr algn="l"/>
            <a:r>
              <a:rPr lang="en-US" altLang="en-US" sz="1200" b="1" dirty="0">
                <a:solidFill>
                  <a:schemeClr val="tx1"/>
                </a:solidFill>
                <a:latin typeface="Arial" charset="0"/>
              </a:rPr>
              <a:t>high fitness</a:t>
            </a:r>
          </a:p>
        </p:txBody>
      </p:sp>
      <p:sp>
        <p:nvSpPr>
          <p:cNvPr id="107530" name="Rectangle 10"/>
          <p:cNvSpPr>
            <a:spLocks noChangeArrowheads="1"/>
          </p:cNvSpPr>
          <p:nvPr/>
        </p:nvSpPr>
        <p:spPr bwMode="auto">
          <a:xfrm>
            <a:off x="6724650" y="1598613"/>
            <a:ext cx="1295400" cy="457200"/>
          </a:xfrm>
          <a:prstGeom prst="rect">
            <a:avLst/>
          </a:prstGeom>
          <a:noFill/>
          <a:ln w="12700">
            <a:noFill/>
            <a:miter lim="800000"/>
            <a:headEnd/>
            <a:tailEnd/>
          </a:ln>
          <a:effectLst/>
        </p:spPr>
        <p:txBody>
          <a:bodyPr wrap="none">
            <a:spAutoFit/>
          </a:bodyPr>
          <a:lstStyle/>
          <a:p>
            <a:pPr algn="l"/>
            <a:r>
              <a:rPr lang="en-US" altLang="en-US" sz="1200" b="1" dirty="0">
                <a:solidFill>
                  <a:schemeClr val="tx1"/>
                </a:solidFill>
                <a:latin typeface="Arial" charset="0"/>
              </a:rPr>
              <a:t>High mortality, </a:t>
            </a:r>
          </a:p>
          <a:p>
            <a:pPr algn="l"/>
            <a:r>
              <a:rPr lang="en-US" altLang="en-US" sz="1200" b="1" dirty="0">
                <a:solidFill>
                  <a:schemeClr val="tx1"/>
                </a:solidFill>
                <a:latin typeface="Arial" charset="0"/>
              </a:rPr>
              <a:t>low fitness</a:t>
            </a:r>
          </a:p>
        </p:txBody>
      </p:sp>
      <p:sp>
        <p:nvSpPr>
          <p:cNvPr id="107531" name="Text Box 11"/>
          <p:cNvSpPr txBox="1">
            <a:spLocks noChangeArrowheads="1"/>
          </p:cNvSpPr>
          <p:nvPr/>
        </p:nvSpPr>
        <p:spPr bwMode="auto">
          <a:xfrm>
            <a:off x="6254750" y="911225"/>
            <a:ext cx="496888" cy="274638"/>
          </a:xfrm>
          <a:prstGeom prst="rect">
            <a:avLst/>
          </a:prstGeom>
          <a:noFill/>
          <a:ln w="12700">
            <a:noFill/>
            <a:miter lim="800000"/>
            <a:headEnd/>
            <a:tailEnd/>
          </a:ln>
          <a:effectLst/>
        </p:spPr>
        <p:txBody>
          <a:bodyPr wrap="none">
            <a:spAutoFit/>
          </a:bodyPr>
          <a:lstStyle/>
          <a:p>
            <a:r>
              <a:rPr lang="en-US" sz="1200" b="1" dirty="0">
                <a:solidFill>
                  <a:schemeClr val="accent2"/>
                </a:solidFill>
                <a:latin typeface="Arial" charset="0"/>
              </a:rPr>
              <a:t>KEY</a:t>
            </a:r>
          </a:p>
        </p:txBody>
      </p:sp>
      <p:sp>
        <p:nvSpPr>
          <p:cNvPr id="107532" name="Rectangle 12"/>
          <p:cNvSpPr>
            <a:spLocks noChangeArrowheads="1"/>
          </p:cNvSpPr>
          <p:nvPr/>
        </p:nvSpPr>
        <p:spPr bwMode="auto">
          <a:xfrm>
            <a:off x="1773238" y="1758950"/>
            <a:ext cx="2647950" cy="366713"/>
          </a:xfrm>
          <a:prstGeom prst="rect">
            <a:avLst/>
          </a:prstGeom>
          <a:noFill/>
          <a:ln w="12700">
            <a:noFill/>
            <a:miter lim="800000"/>
            <a:headEnd/>
            <a:tailEnd/>
          </a:ln>
          <a:effectLst/>
        </p:spPr>
        <p:txBody>
          <a:bodyPr wrap="none">
            <a:spAutoFit/>
          </a:bodyPr>
          <a:lstStyle/>
          <a:p>
            <a:r>
              <a:rPr lang="en-US" altLang="en-US" sz="1800" b="1" dirty="0">
                <a:solidFill>
                  <a:schemeClr val="tx1"/>
                </a:solidFill>
                <a:latin typeface="Arial" charset="0"/>
              </a:rPr>
              <a:t>Food becomes scarce.</a:t>
            </a:r>
            <a:endParaRPr lang="en-US" sz="1800" b="1" dirty="0">
              <a:solidFill>
                <a:schemeClr val="tx1"/>
              </a:solidFill>
              <a:latin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7"/>
                                        </p:tgtEl>
                                        <p:attrNameLst>
                                          <p:attrName>style.visibility</p:attrName>
                                        </p:attrNameLst>
                                      </p:cBhvr>
                                      <p:to>
                                        <p:strVal val="visible"/>
                                      </p:to>
                                    </p:set>
                                    <p:animEffect transition="in" filter="dissolve">
                                      <p:cBhvr>
                                        <p:cTn id="7" dur="500"/>
                                        <p:tgtEl>
                                          <p:spTgt spid="107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25" name="Text Box 9"/>
          <p:cNvSpPr txBox="1">
            <a:spLocks noChangeArrowheads="1"/>
          </p:cNvSpPr>
          <p:nvPr/>
        </p:nvSpPr>
        <p:spPr bwMode="auto">
          <a:xfrm>
            <a:off x="2522538" y="850900"/>
            <a:ext cx="6575425" cy="5643563"/>
          </a:xfrm>
          <a:prstGeom prst="rect">
            <a:avLst/>
          </a:prstGeom>
          <a:noFill/>
          <a:ln w="12700">
            <a:noFill/>
            <a:miter lim="800000"/>
            <a:headEnd/>
            <a:tailEnd/>
          </a:ln>
          <a:effectLst/>
        </p:spPr>
        <p:txBody>
          <a:bodyPr wrap="none">
            <a:spAutoFit/>
          </a:bodyPr>
          <a:lstStyle/>
          <a:p>
            <a:pPr algn="l"/>
            <a:r>
              <a:rPr lang="en-US" sz="2800" b="1" dirty="0">
                <a:solidFill>
                  <a:schemeClr val="tx1"/>
                </a:solidFill>
                <a:latin typeface="Arial" charset="0"/>
              </a:rPr>
              <a:t>Beak size varies in a population</a:t>
            </a:r>
          </a:p>
          <a:p>
            <a:pPr algn="l"/>
            <a:endParaRPr lang="en-US" sz="2800" b="1" dirty="0">
              <a:solidFill>
                <a:schemeClr val="tx1"/>
              </a:solidFill>
              <a:latin typeface="Arial" charset="0"/>
            </a:endParaRPr>
          </a:p>
          <a:p>
            <a:pPr algn="l"/>
            <a:r>
              <a:rPr lang="en-US" sz="2800" b="1" dirty="0">
                <a:solidFill>
                  <a:schemeClr val="tx1"/>
                </a:solidFill>
                <a:latin typeface="Arial" charset="0"/>
              </a:rPr>
              <a:t>Birds with bigger beaks can feed </a:t>
            </a:r>
          </a:p>
          <a:p>
            <a:pPr algn="l"/>
            <a:r>
              <a:rPr lang="en-US" sz="2800" b="1" dirty="0">
                <a:solidFill>
                  <a:schemeClr val="tx1"/>
                </a:solidFill>
                <a:latin typeface="Arial" charset="0"/>
              </a:rPr>
              <a:t>more easily on harder, thicker </a:t>
            </a:r>
          </a:p>
          <a:p>
            <a:pPr algn="l"/>
            <a:r>
              <a:rPr lang="en-US" sz="2800" b="1" dirty="0">
                <a:solidFill>
                  <a:schemeClr val="tx1"/>
                </a:solidFill>
                <a:latin typeface="Arial" charset="0"/>
              </a:rPr>
              <a:t>shelled seeds.</a:t>
            </a:r>
          </a:p>
          <a:p>
            <a:pPr algn="l"/>
            <a:endParaRPr lang="en-US" sz="2800" b="1" dirty="0">
              <a:solidFill>
                <a:schemeClr val="tx1"/>
              </a:solidFill>
              <a:latin typeface="Arial" charset="0"/>
            </a:endParaRPr>
          </a:p>
          <a:p>
            <a:pPr algn="l"/>
            <a:r>
              <a:rPr lang="en-US" sz="2800" b="1" dirty="0">
                <a:solidFill>
                  <a:schemeClr val="tx1"/>
                </a:solidFill>
                <a:latin typeface="Arial" charset="0"/>
              </a:rPr>
              <a:t>Suppose a food shortage causes</a:t>
            </a:r>
            <a:br>
              <a:rPr lang="en-US" sz="2800" b="1" dirty="0">
                <a:solidFill>
                  <a:schemeClr val="tx1"/>
                </a:solidFill>
                <a:latin typeface="Arial" charset="0"/>
              </a:rPr>
            </a:br>
            <a:r>
              <a:rPr lang="en-US" sz="2800" b="1" dirty="0">
                <a:solidFill>
                  <a:schemeClr val="tx1"/>
                </a:solidFill>
                <a:latin typeface="Arial" charset="0"/>
              </a:rPr>
              <a:t>small and medium size seeds to </a:t>
            </a:r>
          </a:p>
          <a:p>
            <a:pPr algn="l"/>
            <a:r>
              <a:rPr lang="en-US" sz="2800" b="1" dirty="0">
                <a:solidFill>
                  <a:schemeClr val="tx1"/>
                </a:solidFill>
                <a:latin typeface="Arial" charset="0"/>
              </a:rPr>
              <a:t>run low.</a:t>
            </a:r>
          </a:p>
          <a:p>
            <a:pPr algn="l"/>
            <a:endParaRPr lang="en-US" sz="2800" b="1" dirty="0">
              <a:solidFill>
                <a:schemeClr val="tx1"/>
              </a:solidFill>
              <a:latin typeface="Arial" charset="0"/>
            </a:endParaRPr>
          </a:p>
          <a:p>
            <a:pPr algn="l"/>
            <a:r>
              <a:rPr lang="en-US" sz="2800" b="1" dirty="0">
                <a:solidFill>
                  <a:schemeClr val="tx1"/>
                </a:solidFill>
                <a:latin typeface="Arial" charset="0"/>
              </a:rPr>
              <a:t>Birds with bigger beaks would be </a:t>
            </a:r>
          </a:p>
          <a:p>
            <a:pPr algn="l"/>
            <a:r>
              <a:rPr lang="en-US" sz="2800" b="1" dirty="0">
                <a:solidFill>
                  <a:schemeClr val="tx1"/>
                </a:solidFill>
                <a:latin typeface="Arial" charset="0"/>
              </a:rPr>
              <a:t>selected for and increase in numbers </a:t>
            </a:r>
          </a:p>
          <a:p>
            <a:pPr algn="l"/>
            <a:r>
              <a:rPr lang="en-US" sz="2800" b="1" dirty="0">
                <a:solidFill>
                  <a:schemeClr val="tx1"/>
                </a:solidFill>
                <a:latin typeface="Arial" charset="0"/>
              </a:rPr>
              <a:t>in population.</a:t>
            </a:r>
          </a:p>
        </p:txBody>
      </p:sp>
      <p:sp>
        <p:nvSpPr>
          <p:cNvPr id="111619" name="Text Box 3"/>
          <p:cNvSpPr txBox="1">
            <a:spLocks noChangeArrowheads="1"/>
          </p:cNvSpPr>
          <p:nvPr/>
        </p:nvSpPr>
        <p:spPr bwMode="auto">
          <a:xfrm>
            <a:off x="373063" y="201613"/>
            <a:ext cx="8153400" cy="579437"/>
          </a:xfrm>
          <a:prstGeom prst="rect">
            <a:avLst/>
          </a:prstGeom>
          <a:noFill/>
          <a:ln w="25400">
            <a:noFill/>
            <a:miter lim="800000"/>
            <a:headEnd/>
            <a:tailEnd/>
          </a:ln>
          <a:effectLst/>
        </p:spPr>
        <p:txBody>
          <a:bodyPr wrap="none">
            <a:spAutoFit/>
          </a:bodyPr>
          <a:lstStyle/>
          <a:p>
            <a:pPr algn="l"/>
            <a:r>
              <a:rPr lang="en-US" sz="3200" b="1" dirty="0">
                <a:solidFill>
                  <a:schemeClr val="tx1"/>
                </a:solidFill>
                <a:latin typeface="Arial" charset="0"/>
              </a:rPr>
              <a:t>EXAMPLE OF DIRECTIONAL SELECTION</a:t>
            </a:r>
          </a:p>
        </p:txBody>
      </p:sp>
      <p:sp>
        <p:nvSpPr>
          <p:cNvPr id="111623" name="Rectangle 7"/>
          <p:cNvSpPr>
            <a:spLocks noChangeArrowheads="1"/>
          </p:cNvSpPr>
          <p:nvPr/>
        </p:nvSpPr>
        <p:spPr bwMode="auto">
          <a:xfrm>
            <a:off x="303213" y="6443663"/>
            <a:ext cx="4610100" cy="244475"/>
          </a:xfrm>
          <a:prstGeom prst="rect">
            <a:avLst/>
          </a:prstGeom>
          <a:noFill/>
          <a:ln w="12700">
            <a:noFill/>
            <a:miter lim="800000"/>
            <a:headEnd/>
            <a:tailEnd/>
          </a:ln>
          <a:effectLst/>
        </p:spPr>
        <p:txBody>
          <a:bodyPr wrap="none">
            <a:spAutoFit/>
          </a:bodyPr>
          <a:lstStyle/>
          <a:p>
            <a:r>
              <a:rPr lang="en-US" sz="1000" b="1" dirty="0">
                <a:solidFill>
                  <a:srgbClr val="CC0099"/>
                </a:solidFill>
                <a:latin typeface="Arial" charset="0"/>
              </a:rPr>
              <a:t>http://www.animalbehavior.org/ABS/Stars/ONI/Podos_-_finch_graphic.jpg</a:t>
            </a:r>
          </a:p>
        </p:txBody>
      </p:sp>
      <p:pic>
        <p:nvPicPr>
          <p:cNvPr id="111624" name="Picture 8" descr="finch beaks"/>
          <p:cNvPicPr>
            <a:picLocks noChangeAspect="1" noChangeArrowheads="1"/>
          </p:cNvPicPr>
          <p:nvPr/>
        </p:nvPicPr>
        <p:blipFill>
          <a:blip r:embed="rId2" cstate="print"/>
          <a:srcRect r="71773" b="65698"/>
          <a:stretch>
            <a:fillRect/>
          </a:stretch>
        </p:blipFill>
        <p:spPr bwMode="auto">
          <a:xfrm>
            <a:off x="222250" y="852488"/>
            <a:ext cx="2362200" cy="3749675"/>
          </a:xfrm>
          <a:prstGeom prst="rect">
            <a:avLst/>
          </a:prstGeom>
          <a:noFill/>
        </p:spPr>
      </p:pic>
      <p:pic>
        <p:nvPicPr>
          <p:cNvPr id="111626" name="Picture 10"/>
          <p:cNvPicPr>
            <a:picLocks noChangeAspect="1" noChangeArrowheads="1"/>
          </p:cNvPicPr>
          <p:nvPr/>
        </p:nvPicPr>
        <p:blipFill>
          <a:blip r:embed="rId3" cstate="print"/>
          <a:srcRect l="23605" t="36719" r="39479" b="28125"/>
          <a:stretch>
            <a:fillRect/>
          </a:stretch>
        </p:blipFill>
        <p:spPr bwMode="auto">
          <a:xfrm>
            <a:off x="185738" y="4665663"/>
            <a:ext cx="2403475" cy="1714500"/>
          </a:xfrm>
          <a:prstGeom prst="rect">
            <a:avLst/>
          </a:prstGeom>
          <a:noFill/>
          <a:ln w="12700">
            <a:noFill/>
            <a:miter lim="800000"/>
            <a:headEnd/>
            <a:tailEnd/>
          </a:ln>
          <a:effec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1893</TotalTime>
  <Words>1275</Words>
  <Application>Microsoft Office PowerPoint</Application>
  <PresentationFormat>On-screen Show (4:3)</PresentationFormat>
  <Paragraphs>294</Paragraphs>
  <Slides>31</Slides>
  <Notes>1</Notes>
  <HiddenSlides>0</HiddenSlides>
  <MMClips>0</MMClips>
  <ScaleCrop>false</ScaleCrop>
  <HeadingPairs>
    <vt:vector size="6" baseType="variant">
      <vt:variant>
        <vt:lpstr>Theme</vt:lpstr>
      </vt:variant>
      <vt:variant>
        <vt:i4>1</vt:i4>
      </vt:variant>
      <vt:variant>
        <vt:lpstr>Slide Titles</vt:lpstr>
      </vt:variant>
      <vt:variant>
        <vt:i4>31</vt:i4>
      </vt:variant>
      <vt:variant>
        <vt:lpstr>Custom Shows</vt:lpstr>
      </vt:variant>
      <vt:variant>
        <vt:i4>4</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Genetic Drift</vt:lpstr>
      <vt:lpstr>Founder Effect</vt:lpstr>
      <vt:lpstr>Slide 18</vt:lpstr>
      <vt:lpstr>Slide 19</vt:lpstr>
      <vt:lpstr>Genetic Drift - Bottleneck</vt:lpstr>
      <vt:lpstr>Slide 21</vt:lpstr>
      <vt:lpstr>Hardy &amp; Weinberg</vt:lpstr>
      <vt:lpstr>Gene Frequency &amp; the Hardy-Weinberg Equation</vt:lpstr>
      <vt:lpstr>Slide 24</vt:lpstr>
      <vt:lpstr>Slide 25</vt:lpstr>
      <vt:lpstr>Slide 26</vt:lpstr>
      <vt:lpstr>Slide 27</vt:lpstr>
      <vt:lpstr>Slide 28</vt:lpstr>
      <vt:lpstr>Slide 29</vt:lpstr>
      <vt:lpstr>Slide 30</vt:lpstr>
      <vt:lpstr>Slide 31</vt:lpstr>
      <vt:lpstr>Internet</vt:lpstr>
      <vt:lpstr>Interest 1</vt:lpstr>
      <vt:lpstr>Interest 2</vt:lpstr>
      <vt:lpstr>Interest 3</vt:lpstr>
    </vt:vector>
  </TitlesOfParts>
  <Company>Prentice Hall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Prentice Hall Biology</dc:title>
  <dc:creator>Prentice Hall</dc:creator>
  <cp:lastModifiedBy>Windows User</cp:lastModifiedBy>
  <cp:revision>122</cp:revision>
  <dcterms:created xsi:type="dcterms:W3CDTF">2001-09-07T13:30:19Z</dcterms:created>
  <dcterms:modified xsi:type="dcterms:W3CDTF">2015-02-19T13:43:24Z</dcterms:modified>
</cp:coreProperties>
</file>