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77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9FD2-C129-473C-ABAE-E33FB3129CE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DAA-6C01-49EF-9B87-453C973B3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9FD2-C129-473C-ABAE-E33FB3129CE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DAA-6C01-49EF-9B87-453C973B3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9FD2-C129-473C-ABAE-E33FB3129CE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DAA-6C01-49EF-9B87-453C973B3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9FD2-C129-473C-ABAE-E33FB3129CE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DAA-6C01-49EF-9B87-453C973B3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9FD2-C129-473C-ABAE-E33FB3129CE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DAA-6C01-49EF-9B87-453C973B3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9FD2-C129-473C-ABAE-E33FB3129CE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DAA-6C01-49EF-9B87-453C973B3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9FD2-C129-473C-ABAE-E33FB3129CE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DAA-6C01-49EF-9B87-453C973B3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9FD2-C129-473C-ABAE-E33FB3129CE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DAA-6C01-49EF-9B87-453C973B3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9FD2-C129-473C-ABAE-E33FB3129CE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DAA-6C01-49EF-9B87-453C973B3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9FD2-C129-473C-ABAE-E33FB3129CE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DAA-6C01-49EF-9B87-453C973B3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49FD2-C129-473C-ABAE-E33FB3129CE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62DAA-6C01-49EF-9B87-453C973B3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49FD2-C129-473C-ABAE-E33FB3129CE8}" type="datetimeFigureOut">
              <a:rPr lang="en-US" smtClean="0"/>
              <a:pPr/>
              <a:t>3/26/2015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62DAA-6C01-49EF-9B87-453C973B3C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I8m6o0gXDY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-imDC1txWw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16.1: ATP and Work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612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Removal of phosphate groups 1&amp;2 releases energy (30.5 kJ/</a:t>
            </a:r>
            <a:r>
              <a:rPr lang="en-US" dirty="0" err="1" smtClean="0"/>
              <a:t>mol</a:t>
            </a:r>
            <a:r>
              <a:rPr lang="en-US" dirty="0" smtClean="0"/>
              <a:t>)</a:t>
            </a:r>
          </a:p>
          <a:p>
            <a:r>
              <a:rPr lang="en-US" dirty="0" smtClean="0"/>
              <a:t>Last phosphate group releases 14.2 kJ/</a:t>
            </a:r>
            <a:r>
              <a:rPr lang="en-US" dirty="0" err="1" smtClean="0"/>
              <a:t>mol</a:t>
            </a:r>
            <a:endParaRPr lang="en-US" dirty="0" smtClean="0"/>
          </a:p>
          <a:p>
            <a:r>
              <a:rPr lang="en-US" dirty="0" smtClean="0"/>
              <a:t>All reactions are reversible</a:t>
            </a:r>
          </a:p>
          <a:p>
            <a:pPr lvl="1"/>
            <a:r>
              <a:rPr lang="en-US" dirty="0" smtClean="0"/>
              <a:t>We use 40kg of ATP a day but only have 5g at any given time (That’s an 8000% turnover people!)</a:t>
            </a:r>
          </a:p>
        </p:txBody>
      </p:sp>
    </p:spTree>
    <p:extLst>
      <p:ext uri="{BB962C8B-B14F-4D97-AF65-F5344CB8AC3E}">
        <p14:creationId xmlns:p14="http://schemas.microsoft.com/office/powerpoint/2010/main" xmlns="" val="206563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energy-yielding reactions are linked to ATP synthesis</a:t>
            </a:r>
          </a:p>
          <a:p>
            <a:pPr lvl="1"/>
            <a:r>
              <a:rPr lang="en-US" dirty="0" smtClean="0"/>
              <a:t>ATP then used by cell in all forms of work</a:t>
            </a:r>
          </a:p>
          <a:p>
            <a:r>
              <a:rPr lang="en-US" dirty="0" smtClean="0"/>
              <a:t>Universal intermediate between energy-yielding and energy-requiring reactions in a cell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678186"/>
            <a:ext cx="567749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1494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Inefficient b/c of thermal energy loss</a:t>
            </a:r>
          </a:p>
          <a:p>
            <a:r>
              <a:rPr lang="en-US" dirty="0" smtClean="0"/>
              <a:t>Always some energy released by heat due to friction</a:t>
            </a:r>
          </a:p>
          <a:p>
            <a:pPr lvl="1"/>
            <a:r>
              <a:rPr lang="en-US" dirty="0" smtClean="0"/>
              <a:t>Energy requiring actions use less energy than released by ATP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205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currency vs.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ATP:</a:t>
            </a:r>
            <a:r>
              <a:rPr lang="en-US" dirty="0" smtClean="0"/>
              <a:t> energy currency. DIRECTLY traded for useable energy in reactions</a:t>
            </a:r>
          </a:p>
          <a:p>
            <a:r>
              <a:rPr lang="en-US" b="1" dirty="0" smtClean="0"/>
              <a:t>Glucose/sucrose/glycogen/starch: </a:t>
            </a:r>
            <a:r>
              <a:rPr lang="en-US" dirty="0" smtClean="0"/>
              <a:t>energy storage. Stores </a:t>
            </a:r>
            <a:r>
              <a:rPr lang="en-US" i="1" dirty="0" smtClean="0"/>
              <a:t>potential</a:t>
            </a:r>
            <a:r>
              <a:rPr lang="en-US" dirty="0" smtClean="0"/>
              <a:t> energy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81428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Synthesis of 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Glycolysis and Krebs cycle: ATP made by reorganizing chemical bonds (chemical potential energy)</a:t>
            </a:r>
          </a:p>
          <a:p>
            <a:r>
              <a:rPr lang="en-US" dirty="0" smtClean="0"/>
              <a:t>Electron transport chain: ATP made by using electrical potential energy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9538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Electrical potential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Stored as a difference in proton (H+) concentration across a membrane</a:t>
            </a:r>
          </a:p>
          <a:p>
            <a:r>
              <a:rPr lang="en-US" dirty="0" smtClean="0"/>
              <a:t>Move across membrane down concentration gradient through transmembrane protein</a:t>
            </a:r>
          </a:p>
          <a:p>
            <a:pPr lvl="1"/>
            <a:r>
              <a:rPr lang="en-US" dirty="0" smtClean="0"/>
              <a:t>Part of this protein acts as an enzyme that synthesizes ATP (</a:t>
            </a:r>
            <a:r>
              <a:rPr lang="en-US" b="1" dirty="0" smtClean="0"/>
              <a:t>ATP synthase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Three protons = one ATP molecule</a:t>
            </a:r>
          </a:p>
          <a:p>
            <a:pPr lvl="1"/>
            <a:r>
              <a:rPr lang="en-US" dirty="0" smtClean="0"/>
              <a:t>Occurs in mitochondria and chloroplasts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8650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synthase</a:t>
            </a:r>
            <a:endParaRPr lang="en-US" dirty="0"/>
          </a:p>
        </p:txBody>
      </p:sp>
      <p:pic>
        <p:nvPicPr>
          <p:cNvPr id="7170" name="Picture 2" descr="http://upload.wikimedia.org/wikipedia/commons/thumb/3/3d/ATP-Synthase.svg/586px-ATP-Synthase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143000"/>
            <a:ext cx="3142747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64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Called </a:t>
            </a:r>
            <a:r>
              <a:rPr lang="en-US" b="1" dirty="0" smtClean="0"/>
              <a:t>chemiosmosis</a:t>
            </a:r>
          </a:p>
          <a:p>
            <a:r>
              <a:rPr lang="en-US" dirty="0" smtClean="0"/>
              <a:t>ATP synthase has 3 binding sites and a central </a:t>
            </a:r>
            <a:r>
              <a:rPr lang="el-GR" dirty="0" smtClean="0"/>
              <a:t>γ</a:t>
            </a:r>
            <a:r>
              <a:rPr lang="en-US" dirty="0" smtClean="0"/>
              <a:t> group that rotate as H+ ions pass allowing the 3 binding sites to pass through the phases:</a:t>
            </a:r>
          </a:p>
          <a:p>
            <a:pPr lvl="1"/>
            <a:r>
              <a:rPr lang="en-US" dirty="0" smtClean="0"/>
              <a:t>Binding ADP and phosphate (P</a:t>
            </a:r>
            <a:r>
              <a:rPr lang="en-US" baseline="-25000" dirty="0" smtClean="0"/>
              <a:t>i</a:t>
            </a:r>
            <a:r>
              <a:rPr lang="en-US" dirty="0" smtClean="0"/>
              <a:t> ) group</a:t>
            </a:r>
          </a:p>
          <a:p>
            <a:pPr lvl="1"/>
            <a:r>
              <a:rPr lang="en-US" dirty="0" smtClean="0"/>
              <a:t>Forming tightly bound ATP</a:t>
            </a:r>
          </a:p>
          <a:p>
            <a:pPr lvl="1"/>
            <a:r>
              <a:rPr lang="en-US" dirty="0" smtClean="0"/>
              <a:t>Releasing ATP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www.youtube.com/watch?v=XI8m6o0gXDY</a:t>
            </a: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347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ers.soe.ucsc.edu/~hongwang/Images/Binding_Zip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374" y="134937"/>
            <a:ext cx="9144000" cy="603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6615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42" y="1571625"/>
            <a:ext cx="4191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17206"/>
            <a:ext cx="2669458" cy="6719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3103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life needs energy (light or chemical)</a:t>
            </a:r>
          </a:p>
          <a:p>
            <a:r>
              <a:rPr lang="en-US" dirty="0" smtClean="0"/>
              <a:t>Photosynthesis: transfers light energy to chemical potential energy</a:t>
            </a:r>
          </a:p>
          <a:p>
            <a:pPr lvl="1"/>
            <a:r>
              <a:rPr lang="en-US" dirty="0" smtClean="0"/>
              <a:t>All life directly or indirectly depends on photosynthesis</a:t>
            </a:r>
          </a:p>
          <a:p>
            <a:pPr lvl="1"/>
            <a:r>
              <a:rPr lang="en-US" dirty="0" smtClean="0"/>
              <a:t>Energy supply and useable carbon compounds</a:t>
            </a:r>
            <a:endParaRPr lang="en-US" dirty="0"/>
          </a:p>
        </p:txBody>
      </p:sp>
      <p:pic>
        <p:nvPicPr>
          <p:cNvPr id="1026" name="Picture 2" descr="http://www3.syngenta.com/country/uk/SiteCollectionImages/LearningZone/KS345_new/Chemistry/ISE/photo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0600" y="4343400"/>
            <a:ext cx="666059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002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Movement of ions or molecules across membrane against concentration gradient</a:t>
            </a:r>
          </a:p>
          <a:p>
            <a:r>
              <a:rPr lang="en-US" dirty="0" smtClean="0"/>
              <a:t>Energy is needed in the form of ATP</a:t>
            </a:r>
          </a:p>
          <a:p>
            <a:r>
              <a:rPr lang="en-US" dirty="0" smtClean="0"/>
              <a:t>Ex: sodium-potassium pump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468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Sodium-potassium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Transmembrane proteins that has binding sites for Na+ and K+</a:t>
            </a:r>
          </a:p>
          <a:p>
            <a:r>
              <a:rPr lang="en-US" dirty="0" smtClean="0"/>
              <a:t>Protein catalyzes ATP to ADP to move Na and K across membrane (protein called ATPase)</a:t>
            </a:r>
          </a:p>
          <a:p>
            <a:r>
              <a:rPr lang="en-US" dirty="0" smtClean="0"/>
              <a:t>1 ATP = 2 K into cell and 3 Na out of cell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www.youtube.com/watch?v=P-imDC1txWw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13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Sodium-potassium pump</a:t>
            </a:r>
            <a:endParaRPr lang="en-US" dirty="0"/>
          </a:p>
        </p:txBody>
      </p:sp>
      <p:pic>
        <p:nvPicPr>
          <p:cNvPr id="3076" name="Picture 4" descr="http://blog.canacad.ac.jp/wpmu/15matser/files/2011/09/sodium-pum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226710" cy="5420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1963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Sodium potassium pump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Creates potential difference across membrane b/c more + charges are moved outside of cell</a:t>
            </a:r>
          </a:p>
          <a:p>
            <a:r>
              <a:rPr lang="en-US" dirty="0" smtClean="0"/>
              <a:t>This potential can be used to generate an electrical nerve cell impulse</a:t>
            </a:r>
            <a:endParaRPr lang="en-US" dirty="0"/>
          </a:p>
        </p:txBody>
      </p:sp>
      <p:pic>
        <p:nvPicPr>
          <p:cNvPr id="4098" name="Picture 2" descr="http://www.mwo.co.nz/graphics/mwoelecpot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048000"/>
            <a:ext cx="3848100" cy="350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805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ATP needed for muscles to contract</a:t>
            </a:r>
          </a:p>
          <a:p>
            <a:r>
              <a:rPr lang="en-US" dirty="0" smtClean="0"/>
              <a:t>ATP amount same in resting and contracting muscle</a:t>
            </a:r>
          </a:p>
          <a:p>
            <a:r>
              <a:rPr lang="en-US" dirty="0" smtClean="0"/>
              <a:t>ATP quickly regenerating in contracting muscle due to </a:t>
            </a:r>
            <a:r>
              <a:rPr lang="en-US" dirty="0" err="1" smtClean="0"/>
              <a:t>creatine</a:t>
            </a:r>
            <a:r>
              <a:rPr lang="en-US" dirty="0" smtClean="0"/>
              <a:t> phosphate (</a:t>
            </a:r>
            <a:r>
              <a:rPr lang="en-US" dirty="0" err="1" smtClean="0"/>
              <a:t>PCr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ADP is converted back to ATP by transferring a phosphate group from </a:t>
            </a:r>
            <a:r>
              <a:rPr lang="en-US" dirty="0" err="1" smtClean="0"/>
              <a:t>PCr</a:t>
            </a:r>
            <a:r>
              <a:rPr lang="en-US" dirty="0" smtClean="0"/>
              <a:t> to ADP</a:t>
            </a:r>
            <a:endParaRPr lang="en-US" dirty="0"/>
          </a:p>
        </p:txBody>
      </p:sp>
      <p:sp>
        <p:nvSpPr>
          <p:cNvPr id="4" name="AutoShape 2" descr="data:image/jpeg;base64,/9j/4AAQSkZJRgABAQAAAQABAAD/2wCEAAkGBxQQEhUTExQVFhQXFxcaGBgYGBYYFxsXFRUWGBcVGBgYHCggGBwlHBQUITEiJSkrLi4uFx8zODMsNygtLisBCgoKDg0OGxAQGywmHyQyLywsLC8sLC8sLCwsLCwsLSwsLCwsLCwsLCwsLCwsLCwsLCwsLCwsLCwsLCwsLCwsLP/AABEIAMcA9gMBEQACEQEDEQH/xAAbAAEAAgMBAQAAAAAAAAAAAAAABAUCAwYBB//EADwQAAIBAgQDBgQDBwQCAwAAAAECAAMRBBIhMQVBUQYTImFxgTJCkaFSsdEHI2JyweHwFBaS8TOCFTSy/8QAGwEBAAIDAQEAAAAAAAAAAAAAAAIFAQMEBgf/xAA1EQACAgEDAwIFAwMEAQUAAAAAAQIDEQQhMQUSQRNRImFxgbEykaEVwfAUI9HhQgYzUrLx/9oADAMBAAIRAxEAPwD7jAEAQBAEAQBAEAQBAEAQBAEAQBAEAQBAEAQBAEAQBAEAQBAEAQBAEAQBAEAQBAEAQBAEAQBANGMxS0lLMdPuT0E1XXRqg5y4NlVcrJdsTl8Z2idj4fCP8+s87f1O6x/Dsv8APJdVdOhFfFuRBxmr+L85yrVXL/yf7m//AEdXsWnDu0moFXb8XTzPUS00vVXntt/f/k4dR07CzX+x0oN9RL0qD2AajiEvbMt/UTV61ecdyz9SfpyxnBsBm0gewDF6gXcgesjKcY7yeDKi3weU6ytsQfQzEbIT/S0zLhKPKM5MiIBh3q9R9RIepHOMol2v2M5MiIAgCAIAgCAIAgCAIAgCAIAgGuvWCKztoqgk+gFzIykopt+CUYuTSXk9o1ldQykFSLgjYiZjJSWVwYlFxeGcZ2kx5qVSo+FNB68z/T2nm+qXuy3sXEfyeg6dQoVd75f4KnNK0sMDNAwM0DB1fZHiBdWpNuliD/CeXsQfqJ6Ppd7nW4S5j+Cg6lQoWKS4f5K7jHGzUYqpsgNh52+Yyt1+tlbJwi/hX8nbpNEoRUpckBhVC5yHy/i1t9ZwuqxR7nF498bHWvScuxYz7eSRw3jTUSLm6X8Q8uZHnOrR6yVEkn+nyv7mjU6KNsdufB0/GOJijTDCxLfD7i9/YS/1mp9CruXL4KbS6d3WdvhcnJHE1azaZmY9NTp6TzDdl887tl8qqqo74SNbVXpmzZgRyNwfvINTrlvlNfuTUK5rKw0dR2e4v3wKP8Si9+q/qJ6Pp+sd0XGfK/lFHrtJ6MlKPDKji3HWqMQhsmw8/Myr12unbJxi/h/JYaXQxhFSlyQWNYLnOfL+Kxy/XacLqsUe9xePfGx1L0XLsWM+3klcM441EjMbpzHQcyPOdmi106ZKMn8P4OfVaGNkW48naowIBGx1E9QeePYAgCAIAgCAIAgCAIAgCAROJ8Rp4dC9Q2HIcyegHMzVbdCqPdI21Uytl2xPnvGe1lbEXVf3dM3FhqSD+I/pKO/X2WbLZF3Roa693uyb+z562cqv/g+YHYNbTL0O039M9TueP0+fr8jR1L0+1Z/V4+nzK+tVu7k752//AEZU6jLtln3f5LSjaqP0Qp3YhRqSQB6k2E1KLk0l5NkpKKbfgvOL0b0jbLaiwC2Kk5CAGJAP4hfXrLPVV5reMfA8Lfxjf+Su01mLFnPx7vZ8+P4KHvJVlmam4q+HYlDYsjqfppOnTWzrz2PGcI5dTVCzHd43PadYWHpOfGNjpTyXlbGJTCtmYucOq5LeDxAi7G+vpblLCU4VpSy8uCWPG65ZXxrnNtYWFJvPnb2KRqukr0iwya04q1UU1Y6Ilh9T97AfSdWolZOK73xt/ByaeEISbj53LbgjgvUubDuatyBcgZdTbnGkS7pZePhl+DOrb7Y4/wDlH8mriGNVgiqWYIpGZtGNzfbkBsJC+akoxjlqK5fLy8/svBOmEouUpYTb4XC/zyV78SNEllNmyMAfWwMaeU4SzB87DUQjOOJeNzNauk0YN+S8r4tKYU5mLth0XJbw+JbZib69bWlhKcK0pZeXBLHjdcsr4wlY2sLCm3nzsyjarofSV2CwyfROzzE4aiW3yL+Wk9jTn0459keRux6kse7LGbTWIAgCAIAgCAIAgCAIBrxFYU1Z2NlUEk+QkZSUYuT4RKMXJqK5Z81xT1uJ4jwg2Gijki9T5neeffqay3K4/CL5eno6t+fyzqcH2PpJTYHxVCpGY8iRuBLWGhqhBx8tclZPXWTmn4T4LvhuBShTFNBYD7nqZ1V1xriox4Ry2TlOTlLk+eceoGjiaiHYnOvmrf3uJ5zqFXZc377nodBb30pe2xEo4kowZTYg3B85xwk4SUlyjslFSi4vhntGuwzW+YEN5g7zMXJZx52ZiSi8Z8cCmYihJl32N4YK71arqrIpCLcX8Q1Yj00Euum0fC5vyU3Ub/iUF4I3aHgL4d2ZAWpE30FypO4IHLzmrWdPfc5w4Nuk167VCfJSNibnVr2AGp5chK11yzhlj6kcZRYcL4Q+KYDKy0r+JjcXA3VfXrO/TaBtqU1hfk4dTrkk4xeX+DreMcBSrRK01VHBDKQOYGx8iNJaX0q2DgysptdU1NHC1negxVw1NrWO4BB3AOxBlBZp7Knhova767Vk1JXzHKgLsdgup+0jXRObxFEp3wgsyZ2/ZjswEU1MSitUbZTqEUbD16z0Gk0iphvyyh1eqd0tuCh7Q8EqYV2ZVLUSbqQCct/lYdPOVus0Eoyc4LK/BYaTXRlFQm8P8lM+NB3a9hbU8hsJXOMm9yxUopbFjwXg9TGOBYrRv43IIuBuq9b7Xlho9BKUlKawvyV+r10YxcYPL/B9PpoFAA0AAA9BL8ojKAIAgCAIAgCAIAgCAIBy/bfEsVp4dPiqt9gRp9T9pWdRm2o0x5kWPT4JOVsuIlvwPha4amEG+7HqZ20Uxpgoo5L7pXTcmWM3Gk1s/SRb9iSXuUfaPgf+qS66VE+En7qfIzl1GnV8cPk6qNQ6ZZXBwOKptRbJUUq3Q8/MHmJRW6adTxJF5VqYWrMWeipbc/pIKJJtEnhWAfEsVTRL+KoRoBzt1M7dNopWPMtkceo1kYLEd2fReGYenh6Ypp8I/wAJPmTL2KUVhFJJuTyzfTcak85nJHBpTBUSxbImY88ovGw3JFNLm/LYQD0gE2HKYcUzKk0aK+HVtGUN6gGRawTTTMsLQpp8KKvoAJKLISiSpIiCIBFPDaJObukv1yi8YBJAttAPYAgCAIAgCAIAgCAIAgCAUFLD97jnc7UkVR6tc/1nFCHfqpTf/ikl9ztnLs00YL/ybb+xfztOI1s19BIt52RNLG7DnKNBM8EeTyi94TDRExeDSpo4DDzF5GRKJA/2/h737lPpIKMVvhE3KT2yWNOkFFgLDyksmMGeWYyZwePoCegMw2Ejj/8Acdb+D/j/AHnn/wCq3/Ivv6ZT8/3Lns9xWpWzhraWtYdbyy0Grnf3d/grtdpIU9vb5Lyk4A21lmmVzRktO+rRgxnBgRzG0g0TUvczpvJRZGUTbJERAEAQBAEAQBAEAQBAEAQBAEAh4CjZqrc2f8lUTXXHDk/d/wBkbLJZUV7L+7JNVrSUngjFZNYaynrMLgzLk2I2YSXJHg0E7gSL2JrcxAtMcmeDIR2sdyPMwmMMZR7MGSs4lxqlRJRywa34TbUdZzXauup9s8/sdNOlstXdHH7nA97PM4PSZLvs1xanQz94SL2tYE7XljoNRXSpd/kr9dp53dvZ4OzwuIDqHW9jtcWNvSXsJ5SkijnDDaJKm/8Amom408GDVbaWvGRgwBvykGbF8zdTa8mnk1tYNkyYEAQBAEAQBAEAQBAEAQCkr9ochN6NUAG1yLCV89f2t5gywhoO5LE0S+FcUGIzFUYAaXNt+mk36fUq/LSawaNRpnThN5yY8MxF6mIQ/JUB9nRSPuDJVS+Oa9n/AGIWR+GD91/cl2LayeMkcpBqRjtY7kYNcC0ZwMJmh9JJEWeKhMy3gwk2Zd2ZjuRLtYCm+synkw00SO76Q1kJ4IXF+ErXSz7jZhuJou08bY9sjfTqJVy7onznimBfDvkYfynkfSedv00qZdr+z9z0FGojbHK+50fZrs7tVrDzVf6mWWk0PZ8dnPhexXavW93wQ49/c64SyK08ImcmGjOlSvzkkskW8G2wUSWMEW2zUdD5SPDJco3gyZA9gCAIAgCAIAgCAIAgEbiGOSguZz6DmT0E03XRqj3SNtNMrZdsTneIYavXUO6t4iAlMbKD8zyrurvuj3yXPC9vmy0psopl2RfHL9/kjo+H4QUaaoOW56nmZa01KqCgirutds3JnO4/Ef6biCk6JXQKemZTYfnb3nHbP0tSm+JLH3R11R9XTteYvP2OkpvbSd0WcUl5PTUy2vvJEcGgNc3kJE4mUwSNb1FQakASFlkYLuk8GYwb2iiI/F6YNr/lOJ9SoTxk6VpLWuDfQxaVNAwPlznTTqarf0Pc1TpnD9SNwJXUbTqUjncSQKoIkiBHOGSoBcBipuL8j1kXFPkkpNcBntvI9rJdyPQbzBJPJ7MA9VrGSTwYksm1QACZsNZrq1L7XkWZRnRMyuDDW5tmTAgCAIAgCAIAgCARsfjFooXbYbDmT0E1XXRqj3SNtNMrZdsSu4bgWqv39ff5E5KOXvOSimVkvWt58L2Oq+6NcfRq48v3LqWBwCAc5214d31K4+Kn4h1tzE4ddV6kNuVuduit9Oe/D2MezHGRiECMQKqj/kB8w8+sjpNQrF2vn8ktVQ633Lj8F7VOgB3nd4OLyYiQNhoxuKFJC7cth1PITVdbGqDnLwbKq3ZNRRxmNx7VGux/S3SeXuundLul/wDh6CqiFSwiNNODeZI5GxhPDyjDinydLwbi3eju2PjGx6j9RPSdO1buXbP9S/kodfpvSfdHh/wTsRXFNSWNh/mksbLI1x7pPCK+EJTeIla3aZF+Fdfrf1lVPqyT+GJ3x6fNrdmeG42lQ6mx+3vNlPVITeJrH4I2aCcVlblrRb6GWT3RxReGaMdxVKWh1bp+sr9Trq6duX7HbTpZ27rgg/7jX8P5zhXVnneP8/8AR1f02XuW/D+IU6o0IuNwd/XzltptVXfHMefYrr9POp/ESjVF9J0mgwpNrMRMyJMkREAQBAEAQBAEAxdwoJJsALk+QmG0llmUm3hFHg6ZxdXvnH7pDamp5n8RldVF6mz1ZfpXC/uWFslpq/Sj+p8v+xfSyK4QBANDrckTW+TYtkcH2l4I+HbvaV8t73F/CfbaVWr0sq36kOPwWml1MbF2S5/Jnw/tswstdM1vmXf3HP2mK+otbWLPzE+np7weDocD2ioVmCI5zNsCCOV5116uqbUU92c09LZBdzWxW9r8ScyU+Vix+th+RnB1az9MPud3S6/1T+xzrNKmLLSSJnDMIaiVHFvBr5nS5A9BrOmuhzhKa8HNZcoTjB+TRV015TlkjpizRh8aaVRKn4WF/wCUmzfYmdWkn6VsZfv9Dm1UPUqkiw49xIVqhCtdE0/9vm/MCdPUNR6s0ov4Uv5OXQafsg5S5ZDw9JCpd2YAMF8IB3BN9SOk5q64ODnJvlLb5nTOUlNRilxncxx1LuqjJe9jvtfS+3LeQur9Obh7EqpepBS9y14RxvJRqKT4k+Dqc3wj2b7S10usUdO1LlZx8ys1Ok7r048PGSuaqWNybk/1lE25PL5ZeKCisIn4jBqoqZWJNO2YEAA3IGhB8502aeKUu1vMcZyvf2Oau6Tce5LEuN/yRsFjDSYVB8uvqOY+kjpbHXapIlqalZW4s+iU6ikZht+s9dseVNROukwuTL4JIkiJ7AEAQBAEAQBAKXjlQ1XTDIfi1cjkg/WcGrk7JKiPnn6HfpIquLvl44+pb0aQRQqiwAsPadsYqKUVwjilJybk/JnJERAEA1A2JkFyTfCMKjK4KnY7yWUROS4v2MVmJotl8jqJW39PhJ5g8fgsaNfOKxPf8kPgvZyvRxFN2AyqdSD5ETno0Vldqk8YX/Bvu1ldlTis5NvbLSuh5Gn9wxv+YmrqsX3xfyN3S5fDJfMpM8qcFoW2Ax1OiaS2LWuWIawvU0YEW8VlsOUsqr64dkcZxu3n352xvhFdbRZPvlnGeNvbjfO25Dxqi7KpuLmx8uU5ZxSk0uDphJuKb5KbE3Iyj4mIUDzYgD7mSqg5TUV5I2z7YNvwbsXgKmFbLUt4/ECNr3sR7WH1nTq9K6ce2Dn0upVuSVhuKd3RZV0Yup2B0AIvrtuJrrtddbUeco2WVKdib4wyFUxGYlmJJOpJmiTcnlm+KUVhErhXBq2IBrJYITpfc93c6ep09pZUaGU6+76lbdroxs7foDW5/UdCN5Vzg09y0hNNE3iXEzUZgG8BNwLAX6X6+82ai92SaT+E10UxhFNrchUszstNNWcgAeu59hc+0xpanZYkjOptjXW2z6gXAXL5WnrMnlcGCiRXJJ8EtZMgewBAEAQBAEA8ZgNTpMNpLLMpZ4KThThsRXdtDcKl9LqOl99hK3TWQlfOTazwvod+oTVMIR+r+peSzK8QBAEA1ZrEyGcMnjKMmtvJEDRUIvpIyJxEgTKPtbw41qOZBd6ZzAdRbVf86Tl1dHq14XK3R1aS70rMvh8nCCsCLzzva84PQdyxkxqVSLcpNQwQcsktKwIvJYIk/srw7/U4gVAP3dI3vyL8gPTeWnTtO8+o/sVnUNQsemvudZxvhNPEKab7bg8weoltZXGce2XBVQnKEu6JxuI7IV1PgZXXkT4T78pWT6Zv8Miyh1Lb4kbsB2NdiDXcBfwJz8ix5ek21dOjF5k8mu3qEpLEVg7bBYYABVACqLDoBylgV5S8f7Jd6xqUmyMdWB+Bj16gzk1Gjhb8XDOvT6ydW3KKMdk8STb92PO5P2tK5dMed5Fi+pLG0TqOznZ1cLd756p0zHSw6KOQlnptPGlfD+5WanUSufxfsXwcE+c6TmI7HX3mEtzLexKWSInsAQBAEAQDRjcSKSM7bKL/ANprtsVcHN8InXW7JqK8nGVOI1cQ4W+rGwHIXnlrLrdVYk3zwvB6GOmqog21wasSroA2cMpuAytmW43B6GarKZQSllNPynlG2twm3Htw14awydwXjpR1RzdGIHoSbA+ksOn62UJqubyn/Bx63RRcHOPKLPFcUZCdSBcliw0Cg8hzJ2AmjQXa3UdRsqU8RT42e3sv7+xTWyrrq75FHj+1NRycvhHr/l576vSwjzueVv6jdY/heF/nkhU+P1Qb5vzm101vwc0dRdF5Un+50HA+0HfuKb2DH4T18vWV2q03Z8UeC+6fr3b8FnP5OlVbDScxYml1O5FpCROJjIEzxjaZQbwcxxLsotZ2q0mCNuVPwk9fIznv0ULN+Gb6NbOvblHOY3gGJvbu725g6ThfTbPDR2/1GvG6ZI4f2Pqvbv2yJfZTdj5X5TfV06KeZvPyNFvUJNYgsfM7/BYdMNSCItlGw/WWaSSwitbbeWa9WPnMmDYMKYBrakRyMAm4ZLLAMa78vrMNkoowmo2G5DtbpNiNcjVX39oYiYousREiWJIiIAgCAIAgFL2vQnCuR8tmPoDrOXWwc6JJHVo5qF8Wzj+C1x39I3Fs415TzmlWL4P5noNVvTL6GRxYqgU0XIgzPa5Ylgu5JtyFoTVkVXGPall+++PLY7XB98nlvC9tsle1QsVUfEzKB6kj8t5CmGZr9/pjfP2JaixRrk37F12lzGiatyQKirfZbWOYgfzWF5df+l9KoJ3yj8U22m+WvH0z/J4nqzbowvkVPBGuz21qCmxpjQ3fTYHc2vaettey9s7lBpo7yxzh4+ptrXFJ6lZCamZFW5ykBlY5io3OnOYUviSi9iUoP03KxfFsl48PwV+BrkVqNt+9p2/5j+8aj/22NEmr449z6q7EneU3ceq7THXrMZM4MpEkY1FuJJPBiSya1pmS7kQUWbBTEj3MmooOt4i9xJbEorpabDUY0aWUQDGtXsNN4BhQxFzYwDbUrAesAjI95CROJnIExcjaZTwYayYgTLYSNlEa3k1wa28skTJgQBAEAQBAPGFxY7QDiOLdjGDFsORlPyNy/lPTyMq9R02M3mG3y8FnR1GUFie5X4XgGMVtKajQi7MLWYEHb1mivptsXnKN8+o1SXDOg4F2RFG71Wz1SLXGiqDuF53I0vO6nQ11xae+ef8Agr9Rq53PfZF5juGpWomgwshW2nK2xHpO6L7XlHHOKmnF8M+W8W4BiMMxDIzpydRcEeYGxljXqYtb7FHd0+yL+HdFdTV3Nlp1GboFa/5TY7oLyaI6W2T2iztuxvZV0cYjECzL/wCNN7E7s3n0nFff37LgttJo/S+KXJ2DC04WsFonlHkwZEAQBAEATIJCNcTaaTxzppvAK4wADANtNbm5kZMnFeTbNZMQBAPGkoojJ7EikthNhrM4AgCAIAgCAIAgCAIAgAwCJicXTpfEQD00v/ac9+qqp/W9/bybq6J2fpRFHH6XX8pxrq1OfJv/ANBd7EtMSlRSysLDfy9ek7qrYXRzB5OecJVP49iurcapIbFhOiOmsfg4Z9Soi8J5+go8aosbZgPy9+kS01i8Ga+o0zeM4+pYgzQdwmAIB4TbU7Q3jdmeSHV4ginRpzvqFEdnL9if+lse6RtpcRz6KRf7/Sb6tTVb+iSNU6Zw5Ri7KvxMB5c/pNyy/wBKNE5wrWZvBpTHUr/FJuqzHBpjrdO3+onU3DC4II6iaGmtmdsZKSynsZTBkQDCrVCi7ED1kZzjBZk8GVFvgj0+JU76tNP9Q06eO7+CT01r3wWNGsrC6kH0nXXZCxZg8miUJReJI1V8dTTdhcct/wDqb41Tlwjlt1dNTxKSz7GFLidJvnA9dPvMyomvBCvXUTeFL+xMmo6xAEAQBAEAQBAEAi8TxXc0nqWvlFwPPlNV1np1yn7I2U1+pYoe5w2GY16qq7HxtYnnrznlK077kpv9T3Z6aaVNTcVwjKvRTu+8QtbPkIa29r3UjeZnVD0/UhnnG+P4wITl6nZLHGdv7kGtXIU2JGn+CT0Wplpr42R+/wBPJq1+ihqqJVS8rb6+DTQpBkFR3yKxIUkFixABO2wFxrPoc5ZfwrJ8xqrxHNjx4X1XJrqUnQBiLBvhOmo6jnaQU03hE5VSik2tmdL2N4oXLUW1sMynoNivpsfrOHVwSakvJcdMubi4PxwdVOMtBAOV7QcUJqGmp8K6HzbnKLqWolKfprhc/UutBpl2eo+WQ6ODDhL1LPUzZQQSDYkWLctpyV6eM1H4sOWcLHs8cnTO5wcsR2jjLz/YhpWKnQkWnOm4vK5OiUFJbmqpialepluSxPW3K9z0AsfpPc9L1au0yk+Vs/r/ANnz3rGhlVrHBb926+nt9sGp6JBGUh7/AIDm2621EsVNedvqVTpa43+m5L4RxtqDi5uhIDA9CbX9RNV9anHPlHTor5VTS8Pk+ggyqPRmNWoFUsdgCT7C8N4WTKWXg4TF8RbEPcmwJ0HQdJ5i66V08v7fI9DVp41xwiViuHhA+V8xpkZxlItc2uDz1mbtKo93bLLjztjkjVe5dvdHHdxvki08a6A5GINiP7SOl1MtPYpr7r3RnVaSN9bhw359vmQ6OasC2YBRa7MbKCdh6nWfSI3RcVJed0fK3ppqUovbteG37mBDpcgGwNswuV3t8Q0MmpJmqVUl429/H7nTdj+OFn7hze4JT21K/TX2M4NXUl8a+5ddL1Mn/tS+x2E4S4EAQBAEAQBAEAhcZwhrUKlMGxZTb13H3E13V+pBw9zZVZ6c1P2PnXDMZ3VZGcEZHGYcxbcTzFadFyc1wz0s2rqWoeUbBjGrOA7FgA5AOwsrHYW6THfO2XxvPP4ZnsjVH4Vjj8lRxHHZVt8zaD30vJ6PSy1Fqgvv9DVrtXHTUysf2+vg3YbHU+6WlVV2CElCjBT4gMytcG48I213n0BxaeY/5g+ZKcXHtsT2bax8+TTjsdnKEC2Wmqb/AIb6/eYUMZMyt7sbcJL9jpP2e4Yuz19ktkXzN7sR5bD6yu1U8vtLrp1LinN+Tt5yFmIB8947TNLEVFPzHOvmG/Q3nntfU43N++56DQ2qVSXtsZf/AChSnTVMuYB7m3iW7nYnbQzX6zhXFRxlZ3xust8E/RUpycs4287PYjYuyZfNFbe/xX/SaZ19uMeUn+5uhPuznw2iu4dxECsahuU8SG29ipUkefi+09X0jTyhpd+ZPP4PF9b1MZ6xY3UVh/fOfySaeMWkrrTdyWVRmtl2a5G99patOTWUUykoRag3v9iDTU1XWmtyzsAPc6n0AuZmyfbFsxRU52JI+uoMoA6AD6SqSyekbSNWMw5q03UfMrAe4IkpQzFr3IxniSfsfN6FTKQG0KmzDoQdRPJODhPEvB6qM1OGY+S2x/Eu+qlFy921QfCMpbUWLHczqvu9WxxWO1vxtn6nPTV6Vak/1Jed8fQp8fiRSDknQEj6G05Y0uVnZFb5wdErowr75PbGTVwzFqKLUqhK5mVgwF7EX0IvtYz6HVU64QS8LB8wuvjbOzu27pZNmL4iDSp0kL2Q1L30BzPdTYG15tjH4nJ/I0zmnXGEW8LP8sn9haLVcYrD4aSsWPm6lQPuT7Tn1c/h7Ts6ZS+9z8I+myvLwQBAEAQBAEAQBAKXjPZqjijmN0f8a6H35GabtPXb+pG6rUWVfpZTL2E1/wDsOB5BQbc9ZyrptSecs6n1K1rGEXnD+zeHooyBAwcWYtqW9TO2uuNaxBYOKyyVjzN5KLG/s+pk3pVXQfhNmA9Oc646maK+egqk8rYgr2Tw1Fv39VqtvkFlX0NtT6Th1XV41fC3v7I6dN0ZS+JLP1Ogo8bpKAqqFUaADYD6SsXWIN7x/ktv6bYlsyfRx9NlLBhYb3NiJYUWw1C/239vJyXRlRvZsvfwQK3aOkul53LR2eSql1alPEU2QuIYnDYxQrnKR8LDdT19Jqv0DnHElk36brEIzysr8FVV7IVvkqI6nYm4NvbQyll0xZ2kegh1N43RMwnZAsVOIqZgoACLoLDYE7kazfXoYRacnnBps1s5JqKxkz4v2Kp1Dmot3R/Da6HztylpXfKGxT3aOFjzwynXsRXvrUpgdRcn6Td/qX7HN/T453kdN2e7NU8L4gS9Q7u1r26ADYTTKTm9zrqrjUsRR0CUeswTNwsIBz/Hey1PEt3isadTmRqG/mH9Zy6jSV3bvn3OmjV2U7R49jn17HYpWBD09DcN4uXO04l0vDypHa+qZWHEuOG9i6S3aue+Zr6EWUX3sOvnO6jSwpfcufc4b9TO5dsuPYquI/s/IJNCrp+F9beQYf1lnHVSXJTWdOhJ5i8GjC/s/rMf3tVVX+AXb6nT7TMtW/CIw6bFP4mdvwfhNPCUxTpCw3J5k8yTzM5ZScnlljCEYLtitidMEhAEAQBAEAQBAEAQBAEAr+O400KLON9APVja859Va6qZTXJ0aWpW2xi+DisCO9qorE2ZrHXWeWph6tsYy8s9Ha/SqlKPhGzEUl7oVVDLdsuVje+l8ymwuOUlOqPpKxJrfGH9M5WyIwnL1HXJp7Zyvw92V2JqkIbHYX+knodRLT3xsj77/NeUa9fo4arTzql5W3yfh/uY0KNM01qVHZQ5ITKobRbZmNyNLkD6z6K5tvEUfLoVRUVKxtZ2WF7cs04nCtSCsSviAIAYZrHUMVGoBmVJSZidcoJN+fn/AGOl7D45nL0SbhQGXyubEemxnBrK4pqS8lz0u+UouDfHB1vcmceEWuWasWwpIztsB/0JC2yNUHOXCJ1wlZJRXLOUq8Tq1myrub2A9L/kNzPNW6u/UT7Y/ZIvYaOqmOZGmrXrUiM1xfUbWPmCN/ac8vWqe+V/nubo1U2L4SQ/aeoiW0P8XMeX95e9I1vq2qm988P5+zKPrWlnRp3dR45+S919P+yrbiVepdhmIG5Ckgepnr1GuO2x4Nu2zMnl/ue4XjtVDcN/npzmJUwksNE6tRbU8xf/AAdxwPii4mnnGjA2YdD5eWsqrq3XLB6bS6hX1qS+5YzUdAgCAIAgCAIAgCAIAgCAIAgCAIBX8ewJxFB6Y0Yi6/zLqPuJqvq9Wtw9zbRb6Vin7Hzvh+M7qsrOCCjeJfmBHKeZgnRcnNcM9JNq+pqL5RnRxLVX8bFiFc+LX4UZufpIxcrJfG87Pn6MlJRrj8KxuuPqio4jijkKqCb6EgEhQdLseXvOnp+jd90V4zucnU9YtPRKS5xt9Tdh+IgUxTemtRVJKXZlylrXHhPiU2Bt957xx3yng+bRmu3tks+3O2f7GrG4/vCGNhlRV02sgteZilFEZtzafyS/Y7H9nPD3GfEOCA4CoCLEqDcv6E7ekr9TYpPC8F30/TuuDlLlnbTmLAoO2pIw4I2Drm9NR+ZE4OpRctO8fI7unSSvWfmcxwSoDWW+2Wpe3TunlDpF/vLPz/8Aqy81T/2nj3X5RjVxKui06YYJTVmu2rG9ifhFgIk4ygoQziOXvz/HAipRm5zxmWFtx/JVcRxFkPnoPUyehhKWprUfdfk19RnGOlscuO1/gliszUafd1FXIHzqagQ5ixOa17tdSBpfa0+g7Kb7lzxsfMkpOqPZLGM53xvnn55Ro4riVL5UCBVAsVG91Ukk89bzNecZZC/tcsRSwvY6H9nBYtXb5PAP/YXJ+xE49Y05ItulRahJ/M7icZaCAIAgCAIAgCAIAgCAIAgCAIAgCAVXF+z9HFautn/GujfXnNVtMLP1o213Tr/SymTsHSvrWrEdLqPa4W85l0+lPO50PX3NYydBgeEUaCGmiKFPxaXzcvF1nZGKisRWDklJyeZPJRY7sFh6huhqUvJCMv0YG06I3zj5OOejqm84/Yz4d2Fw1JgzZ6pG2cgjT+EACYldOXLJV6WqvdI6dRbQbTUdB7ANWKw61UZHF1YEEeRmGk1hmU2nlHz/AIn2Wr0Ce6Bqpyt8YHQjn7Slu6ZJPNbLmnqUWsWIhYTB4kFguHqEsjJqMoGa2tz6TTXob1ldvKa/c22a2lpPPDyWS9g6lSnmqVMtUaoo1QeTcyfTaW+g0y0su/l/5wU/UrnrIenwv85KHF9ncXTNjQZvNLMP1l5HUwfJ5mfT7U9lk38O7KYuubFO6Xmz728lEjPVRX6TZV06bfx7I+kcF4UmEpLSp7DUk7sx3Y+ZnBKTk8suIQUIqMeCfMExAEAQBAEAQBAEAQBAEAQBAEAQBAEAQBAEAQBAEAQBAEAQBAEAQBAEAQBAEAQ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76738"/>
            <a:ext cx="234315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231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Supplies energy and useable carbon compounds</a:t>
            </a:r>
          </a:p>
          <a:p>
            <a:pPr lvl="1"/>
            <a:r>
              <a:rPr lang="en-US" b="1" dirty="0" smtClean="0"/>
              <a:t>Autotrophs: </a:t>
            </a:r>
            <a:r>
              <a:rPr lang="en-US" dirty="0" smtClean="0"/>
              <a:t>can use inorganic carbon in form of carbon dioxide</a:t>
            </a:r>
          </a:p>
          <a:p>
            <a:pPr lvl="1"/>
            <a:r>
              <a:rPr lang="en-US" b="1" dirty="0" smtClean="0"/>
              <a:t>Heterotrophs: </a:t>
            </a:r>
            <a:r>
              <a:rPr lang="en-US" dirty="0" smtClean="0"/>
              <a:t>need ready-made organic carbon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354430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Organic molecules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serve as “building blocks” for macromolecules</a:t>
            </a:r>
          </a:p>
          <a:p>
            <a:r>
              <a:rPr lang="en-US" dirty="0" smtClean="0"/>
              <a:t>Can be used for energy in respiration</a:t>
            </a:r>
          </a:p>
          <a:p>
            <a:pPr lvl="1"/>
            <a:r>
              <a:rPr lang="en-US" dirty="0" smtClean="0"/>
              <a:t>This energy can be used for all forms of work</a:t>
            </a:r>
            <a:endParaRPr lang="en-US" dirty="0"/>
          </a:p>
        </p:txBody>
      </p:sp>
      <p:pic>
        <p:nvPicPr>
          <p:cNvPr id="2052" name="Picture 4" descr="http://cdavies.files.wordpress.com/2009/01/glucose-fructose-sucros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62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a living organism includes:</a:t>
            </a:r>
          </a:p>
          <a:p>
            <a:pPr lvl="1"/>
            <a:r>
              <a:rPr lang="en-US" b="1" dirty="0" smtClean="0"/>
              <a:t>Anabolic reactions: </a:t>
            </a:r>
            <a:r>
              <a:rPr lang="en-US" dirty="0" smtClean="0"/>
              <a:t>Synthesis of complex substances from simpler ones</a:t>
            </a:r>
          </a:p>
          <a:p>
            <a:pPr lvl="1"/>
            <a:r>
              <a:rPr lang="en-US" b="1" dirty="0" smtClean="0"/>
              <a:t>Active transport</a:t>
            </a:r>
          </a:p>
          <a:p>
            <a:pPr lvl="1"/>
            <a:r>
              <a:rPr lang="en-US" b="1" dirty="0" smtClean="0"/>
              <a:t>Mechanical work</a:t>
            </a:r>
            <a:r>
              <a:rPr lang="en-US" dirty="0"/>
              <a:t> </a:t>
            </a:r>
            <a:r>
              <a:rPr lang="en-US" dirty="0" smtClean="0"/>
              <a:t>(ex: muscle contraction, cellular movements)</a:t>
            </a:r>
          </a:p>
          <a:p>
            <a:pPr lvl="1"/>
            <a:r>
              <a:rPr lang="en-US" dirty="0" smtClean="0"/>
              <a:t>Bioluminescence and electrical discharge (some organisms)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3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and Heat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267200" cy="4373563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Endotherms</a:t>
            </a:r>
            <a:r>
              <a:rPr lang="en-US" dirty="0" smtClean="0"/>
              <a:t>: use heat released from metabolic </a:t>
            </a:r>
            <a:r>
              <a:rPr lang="en-US" dirty="0" err="1" smtClean="0"/>
              <a:t>rxns</a:t>
            </a:r>
            <a:r>
              <a:rPr lang="en-US" dirty="0" smtClean="0"/>
              <a:t> maintain internal temperatures. Can be controlled via negative feedback loops</a:t>
            </a:r>
          </a:p>
          <a:p>
            <a:r>
              <a:rPr lang="en-US" b="1" dirty="0" err="1" smtClean="0"/>
              <a:t>Ectotherms</a:t>
            </a:r>
            <a:r>
              <a:rPr lang="en-US" b="1" dirty="0" smtClean="0"/>
              <a:t>: </a:t>
            </a:r>
            <a:r>
              <a:rPr lang="en-US" dirty="0" smtClean="0"/>
              <a:t>internal temp. maintained from external heat</a:t>
            </a:r>
            <a:endParaRPr lang="en-US" b="1" dirty="0"/>
          </a:p>
        </p:txBody>
      </p:sp>
      <p:pic>
        <p:nvPicPr>
          <p:cNvPr id="3074" name="Picture 2" descr="http://faculty.uca.edu/johnc/EndoEctothermTemp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575" y="1828800"/>
            <a:ext cx="4572000" cy="439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1519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Chemical energy from respiration (</a:t>
            </a:r>
            <a:r>
              <a:rPr lang="pt-BR" dirty="0"/>
              <a:t>C</a:t>
            </a:r>
            <a:r>
              <a:rPr lang="pt-BR" baseline="-25000" dirty="0"/>
              <a:t>6</a:t>
            </a:r>
            <a:r>
              <a:rPr lang="pt-BR" dirty="0"/>
              <a:t>H</a:t>
            </a:r>
            <a:r>
              <a:rPr lang="pt-BR" baseline="-25000" dirty="0"/>
              <a:t>12</a:t>
            </a:r>
            <a:r>
              <a:rPr lang="pt-BR" dirty="0"/>
              <a:t>O</a:t>
            </a:r>
            <a:r>
              <a:rPr lang="pt-BR" baseline="-25000" dirty="0"/>
              <a:t>6</a:t>
            </a:r>
            <a:r>
              <a:rPr lang="pt-BR" dirty="0"/>
              <a:t>  +  6O</a:t>
            </a:r>
            <a:r>
              <a:rPr lang="pt-BR" baseline="-25000" dirty="0"/>
              <a:t>2</a:t>
            </a:r>
            <a:r>
              <a:rPr lang="pt-BR" dirty="0"/>
              <a:t> →  6CO</a:t>
            </a:r>
            <a:r>
              <a:rPr lang="pt-BR" baseline="-25000" dirty="0"/>
              <a:t>2</a:t>
            </a:r>
            <a:r>
              <a:rPr lang="pt-BR" dirty="0"/>
              <a:t>  +  6 H</a:t>
            </a:r>
            <a:r>
              <a:rPr lang="pt-BR" baseline="-25000" dirty="0"/>
              <a:t>2</a:t>
            </a:r>
            <a:r>
              <a:rPr lang="pt-BR" dirty="0"/>
              <a:t>O  +  </a:t>
            </a:r>
            <a:r>
              <a:rPr lang="pt-BR" dirty="0" smtClean="0"/>
              <a:t>energy)</a:t>
            </a:r>
            <a:r>
              <a:rPr lang="en-US" dirty="0" smtClean="0"/>
              <a:t> releases energy in a series of steps</a:t>
            </a:r>
          </a:p>
          <a:p>
            <a:r>
              <a:rPr lang="en-US" dirty="0" smtClean="0"/>
              <a:t>Allows for precise control via feedback mechanisms</a:t>
            </a:r>
          </a:p>
          <a:p>
            <a:r>
              <a:rPr lang="en-US" dirty="0" smtClean="0"/>
              <a:t>Cell cannot use all energy if released at once</a:t>
            </a: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xmlns="" val="5319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release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though glucose yields a lot of energy, it is quite stable due to the large activation energy that must be overcome in its </a:t>
            </a:r>
            <a:r>
              <a:rPr lang="en-US" dirty="0" err="1" smtClean="0"/>
              <a:t>rxns</a:t>
            </a:r>
            <a:endParaRPr lang="en-US" dirty="0" smtClean="0"/>
          </a:p>
          <a:p>
            <a:pPr lvl="1"/>
            <a:r>
              <a:rPr lang="en-US" dirty="0" smtClean="0"/>
              <a:t>Activation energy lowered by use of enzymes</a:t>
            </a:r>
          </a:p>
          <a:p>
            <a:pPr lvl="1"/>
            <a:r>
              <a:rPr lang="en-US" dirty="0" smtClean="0"/>
              <a:t>Energy level of glucose raised by phosphorylation</a:t>
            </a:r>
            <a:endParaRPr lang="en-US" dirty="0"/>
          </a:p>
        </p:txBody>
      </p:sp>
      <p:pic>
        <p:nvPicPr>
          <p:cNvPr id="4098" name="Picture 2" descr="http://www.ilpi.com/genchem/demo/co2mg/energydiagram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542071"/>
            <a:ext cx="355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578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19812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ATP (adenosine triphosphate) is used as energy currency</a:t>
            </a:r>
          </a:p>
          <a:p>
            <a:pPr lvl="1"/>
            <a:r>
              <a:rPr lang="en-US" dirty="0" smtClean="0"/>
              <a:t>Adenine (organic base) + ribose (pentose sugar) =adenosine</a:t>
            </a:r>
          </a:p>
          <a:p>
            <a:pPr lvl="1"/>
            <a:r>
              <a:rPr lang="en-US" dirty="0" smtClean="0"/>
              <a:t>Combined with 2 phosphate molecules to make ATP</a:t>
            </a:r>
          </a:p>
          <a:p>
            <a:pPr lvl="1"/>
            <a:r>
              <a:rPr lang="en-US" dirty="0" smtClean="0"/>
              <a:t>Small and water soluble (easy to transport)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1" y="3168445"/>
            <a:ext cx="4264671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968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2652</TotalTime>
  <Words>659</Words>
  <Application>Microsoft Office PowerPoint</Application>
  <PresentationFormat>On-screen Show (4:3)</PresentationFormat>
  <Paragraphs>89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Chapter 16.1: ATP and Work</vt:lpstr>
      <vt:lpstr>Energy</vt:lpstr>
      <vt:lpstr>Photosynthesis</vt:lpstr>
      <vt:lpstr>Organic molecules</vt:lpstr>
      <vt:lpstr>Work</vt:lpstr>
      <vt:lpstr>Work and Heat</vt:lpstr>
      <vt:lpstr>Energy release</vt:lpstr>
      <vt:lpstr>Energy release</vt:lpstr>
      <vt:lpstr>ATP</vt:lpstr>
      <vt:lpstr>ATP</vt:lpstr>
      <vt:lpstr>ATP</vt:lpstr>
      <vt:lpstr>Energy transfers</vt:lpstr>
      <vt:lpstr>Energy currency vs. storage</vt:lpstr>
      <vt:lpstr>Synthesis of ATP</vt:lpstr>
      <vt:lpstr>Electrical potential energy</vt:lpstr>
      <vt:lpstr>ATP synthase</vt:lpstr>
      <vt:lpstr>ATP synthesis</vt:lpstr>
      <vt:lpstr>Slide 18</vt:lpstr>
      <vt:lpstr>Slide 19</vt:lpstr>
      <vt:lpstr>Active transport</vt:lpstr>
      <vt:lpstr>Sodium-potassium pump</vt:lpstr>
      <vt:lpstr>Sodium-potassium pump</vt:lpstr>
      <vt:lpstr>Sodium potassium pump</vt:lpstr>
      <vt:lpstr>Muscle contraction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16.1: ATP and Work</dc:title>
  <dc:creator>Hoke, Jordan</dc:creator>
  <cp:lastModifiedBy>Windows User</cp:lastModifiedBy>
  <cp:revision>18</cp:revision>
  <dcterms:created xsi:type="dcterms:W3CDTF">2014-08-26T11:27:00Z</dcterms:created>
  <dcterms:modified xsi:type="dcterms:W3CDTF">2015-03-26T14:28:30Z</dcterms:modified>
</cp:coreProperties>
</file>