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256" r:id="rId2"/>
    <p:sldId id="257" r:id="rId3"/>
    <p:sldId id="258" r:id="rId4"/>
    <p:sldId id="265" r:id="rId5"/>
    <p:sldId id="275" r:id="rId6"/>
    <p:sldId id="266" r:id="rId7"/>
    <p:sldId id="267" r:id="rId8"/>
    <p:sldId id="270" r:id="rId9"/>
    <p:sldId id="276" r:id="rId10"/>
    <p:sldId id="268" r:id="rId11"/>
    <p:sldId id="271" r:id="rId12"/>
    <p:sldId id="272" r:id="rId13"/>
    <p:sldId id="273" r:id="rId14"/>
    <p:sldId id="274" r:id="rId15"/>
    <p:sldId id="280" r:id="rId16"/>
    <p:sldId id="279" r:id="rId17"/>
    <p:sldId id="281" r:id="rId18"/>
    <p:sldId id="282" r:id="rId19"/>
    <p:sldId id="283" r:id="rId20"/>
    <p:sldId id="284" r:id="rId21"/>
    <p:sldId id="285" r:id="rId22"/>
    <p:sldId id="291" r:id="rId23"/>
    <p:sldId id="292" r:id="rId24"/>
    <p:sldId id="287" r:id="rId25"/>
    <p:sldId id="288" r:id="rId26"/>
    <p:sldId id="290" r:id="rId27"/>
    <p:sldId id="293" r:id="rId28"/>
    <p:sldId id="294" r:id="rId29"/>
    <p:sldId id="295" r:id="rId30"/>
    <p:sldId id="296" r:id="rId31"/>
    <p:sldId id="297" r:id="rId32"/>
    <p:sldId id="298" r:id="rId33"/>
    <p:sldId id="299" r:id="rId34"/>
    <p:sldId id="300" r:id="rId35"/>
    <p:sldId id="306" r:id="rId36"/>
    <p:sldId id="307" r:id="rId37"/>
    <p:sldId id="308" r:id="rId38"/>
    <p:sldId id="309" r:id="rId39"/>
    <p:sldId id="310" r:id="rId40"/>
    <p:sldId id="311" r:id="rId41"/>
    <p:sldId id="312" r:id="rId42"/>
    <p:sldId id="313" r:id="rId43"/>
    <p:sldId id="314" r:id="rId44"/>
    <p:sldId id="315" r:id="rId45"/>
    <p:sldId id="316" r:id="rId46"/>
    <p:sldId id="318" r:id="rId47"/>
    <p:sldId id="320" r:id="rId48"/>
    <p:sldId id="321" r:id="rId49"/>
    <p:sldId id="325" r:id="rId50"/>
    <p:sldId id="326" r:id="rId51"/>
    <p:sldId id="327" r:id="rId52"/>
    <p:sldId id="328" r:id="rId53"/>
    <p:sldId id="329" r:id="rId54"/>
    <p:sldId id="330" r:id="rId55"/>
    <p:sldId id="332" r:id="rId56"/>
    <p:sldId id="331" r:id="rId57"/>
    <p:sldId id="333" r:id="rId58"/>
    <p:sldId id="334" r:id="rId59"/>
    <p:sldId id="335" r:id="rId60"/>
    <p:sldId id="336" r:id="rId61"/>
    <p:sldId id="337" r:id="rId62"/>
    <p:sldId id="33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7ABF7-2772-48C4-88AC-9116AD7D360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AFFDB88-7D19-4772-B4C2-F7279FE12FEF}">
      <dgm:prSet phldrT="[Text]"/>
      <dgm:spPr/>
      <dgm:t>
        <a:bodyPr/>
        <a:lstStyle/>
        <a:p>
          <a:r>
            <a:rPr lang="en-US" dirty="0" smtClean="0"/>
            <a:t>Action potential occurs as CSM of 1</a:t>
          </a:r>
          <a:r>
            <a:rPr lang="en-US" baseline="30000" dirty="0" smtClean="0"/>
            <a:t>st</a:t>
          </a:r>
          <a:r>
            <a:rPr lang="en-US" dirty="0" smtClean="0"/>
            <a:t> neuron called </a:t>
          </a:r>
          <a:r>
            <a:rPr lang="en-US" b="1" dirty="0" smtClean="0"/>
            <a:t>presynaptic neuron</a:t>
          </a:r>
          <a:endParaRPr lang="en-US" dirty="0"/>
        </a:p>
      </dgm:t>
    </dgm:pt>
    <dgm:pt modelId="{0F92F074-DB6F-4761-8957-CE0E6FF3D4BC}" type="parTrans" cxnId="{D31BB184-7E6C-44CB-B095-A38CF906E3E5}">
      <dgm:prSet/>
      <dgm:spPr/>
      <dgm:t>
        <a:bodyPr/>
        <a:lstStyle/>
        <a:p>
          <a:endParaRPr lang="en-US"/>
        </a:p>
      </dgm:t>
    </dgm:pt>
    <dgm:pt modelId="{E6FF1572-5AC2-4739-8B04-B9488F728863}" type="sibTrans" cxnId="{D31BB184-7E6C-44CB-B095-A38CF906E3E5}">
      <dgm:prSet/>
      <dgm:spPr/>
      <dgm:t>
        <a:bodyPr/>
        <a:lstStyle/>
        <a:p>
          <a:endParaRPr lang="en-US"/>
        </a:p>
      </dgm:t>
    </dgm:pt>
    <dgm:pt modelId="{1D86EE3C-4F3D-4B65-8552-5F238E142FFB}">
      <dgm:prSet phldrT="[Text]"/>
      <dgm:spPr/>
      <dgm:t>
        <a:bodyPr/>
        <a:lstStyle/>
        <a:p>
          <a:r>
            <a:rPr lang="en-US" dirty="0" smtClean="0"/>
            <a:t>Action potential causes release of neurotransmitters from vesicles into the cleft</a:t>
          </a:r>
          <a:endParaRPr lang="en-US" dirty="0"/>
        </a:p>
      </dgm:t>
    </dgm:pt>
    <dgm:pt modelId="{5BAF232A-9DE1-4F18-BB7E-66DE5644EA6A}" type="parTrans" cxnId="{24A36AEF-E613-44C7-8EAF-8F70FADCB621}">
      <dgm:prSet/>
      <dgm:spPr/>
      <dgm:t>
        <a:bodyPr/>
        <a:lstStyle/>
        <a:p>
          <a:endParaRPr lang="en-US"/>
        </a:p>
      </dgm:t>
    </dgm:pt>
    <dgm:pt modelId="{6C530707-9219-495D-AC93-EAF2491BB805}" type="sibTrans" cxnId="{24A36AEF-E613-44C7-8EAF-8F70FADCB621}">
      <dgm:prSet/>
      <dgm:spPr/>
      <dgm:t>
        <a:bodyPr/>
        <a:lstStyle/>
        <a:p>
          <a:endParaRPr lang="en-US"/>
        </a:p>
      </dgm:t>
    </dgm:pt>
    <dgm:pt modelId="{96BB0EB4-D99E-445C-B8B1-3784D0FA8C5A}">
      <dgm:prSet phldrT="[Text]"/>
      <dgm:spPr/>
      <dgm:t>
        <a:bodyPr/>
        <a:lstStyle/>
        <a:p>
          <a:r>
            <a:rPr lang="en-US" dirty="0" smtClean="0"/>
            <a:t>Neurotransmitters diffuse across cleft and bind to receptors on </a:t>
          </a:r>
          <a:r>
            <a:rPr lang="en-US" b="1" dirty="0" smtClean="0"/>
            <a:t>postsynaptic neuron</a:t>
          </a:r>
          <a:endParaRPr lang="en-US" dirty="0"/>
        </a:p>
      </dgm:t>
    </dgm:pt>
    <dgm:pt modelId="{71997B0E-1F2D-457C-8D41-A18578C95430}" type="parTrans" cxnId="{A14A85D8-9D40-44BE-BF4B-29BF4AD3F6B6}">
      <dgm:prSet/>
      <dgm:spPr/>
      <dgm:t>
        <a:bodyPr/>
        <a:lstStyle/>
        <a:p>
          <a:endParaRPr lang="en-US"/>
        </a:p>
      </dgm:t>
    </dgm:pt>
    <dgm:pt modelId="{E50BD22B-6650-41E5-8B44-6157F73B026E}" type="sibTrans" cxnId="{A14A85D8-9D40-44BE-BF4B-29BF4AD3F6B6}">
      <dgm:prSet/>
      <dgm:spPr/>
      <dgm:t>
        <a:bodyPr/>
        <a:lstStyle/>
        <a:p>
          <a:endParaRPr lang="en-US"/>
        </a:p>
      </dgm:t>
    </dgm:pt>
    <dgm:pt modelId="{A8DABC43-643C-4971-9979-301A3DFAD2E4}">
      <dgm:prSet phldrT="[Text]"/>
      <dgm:spPr/>
      <dgm:t>
        <a:bodyPr/>
        <a:lstStyle/>
        <a:p>
          <a:r>
            <a:rPr lang="en-US" dirty="0" smtClean="0"/>
            <a:t>Postsynaptic</a:t>
          </a:r>
          <a:r>
            <a:rPr lang="en-US" baseline="0" dirty="0" smtClean="0"/>
            <a:t> neuron responds to arriving impulses</a:t>
          </a:r>
          <a:endParaRPr lang="en-US" dirty="0"/>
        </a:p>
      </dgm:t>
    </dgm:pt>
    <dgm:pt modelId="{BAD314CB-C1C0-4DFE-A8E9-085081BA98CC}" type="parTrans" cxnId="{146412D1-CD7C-4640-AC4B-A2DF9A85B63A}">
      <dgm:prSet/>
      <dgm:spPr/>
      <dgm:t>
        <a:bodyPr/>
        <a:lstStyle/>
        <a:p>
          <a:endParaRPr lang="en-US"/>
        </a:p>
      </dgm:t>
    </dgm:pt>
    <dgm:pt modelId="{90A35601-95D7-452B-99A9-A5552411650B}" type="sibTrans" cxnId="{146412D1-CD7C-4640-AC4B-A2DF9A85B63A}">
      <dgm:prSet/>
      <dgm:spPr/>
      <dgm:t>
        <a:bodyPr/>
        <a:lstStyle/>
        <a:p>
          <a:endParaRPr lang="en-US"/>
        </a:p>
      </dgm:t>
    </dgm:pt>
    <dgm:pt modelId="{AD0E2DB0-036C-4AC3-AD2F-B24977513537}" type="pres">
      <dgm:prSet presAssocID="{E457ABF7-2772-48C4-88AC-9116AD7D3604}" presName="outerComposite" presStyleCnt="0">
        <dgm:presLayoutVars>
          <dgm:chMax val="5"/>
          <dgm:dir/>
          <dgm:resizeHandles val="exact"/>
        </dgm:presLayoutVars>
      </dgm:prSet>
      <dgm:spPr/>
      <dgm:t>
        <a:bodyPr/>
        <a:lstStyle/>
        <a:p>
          <a:endParaRPr lang="en-US"/>
        </a:p>
      </dgm:t>
    </dgm:pt>
    <dgm:pt modelId="{47E843FC-06EF-4BED-AFF2-7C2A90B2E18A}" type="pres">
      <dgm:prSet presAssocID="{E457ABF7-2772-48C4-88AC-9116AD7D3604}" presName="dummyMaxCanvas" presStyleCnt="0">
        <dgm:presLayoutVars/>
      </dgm:prSet>
      <dgm:spPr/>
    </dgm:pt>
    <dgm:pt modelId="{4BE93B33-FABC-4A02-AC47-952FB34D7E6F}" type="pres">
      <dgm:prSet presAssocID="{E457ABF7-2772-48C4-88AC-9116AD7D3604}" presName="FourNodes_1" presStyleLbl="node1" presStyleIdx="0" presStyleCnt="4" custScaleX="112268">
        <dgm:presLayoutVars>
          <dgm:bulletEnabled val="1"/>
        </dgm:presLayoutVars>
      </dgm:prSet>
      <dgm:spPr/>
      <dgm:t>
        <a:bodyPr/>
        <a:lstStyle/>
        <a:p>
          <a:endParaRPr lang="en-US"/>
        </a:p>
      </dgm:t>
    </dgm:pt>
    <dgm:pt modelId="{D6AD0B0C-1845-4AD5-8784-ACB67A19CDE1}" type="pres">
      <dgm:prSet presAssocID="{E457ABF7-2772-48C4-88AC-9116AD7D3604}" presName="FourNodes_2" presStyleLbl="node1" presStyleIdx="1" presStyleCnt="4" custScaleX="108598">
        <dgm:presLayoutVars>
          <dgm:bulletEnabled val="1"/>
        </dgm:presLayoutVars>
      </dgm:prSet>
      <dgm:spPr/>
      <dgm:t>
        <a:bodyPr/>
        <a:lstStyle/>
        <a:p>
          <a:endParaRPr lang="en-US"/>
        </a:p>
      </dgm:t>
    </dgm:pt>
    <dgm:pt modelId="{02DE2BA8-E0E3-4666-9B17-D5A6E20C62F1}" type="pres">
      <dgm:prSet presAssocID="{E457ABF7-2772-48C4-88AC-9116AD7D3604}" presName="FourNodes_3" presStyleLbl="node1" presStyleIdx="2" presStyleCnt="4">
        <dgm:presLayoutVars>
          <dgm:bulletEnabled val="1"/>
        </dgm:presLayoutVars>
      </dgm:prSet>
      <dgm:spPr/>
      <dgm:t>
        <a:bodyPr/>
        <a:lstStyle/>
        <a:p>
          <a:endParaRPr lang="en-US"/>
        </a:p>
      </dgm:t>
    </dgm:pt>
    <dgm:pt modelId="{6E20243C-2EF8-4453-921F-088A93C2D458}" type="pres">
      <dgm:prSet presAssocID="{E457ABF7-2772-48C4-88AC-9116AD7D3604}" presName="FourNodes_4" presStyleLbl="node1" presStyleIdx="3" presStyleCnt="4">
        <dgm:presLayoutVars>
          <dgm:bulletEnabled val="1"/>
        </dgm:presLayoutVars>
      </dgm:prSet>
      <dgm:spPr/>
      <dgm:t>
        <a:bodyPr/>
        <a:lstStyle/>
        <a:p>
          <a:endParaRPr lang="en-US"/>
        </a:p>
      </dgm:t>
    </dgm:pt>
    <dgm:pt modelId="{09D639FC-CC4D-48A0-B0E0-339D021B04D5}" type="pres">
      <dgm:prSet presAssocID="{E457ABF7-2772-48C4-88AC-9116AD7D3604}" presName="FourConn_1-2" presStyleLbl="fgAccFollowNode1" presStyleIdx="0" presStyleCnt="3">
        <dgm:presLayoutVars>
          <dgm:bulletEnabled val="1"/>
        </dgm:presLayoutVars>
      </dgm:prSet>
      <dgm:spPr/>
      <dgm:t>
        <a:bodyPr/>
        <a:lstStyle/>
        <a:p>
          <a:endParaRPr lang="en-US"/>
        </a:p>
      </dgm:t>
    </dgm:pt>
    <dgm:pt modelId="{55FEDF7D-015A-46C4-9973-1ECA085F0ACD}" type="pres">
      <dgm:prSet presAssocID="{E457ABF7-2772-48C4-88AC-9116AD7D3604}" presName="FourConn_2-3" presStyleLbl="fgAccFollowNode1" presStyleIdx="1" presStyleCnt="3">
        <dgm:presLayoutVars>
          <dgm:bulletEnabled val="1"/>
        </dgm:presLayoutVars>
      </dgm:prSet>
      <dgm:spPr/>
      <dgm:t>
        <a:bodyPr/>
        <a:lstStyle/>
        <a:p>
          <a:endParaRPr lang="en-US"/>
        </a:p>
      </dgm:t>
    </dgm:pt>
    <dgm:pt modelId="{AF47975D-DF6C-4B04-B068-9FFE2E22A286}" type="pres">
      <dgm:prSet presAssocID="{E457ABF7-2772-48C4-88AC-9116AD7D3604}" presName="FourConn_3-4" presStyleLbl="fgAccFollowNode1" presStyleIdx="2" presStyleCnt="3">
        <dgm:presLayoutVars>
          <dgm:bulletEnabled val="1"/>
        </dgm:presLayoutVars>
      </dgm:prSet>
      <dgm:spPr/>
      <dgm:t>
        <a:bodyPr/>
        <a:lstStyle/>
        <a:p>
          <a:endParaRPr lang="en-US"/>
        </a:p>
      </dgm:t>
    </dgm:pt>
    <dgm:pt modelId="{1A123A29-F5F0-4A46-B0C7-995D2D3B99DA}" type="pres">
      <dgm:prSet presAssocID="{E457ABF7-2772-48C4-88AC-9116AD7D3604}" presName="FourNodes_1_text" presStyleLbl="node1" presStyleIdx="3" presStyleCnt="4">
        <dgm:presLayoutVars>
          <dgm:bulletEnabled val="1"/>
        </dgm:presLayoutVars>
      </dgm:prSet>
      <dgm:spPr/>
      <dgm:t>
        <a:bodyPr/>
        <a:lstStyle/>
        <a:p>
          <a:endParaRPr lang="en-US"/>
        </a:p>
      </dgm:t>
    </dgm:pt>
    <dgm:pt modelId="{B6F8396C-BB78-424D-B0AA-C4A4212465E5}" type="pres">
      <dgm:prSet presAssocID="{E457ABF7-2772-48C4-88AC-9116AD7D3604}" presName="FourNodes_2_text" presStyleLbl="node1" presStyleIdx="3" presStyleCnt="4">
        <dgm:presLayoutVars>
          <dgm:bulletEnabled val="1"/>
        </dgm:presLayoutVars>
      </dgm:prSet>
      <dgm:spPr/>
      <dgm:t>
        <a:bodyPr/>
        <a:lstStyle/>
        <a:p>
          <a:endParaRPr lang="en-US"/>
        </a:p>
      </dgm:t>
    </dgm:pt>
    <dgm:pt modelId="{E17AB012-24E4-4538-B579-F9A9C2633C87}" type="pres">
      <dgm:prSet presAssocID="{E457ABF7-2772-48C4-88AC-9116AD7D3604}" presName="FourNodes_3_text" presStyleLbl="node1" presStyleIdx="3" presStyleCnt="4">
        <dgm:presLayoutVars>
          <dgm:bulletEnabled val="1"/>
        </dgm:presLayoutVars>
      </dgm:prSet>
      <dgm:spPr/>
      <dgm:t>
        <a:bodyPr/>
        <a:lstStyle/>
        <a:p>
          <a:endParaRPr lang="en-US"/>
        </a:p>
      </dgm:t>
    </dgm:pt>
    <dgm:pt modelId="{C4BB2FCA-FFF7-43BE-AE2A-B7BD57C7097F}" type="pres">
      <dgm:prSet presAssocID="{E457ABF7-2772-48C4-88AC-9116AD7D3604}" presName="FourNodes_4_text" presStyleLbl="node1" presStyleIdx="3" presStyleCnt="4">
        <dgm:presLayoutVars>
          <dgm:bulletEnabled val="1"/>
        </dgm:presLayoutVars>
      </dgm:prSet>
      <dgm:spPr/>
      <dgm:t>
        <a:bodyPr/>
        <a:lstStyle/>
        <a:p>
          <a:endParaRPr lang="en-US"/>
        </a:p>
      </dgm:t>
    </dgm:pt>
  </dgm:ptLst>
  <dgm:cxnLst>
    <dgm:cxn modelId="{A14A85D8-9D40-44BE-BF4B-29BF4AD3F6B6}" srcId="{E457ABF7-2772-48C4-88AC-9116AD7D3604}" destId="{96BB0EB4-D99E-445C-B8B1-3784D0FA8C5A}" srcOrd="2" destOrd="0" parTransId="{71997B0E-1F2D-457C-8D41-A18578C95430}" sibTransId="{E50BD22B-6650-41E5-8B44-6157F73B026E}"/>
    <dgm:cxn modelId="{5024A3AE-6E7D-4A97-935F-48524DEE8B67}" type="presOf" srcId="{5AFFDB88-7D19-4772-B4C2-F7279FE12FEF}" destId="{4BE93B33-FABC-4A02-AC47-952FB34D7E6F}" srcOrd="0" destOrd="0" presId="urn:microsoft.com/office/officeart/2005/8/layout/vProcess5"/>
    <dgm:cxn modelId="{312AD3CF-CF80-48EB-95E9-F15F3BB562A2}" type="presOf" srcId="{1D86EE3C-4F3D-4B65-8552-5F238E142FFB}" destId="{B6F8396C-BB78-424D-B0AA-C4A4212465E5}" srcOrd="1" destOrd="0" presId="urn:microsoft.com/office/officeart/2005/8/layout/vProcess5"/>
    <dgm:cxn modelId="{9E212244-C087-4F39-B15E-A93E5AE3C5C2}" type="presOf" srcId="{1D86EE3C-4F3D-4B65-8552-5F238E142FFB}" destId="{D6AD0B0C-1845-4AD5-8784-ACB67A19CDE1}" srcOrd="0" destOrd="0" presId="urn:microsoft.com/office/officeart/2005/8/layout/vProcess5"/>
    <dgm:cxn modelId="{146412D1-CD7C-4640-AC4B-A2DF9A85B63A}" srcId="{E457ABF7-2772-48C4-88AC-9116AD7D3604}" destId="{A8DABC43-643C-4971-9979-301A3DFAD2E4}" srcOrd="3" destOrd="0" parTransId="{BAD314CB-C1C0-4DFE-A8E9-085081BA98CC}" sibTransId="{90A35601-95D7-452B-99A9-A5552411650B}"/>
    <dgm:cxn modelId="{24A36AEF-E613-44C7-8EAF-8F70FADCB621}" srcId="{E457ABF7-2772-48C4-88AC-9116AD7D3604}" destId="{1D86EE3C-4F3D-4B65-8552-5F238E142FFB}" srcOrd="1" destOrd="0" parTransId="{5BAF232A-9DE1-4F18-BB7E-66DE5644EA6A}" sibTransId="{6C530707-9219-495D-AC93-EAF2491BB805}"/>
    <dgm:cxn modelId="{DF3797B1-C12A-4C24-BB74-D28521E9B38E}" type="presOf" srcId="{5AFFDB88-7D19-4772-B4C2-F7279FE12FEF}" destId="{1A123A29-F5F0-4A46-B0C7-995D2D3B99DA}" srcOrd="1" destOrd="0" presId="urn:microsoft.com/office/officeart/2005/8/layout/vProcess5"/>
    <dgm:cxn modelId="{0EC7141C-21AE-4FEC-9936-C943847A46AD}" type="presOf" srcId="{E457ABF7-2772-48C4-88AC-9116AD7D3604}" destId="{AD0E2DB0-036C-4AC3-AD2F-B24977513537}" srcOrd="0" destOrd="0" presId="urn:microsoft.com/office/officeart/2005/8/layout/vProcess5"/>
    <dgm:cxn modelId="{D31BB184-7E6C-44CB-B095-A38CF906E3E5}" srcId="{E457ABF7-2772-48C4-88AC-9116AD7D3604}" destId="{5AFFDB88-7D19-4772-B4C2-F7279FE12FEF}" srcOrd="0" destOrd="0" parTransId="{0F92F074-DB6F-4761-8957-CE0E6FF3D4BC}" sibTransId="{E6FF1572-5AC2-4739-8B04-B9488F728863}"/>
    <dgm:cxn modelId="{F510F9B0-5D23-40AA-A55B-365C5A995370}" type="presOf" srcId="{6C530707-9219-495D-AC93-EAF2491BB805}" destId="{55FEDF7D-015A-46C4-9973-1ECA085F0ACD}" srcOrd="0" destOrd="0" presId="urn:microsoft.com/office/officeart/2005/8/layout/vProcess5"/>
    <dgm:cxn modelId="{E3DBA521-4775-4AF3-9CE5-DEAD3A06ECD0}" type="presOf" srcId="{E50BD22B-6650-41E5-8B44-6157F73B026E}" destId="{AF47975D-DF6C-4B04-B068-9FFE2E22A286}" srcOrd="0" destOrd="0" presId="urn:microsoft.com/office/officeart/2005/8/layout/vProcess5"/>
    <dgm:cxn modelId="{0B21297D-532F-4882-8C4E-E63C73BAF29F}" type="presOf" srcId="{96BB0EB4-D99E-445C-B8B1-3784D0FA8C5A}" destId="{02DE2BA8-E0E3-4666-9B17-D5A6E20C62F1}" srcOrd="0" destOrd="0" presId="urn:microsoft.com/office/officeart/2005/8/layout/vProcess5"/>
    <dgm:cxn modelId="{274A3C67-2182-47C4-BE66-FFC232E20C81}" type="presOf" srcId="{96BB0EB4-D99E-445C-B8B1-3784D0FA8C5A}" destId="{E17AB012-24E4-4538-B579-F9A9C2633C87}" srcOrd="1" destOrd="0" presId="urn:microsoft.com/office/officeart/2005/8/layout/vProcess5"/>
    <dgm:cxn modelId="{251EF115-2BFB-4AEE-814C-44E0A528C935}" type="presOf" srcId="{A8DABC43-643C-4971-9979-301A3DFAD2E4}" destId="{6E20243C-2EF8-4453-921F-088A93C2D458}" srcOrd="0" destOrd="0" presId="urn:microsoft.com/office/officeart/2005/8/layout/vProcess5"/>
    <dgm:cxn modelId="{ED03D31C-64E3-4E39-A959-589DD3A5890A}" type="presOf" srcId="{E6FF1572-5AC2-4739-8B04-B9488F728863}" destId="{09D639FC-CC4D-48A0-B0E0-339D021B04D5}" srcOrd="0" destOrd="0" presId="urn:microsoft.com/office/officeart/2005/8/layout/vProcess5"/>
    <dgm:cxn modelId="{DC2DE099-C8CE-4271-A396-CD706E310AAD}" type="presOf" srcId="{A8DABC43-643C-4971-9979-301A3DFAD2E4}" destId="{C4BB2FCA-FFF7-43BE-AE2A-B7BD57C7097F}" srcOrd="1" destOrd="0" presId="urn:microsoft.com/office/officeart/2005/8/layout/vProcess5"/>
    <dgm:cxn modelId="{E9DA48DA-F8F1-44AD-A2DC-2BEE8877D75A}" type="presParOf" srcId="{AD0E2DB0-036C-4AC3-AD2F-B24977513537}" destId="{47E843FC-06EF-4BED-AFF2-7C2A90B2E18A}" srcOrd="0" destOrd="0" presId="urn:microsoft.com/office/officeart/2005/8/layout/vProcess5"/>
    <dgm:cxn modelId="{476BF634-3442-4B38-8549-8BB5CD339125}" type="presParOf" srcId="{AD0E2DB0-036C-4AC3-AD2F-B24977513537}" destId="{4BE93B33-FABC-4A02-AC47-952FB34D7E6F}" srcOrd="1" destOrd="0" presId="urn:microsoft.com/office/officeart/2005/8/layout/vProcess5"/>
    <dgm:cxn modelId="{FD99A53C-9209-404B-B808-36F92DE199EB}" type="presParOf" srcId="{AD0E2DB0-036C-4AC3-AD2F-B24977513537}" destId="{D6AD0B0C-1845-4AD5-8784-ACB67A19CDE1}" srcOrd="2" destOrd="0" presId="urn:microsoft.com/office/officeart/2005/8/layout/vProcess5"/>
    <dgm:cxn modelId="{51F9FEF2-4B83-4112-80E8-F1C4A7E9A408}" type="presParOf" srcId="{AD0E2DB0-036C-4AC3-AD2F-B24977513537}" destId="{02DE2BA8-E0E3-4666-9B17-D5A6E20C62F1}" srcOrd="3" destOrd="0" presId="urn:microsoft.com/office/officeart/2005/8/layout/vProcess5"/>
    <dgm:cxn modelId="{82F8807B-E49C-4C87-BE9F-26C33824ABDD}" type="presParOf" srcId="{AD0E2DB0-036C-4AC3-AD2F-B24977513537}" destId="{6E20243C-2EF8-4453-921F-088A93C2D458}" srcOrd="4" destOrd="0" presId="urn:microsoft.com/office/officeart/2005/8/layout/vProcess5"/>
    <dgm:cxn modelId="{2D52B8CF-6246-48CE-BC0E-9B82E717BF82}" type="presParOf" srcId="{AD0E2DB0-036C-4AC3-AD2F-B24977513537}" destId="{09D639FC-CC4D-48A0-B0E0-339D021B04D5}" srcOrd="5" destOrd="0" presId="urn:microsoft.com/office/officeart/2005/8/layout/vProcess5"/>
    <dgm:cxn modelId="{22D17788-9458-4E92-AF08-445C3FB76E46}" type="presParOf" srcId="{AD0E2DB0-036C-4AC3-AD2F-B24977513537}" destId="{55FEDF7D-015A-46C4-9973-1ECA085F0ACD}" srcOrd="6" destOrd="0" presId="urn:microsoft.com/office/officeart/2005/8/layout/vProcess5"/>
    <dgm:cxn modelId="{81E06BCE-ADAD-4AEA-9C19-3D23F7A67D6F}" type="presParOf" srcId="{AD0E2DB0-036C-4AC3-AD2F-B24977513537}" destId="{AF47975D-DF6C-4B04-B068-9FFE2E22A286}" srcOrd="7" destOrd="0" presId="urn:microsoft.com/office/officeart/2005/8/layout/vProcess5"/>
    <dgm:cxn modelId="{C95331D8-55A5-4833-BE8A-5348C1DD92E3}" type="presParOf" srcId="{AD0E2DB0-036C-4AC3-AD2F-B24977513537}" destId="{1A123A29-F5F0-4A46-B0C7-995D2D3B99DA}" srcOrd="8" destOrd="0" presId="urn:microsoft.com/office/officeart/2005/8/layout/vProcess5"/>
    <dgm:cxn modelId="{B561BE99-399A-4FD3-89A6-951478C90B8E}" type="presParOf" srcId="{AD0E2DB0-036C-4AC3-AD2F-B24977513537}" destId="{B6F8396C-BB78-424D-B0AA-C4A4212465E5}" srcOrd="9" destOrd="0" presId="urn:microsoft.com/office/officeart/2005/8/layout/vProcess5"/>
    <dgm:cxn modelId="{DA66C3D7-1F5F-4D6F-8820-D1B1D39C793F}" type="presParOf" srcId="{AD0E2DB0-036C-4AC3-AD2F-B24977513537}" destId="{E17AB012-24E4-4538-B579-F9A9C2633C87}" srcOrd="10" destOrd="0" presId="urn:microsoft.com/office/officeart/2005/8/layout/vProcess5"/>
    <dgm:cxn modelId="{C7B50C57-18DE-438A-95BA-1396FA201A40}" type="presParOf" srcId="{AD0E2DB0-036C-4AC3-AD2F-B24977513537}" destId="{C4BB2FCA-FFF7-43BE-AE2A-B7BD57C7097F}"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E93B33-FABC-4A02-AC47-952FB34D7E6F}">
      <dsp:nvSpPr>
        <dsp:cNvPr id="0" name=""/>
        <dsp:cNvSpPr/>
      </dsp:nvSpPr>
      <dsp:spPr>
        <a:xfrm>
          <a:off x="-208659" y="0"/>
          <a:ext cx="7638030" cy="100584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Action potential occurs as CSM of 1</a:t>
          </a:r>
          <a:r>
            <a:rPr lang="en-US" sz="2100" kern="1200" baseline="30000" dirty="0" smtClean="0"/>
            <a:t>st</a:t>
          </a:r>
          <a:r>
            <a:rPr lang="en-US" sz="2100" kern="1200" dirty="0" smtClean="0"/>
            <a:t> neuron called </a:t>
          </a:r>
          <a:r>
            <a:rPr lang="en-US" sz="2100" b="1" kern="1200" dirty="0" smtClean="0"/>
            <a:t>presynaptic neuron</a:t>
          </a:r>
          <a:endParaRPr lang="en-US" sz="2100" kern="1200" dirty="0"/>
        </a:p>
      </dsp:txBody>
      <dsp:txXfrm>
        <a:off x="-208659" y="0"/>
        <a:ext cx="6390224" cy="1005840"/>
      </dsp:txXfrm>
    </dsp:sp>
    <dsp:sp modelId="{D6AD0B0C-1845-4AD5-8784-ACB67A19CDE1}">
      <dsp:nvSpPr>
        <dsp:cNvPr id="0" name=""/>
        <dsp:cNvSpPr/>
      </dsp:nvSpPr>
      <dsp:spPr>
        <a:xfrm>
          <a:off x="485966" y="1188720"/>
          <a:ext cx="7388345" cy="100584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Action potential causes release of neurotransmitters from vesicles into the cleft</a:t>
          </a:r>
          <a:endParaRPr lang="en-US" sz="2100" kern="1200" dirty="0"/>
        </a:p>
      </dsp:txBody>
      <dsp:txXfrm>
        <a:off x="485966" y="1188720"/>
        <a:ext cx="6059562" cy="1005840"/>
      </dsp:txXfrm>
    </dsp:sp>
    <dsp:sp modelId="{02DE2BA8-E0E3-4666-9B17-D5A6E20C62F1}">
      <dsp:nvSpPr>
        <dsp:cNvPr id="0" name=""/>
        <dsp:cNvSpPr/>
      </dsp:nvSpPr>
      <dsp:spPr>
        <a:xfrm>
          <a:off x="1339723" y="2377440"/>
          <a:ext cx="6803390" cy="100584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Neurotransmitters diffuse across cleft and bind to receptors on </a:t>
          </a:r>
          <a:r>
            <a:rPr lang="en-US" sz="2100" b="1" kern="1200" dirty="0" smtClean="0"/>
            <a:t>postsynaptic neuron</a:t>
          </a:r>
          <a:endParaRPr lang="en-US" sz="2100" kern="1200" dirty="0"/>
        </a:p>
      </dsp:txBody>
      <dsp:txXfrm>
        <a:off x="1339723" y="2377440"/>
        <a:ext cx="5588314" cy="1005840"/>
      </dsp:txXfrm>
    </dsp:sp>
    <dsp:sp modelId="{6E20243C-2EF8-4453-921F-088A93C2D458}">
      <dsp:nvSpPr>
        <dsp:cNvPr id="0" name=""/>
        <dsp:cNvSpPr/>
      </dsp:nvSpPr>
      <dsp:spPr>
        <a:xfrm>
          <a:off x="1909507" y="3566160"/>
          <a:ext cx="6803390" cy="100584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Postsynaptic</a:t>
          </a:r>
          <a:r>
            <a:rPr lang="en-US" sz="2100" kern="1200" baseline="0" dirty="0" smtClean="0"/>
            <a:t> neuron responds to arriving impulses</a:t>
          </a:r>
          <a:endParaRPr lang="en-US" sz="2100" kern="1200" dirty="0"/>
        </a:p>
      </dsp:txBody>
      <dsp:txXfrm>
        <a:off x="1909507" y="3566160"/>
        <a:ext cx="5579810" cy="1005840"/>
      </dsp:txXfrm>
    </dsp:sp>
    <dsp:sp modelId="{09D639FC-CC4D-48A0-B0E0-339D021B04D5}">
      <dsp:nvSpPr>
        <dsp:cNvPr id="0" name=""/>
        <dsp:cNvSpPr/>
      </dsp:nvSpPr>
      <dsp:spPr>
        <a:xfrm>
          <a:off x="6358254" y="770382"/>
          <a:ext cx="653796" cy="653796"/>
        </a:xfrm>
        <a:prstGeom prst="downArrow">
          <a:avLst>
            <a:gd name="adj1" fmla="val 55000"/>
            <a:gd name="adj2" fmla="val 45000"/>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358254" y="770382"/>
        <a:ext cx="653796" cy="653796"/>
      </dsp:txXfrm>
    </dsp:sp>
    <dsp:sp modelId="{55FEDF7D-015A-46C4-9973-1ECA085F0ACD}">
      <dsp:nvSpPr>
        <dsp:cNvPr id="0" name=""/>
        <dsp:cNvSpPr/>
      </dsp:nvSpPr>
      <dsp:spPr>
        <a:xfrm>
          <a:off x="6928038" y="1959102"/>
          <a:ext cx="653796" cy="653796"/>
        </a:xfrm>
        <a:prstGeom prst="downArrow">
          <a:avLst>
            <a:gd name="adj1" fmla="val 55000"/>
            <a:gd name="adj2" fmla="val 45000"/>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928038" y="1959102"/>
        <a:ext cx="653796" cy="653796"/>
      </dsp:txXfrm>
    </dsp:sp>
    <dsp:sp modelId="{AF47975D-DF6C-4B04-B068-9FFE2E22A286}">
      <dsp:nvSpPr>
        <dsp:cNvPr id="0" name=""/>
        <dsp:cNvSpPr/>
      </dsp:nvSpPr>
      <dsp:spPr>
        <a:xfrm>
          <a:off x="7489318" y="3147822"/>
          <a:ext cx="653796" cy="653796"/>
        </a:xfrm>
        <a:prstGeom prst="downArrow">
          <a:avLst>
            <a:gd name="adj1" fmla="val 55000"/>
            <a:gd name="adj2" fmla="val 45000"/>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7489318" y="3147822"/>
        <a:ext cx="653796" cy="65379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708F0-3C28-40ED-B35E-694990F621C5}" type="datetimeFigureOut">
              <a:rPr lang="en-US" smtClean="0"/>
              <a:pPr/>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01E6E-EC86-462E-9688-3EC9D2D319F6}" type="slidenum">
              <a:rPr lang="en-US" smtClean="0"/>
              <a:pPr/>
              <a:t>‹#›</a:t>
            </a:fld>
            <a:endParaRPr lang="en-US"/>
          </a:p>
        </p:txBody>
      </p:sp>
    </p:spTree>
    <p:extLst>
      <p:ext uri="{BB962C8B-B14F-4D97-AF65-F5344CB8AC3E}">
        <p14:creationId xmlns:p14="http://schemas.microsoft.com/office/powerpoint/2010/main" xmlns="" val="314800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01E6E-EC86-462E-9688-3EC9D2D319F6}" type="slidenum">
              <a:rPr lang="en-US" smtClean="0"/>
              <a:pPr/>
              <a:t>42</a:t>
            </a:fld>
            <a:endParaRPr lang="en-US"/>
          </a:p>
        </p:txBody>
      </p:sp>
    </p:spTree>
    <p:extLst>
      <p:ext uri="{BB962C8B-B14F-4D97-AF65-F5344CB8AC3E}">
        <p14:creationId xmlns:p14="http://schemas.microsoft.com/office/powerpoint/2010/main" xmlns="" val="154442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6282E4A-104A-4A6C-BA01-C4894DC8245F}" type="datetimeFigureOut">
              <a:rPr lang="en-US" smtClean="0"/>
              <a:pPr/>
              <a:t>4/8/2015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FDCD3C7-2B0B-4966-9081-1E20610BEA3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282E4A-104A-4A6C-BA01-C4894DC8245F}"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CD3C7-2B0B-4966-9081-1E20610BEA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FDCD3C7-2B0B-4966-9081-1E20610BEA3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282E4A-104A-4A6C-BA01-C4894DC8245F}"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6282E4A-104A-4A6C-BA01-C4894DC8245F}"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FDCD3C7-2B0B-4966-9081-1E20610BEA3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6282E4A-104A-4A6C-BA01-C4894DC8245F}" type="datetimeFigureOut">
              <a:rPr lang="en-US" smtClean="0"/>
              <a:pPr/>
              <a:t>4/8/2015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FDCD3C7-2B0B-4966-9081-1E20610BEA3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6282E4A-104A-4A6C-BA01-C4894DC8245F}"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CD3C7-2B0B-4966-9081-1E20610BEA3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6282E4A-104A-4A6C-BA01-C4894DC8245F}" type="datetimeFigureOut">
              <a:rPr lang="en-US" smtClean="0"/>
              <a:pPr/>
              <a:t>4/8/2015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FDCD3C7-2B0B-4966-9081-1E20610BEA3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282E4A-104A-4A6C-BA01-C4894DC8245F}" type="datetimeFigureOut">
              <a:rPr lang="en-US" smtClean="0"/>
              <a:pPr/>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FDCD3C7-2B0B-4966-9081-1E20610BEA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6282E4A-104A-4A6C-BA01-C4894DC8245F}" type="datetimeFigureOut">
              <a:rPr lang="en-US" smtClean="0"/>
              <a:pPr/>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FDCD3C7-2B0B-4966-9081-1E20610BEA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FDCD3C7-2B0B-4966-9081-1E20610BEA3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6282E4A-104A-4A6C-BA01-C4894DC8245F}" type="datetimeFigureOut">
              <a:rPr lang="en-US" smtClean="0"/>
              <a:pPr/>
              <a:t>4/8/2015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FDCD3C7-2B0B-4966-9081-1E20610BEA3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6282E4A-104A-4A6C-BA01-C4894DC8245F}" type="datetimeFigureOut">
              <a:rPr lang="en-US" smtClean="0"/>
              <a:pPr/>
              <a:t>4/8/2015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6282E4A-104A-4A6C-BA01-C4894DC8245F}" type="datetimeFigureOut">
              <a:rPr lang="en-US" smtClean="0"/>
              <a:pPr/>
              <a:t>4/8/2015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FDCD3C7-2B0B-4966-9081-1E20610BEA3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Coordination </a:t>
            </a:r>
            <a:endParaRPr lang="en-US" dirty="0"/>
          </a:p>
        </p:txBody>
      </p:sp>
      <p:sp>
        <p:nvSpPr>
          <p:cNvPr id="2" name="Title 1"/>
          <p:cNvSpPr>
            <a:spLocks noGrp="1"/>
          </p:cNvSpPr>
          <p:nvPr>
            <p:ph type="ctrTitle"/>
          </p:nvPr>
        </p:nvSpPr>
        <p:spPr/>
        <p:txBody>
          <a:bodyPr/>
          <a:lstStyle/>
          <a:p>
            <a:r>
              <a:rPr lang="en-US" smtClean="0"/>
              <a:t>Chapter 15</a:t>
            </a:r>
            <a:endParaRPr lang="en-US" dirty="0"/>
          </a:p>
        </p:txBody>
      </p:sp>
    </p:spTree>
    <p:extLst>
      <p:ext uri="{BB962C8B-B14F-4D97-AF65-F5344CB8AC3E}">
        <p14:creationId xmlns:p14="http://schemas.microsoft.com/office/powerpoint/2010/main" xmlns="" val="2260575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neurons</a:t>
            </a:r>
            <a:endParaRPr lang="en-US" dirty="0"/>
          </a:p>
        </p:txBody>
      </p:sp>
      <p:sp>
        <p:nvSpPr>
          <p:cNvPr id="3" name="Content Placeholder 2"/>
          <p:cNvSpPr>
            <a:spLocks noGrp="1"/>
          </p:cNvSpPr>
          <p:nvPr>
            <p:ph sz="quarter" idx="1"/>
          </p:nvPr>
        </p:nvSpPr>
        <p:spPr/>
        <p:txBody>
          <a:bodyPr/>
          <a:lstStyle/>
          <a:p>
            <a:r>
              <a:rPr lang="en-US" dirty="0" smtClean="0"/>
              <a:t>Same basic structure as motor neurons, but one long </a:t>
            </a:r>
            <a:r>
              <a:rPr lang="en-US" dirty="0" err="1" smtClean="0"/>
              <a:t>dendron</a:t>
            </a:r>
            <a:r>
              <a:rPr lang="en-US" dirty="0" smtClean="0"/>
              <a:t> conducts nerve impulses </a:t>
            </a:r>
            <a:r>
              <a:rPr lang="en-US" b="1" dirty="0" smtClean="0"/>
              <a:t>towards</a:t>
            </a:r>
            <a:r>
              <a:rPr lang="en-US" dirty="0" smtClean="0"/>
              <a:t> the cell body</a:t>
            </a:r>
          </a:p>
          <a:p>
            <a:r>
              <a:rPr lang="en-US" dirty="0" smtClean="0"/>
              <a:t>Axon often shorter than </a:t>
            </a:r>
            <a:r>
              <a:rPr lang="en-US" dirty="0" err="1" smtClean="0"/>
              <a:t>dendron</a:t>
            </a:r>
            <a:endParaRPr lang="en-US" dirty="0" smtClean="0"/>
          </a:p>
          <a:p>
            <a:r>
              <a:rPr lang="en-US" dirty="0" smtClean="0"/>
              <a:t>Cell body in a swelling of spinal nerve known as </a:t>
            </a:r>
            <a:r>
              <a:rPr lang="en-US" b="1" dirty="0" smtClean="0"/>
              <a:t>ganglion</a:t>
            </a:r>
          </a:p>
        </p:txBody>
      </p:sp>
    </p:spTree>
    <p:extLst>
      <p:ext uri="{BB962C8B-B14F-4D97-AF65-F5344CB8AC3E}">
        <p14:creationId xmlns:p14="http://schemas.microsoft.com/office/powerpoint/2010/main" xmlns="" val="19225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Relay neurons</a:t>
            </a:r>
            <a:endParaRPr lang="en-US" dirty="0"/>
          </a:p>
        </p:txBody>
      </p:sp>
      <p:sp>
        <p:nvSpPr>
          <p:cNvPr id="3" name="Content Placeholder 2"/>
          <p:cNvSpPr>
            <a:spLocks noGrp="1"/>
          </p:cNvSpPr>
          <p:nvPr>
            <p:ph sz="quarter" idx="1"/>
          </p:nvPr>
        </p:nvSpPr>
        <p:spPr/>
        <p:txBody>
          <a:bodyPr/>
          <a:lstStyle/>
          <a:p>
            <a:r>
              <a:rPr lang="en-US" dirty="0" smtClean="0"/>
              <a:t>Found entirely in CNS</a:t>
            </a:r>
          </a:p>
          <a:p>
            <a:r>
              <a:rPr lang="en-US" dirty="0" smtClean="0"/>
              <a:t>Connect sensory and motor neurons</a:t>
            </a:r>
          </a:p>
          <a:p>
            <a:endParaRPr lang="en-US" dirty="0"/>
          </a:p>
        </p:txBody>
      </p:sp>
    </p:spTree>
    <p:extLst>
      <p:ext uri="{BB962C8B-B14F-4D97-AF65-F5344CB8AC3E}">
        <p14:creationId xmlns:p14="http://schemas.microsoft.com/office/powerpoint/2010/main" xmlns="" val="2184079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a:t>
            </a:r>
            <a:endParaRPr lang="en-US" dirty="0"/>
          </a:p>
        </p:txBody>
      </p:sp>
      <p:sp>
        <p:nvSpPr>
          <p:cNvPr id="3" name="Content Placeholder 2"/>
          <p:cNvSpPr>
            <a:spLocks noGrp="1"/>
          </p:cNvSpPr>
          <p:nvPr>
            <p:ph sz="quarter" idx="1"/>
          </p:nvPr>
        </p:nvSpPr>
        <p:spPr/>
        <p:txBody>
          <a:bodyPr/>
          <a:lstStyle/>
          <a:p>
            <a:r>
              <a:rPr lang="en-US" dirty="0" smtClean="0"/>
              <a:t>Axons and dendrites of motor and sensory neurons are protected within nerves</a:t>
            </a:r>
          </a:p>
          <a:p>
            <a:r>
              <a:rPr lang="en-US" dirty="0" smtClean="0"/>
              <a:t>Some axons and dendrites are surrounded by </a:t>
            </a:r>
            <a:r>
              <a:rPr lang="en-US" b="1" dirty="0" smtClean="0"/>
              <a:t>myelin</a:t>
            </a:r>
            <a:r>
              <a:rPr lang="en-US" dirty="0" smtClean="0"/>
              <a:t>, which is made by specialized </a:t>
            </a:r>
            <a:r>
              <a:rPr lang="en-US" b="1" dirty="0" smtClean="0"/>
              <a:t>Schwann cells</a:t>
            </a:r>
            <a:endParaRPr lang="en-US" dirty="0"/>
          </a:p>
        </p:txBody>
      </p:sp>
    </p:spTree>
    <p:extLst>
      <p:ext uri="{BB962C8B-B14F-4D97-AF65-F5344CB8AC3E}">
        <p14:creationId xmlns:p14="http://schemas.microsoft.com/office/powerpoint/2010/main" xmlns="" val="2686634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Myelin</a:t>
            </a:r>
            <a:endParaRPr lang="en-US" dirty="0"/>
          </a:p>
        </p:txBody>
      </p:sp>
      <p:sp>
        <p:nvSpPr>
          <p:cNvPr id="3" name="Content Placeholder 2"/>
          <p:cNvSpPr>
            <a:spLocks noGrp="1"/>
          </p:cNvSpPr>
          <p:nvPr>
            <p:ph sz="quarter" idx="1"/>
          </p:nvPr>
        </p:nvSpPr>
        <p:spPr/>
        <p:txBody>
          <a:bodyPr/>
          <a:lstStyle/>
          <a:p>
            <a:r>
              <a:rPr lang="en-US" dirty="0" smtClean="0"/>
              <a:t>1/3 neurons are myelinated</a:t>
            </a:r>
          </a:p>
          <a:p>
            <a:r>
              <a:rPr lang="en-US" dirty="0" smtClean="0"/>
              <a:t>Myelin is made when Schwann cells wrap themselves around the length of an axon or </a:t>
            </a:r>
            <a:r>
              <a:rPr lang="en-US" dirty="0" err="1" smtClean="0"/>
              <a:t>dendron</a:t>
            </a:r>
            <a:r>
              <a:rPr lang="en-US" dirty="0" smtClean="0"/>
              <a:t> enclosing axon in many layer of cell membrane</a:t>
            </a:r>
          </a:p>
          <a:p>
            <a:pPr lvl="1"/>
            <a:r>
              <a:rPr lang="en-US" dirty="0" smtClean="0"/>
              <a:t>Called </a:t>
            </a:r>
            <a:r>
              <a:rPr lang="en-US" b="1" dirty="0" smtClean="0"/>
              <a:t>myelin sheath</a:t>
            </a:r>
            <a:r>
              <a:rPr lang="en-US" dirty="0" smtClean="0"/>
              <a:t>, made largely of lipid with some protein</a:t>
            </a:r>
            <a:endParaRPr lang="en-US" b="1" dirty="0"/>
          </a:p>
        </p:txBody>
      </p:sp>
    </p:spTree>
    <p:extLst>
      <p:ext uri="{BB962C8B-B14F-4D97-AF65-F5344CB8AC3E}">
        <p14:creationId xmlns:p14="http://schemas.microsoft.com/office/powerpoint/2010/main" xmlns="" val="3642426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Myelin</a:t>
            </a:r>
            <a:endParaRPr lang="en-US" dirty="0"/>
          </a:p>
        </p:txBody>
      </p:sp>
      <p:sp>
        <p:nvSpPr>
          <p:cNvPr id="3" name="Content Placeholder 2"/>
          <p:cNvSpPr>
            <a:spLocks noGrp="1"/>
          </p:cNvSpPr>
          <p:nvPr>
            <p:ph sz="quarter" idx="1"/>
          </p:nvPr>
        </p:nvSpPr>
        <p:spPr/>
        <p:txBody>
          <a:bodyPr/>
          <a:lstStyle/>
          <a:p>
            <a:r>
              <a:rPr lang="en-US" dirty="0" smtClean="0"/>
              <a:t>Myelin sheath </a:t>
            </a:r>
            <a:r>
              <a:rPr lang="en-US" b="1" dirty="0" smtClean="0"/>
              <a:t>increases</a:t>
            </a:r>
            <a:r>
              <a:rPr lang="en-US" dirty="0" smtClean="0"/>
              <a:t> speed of conduction of nerve impulses</a:t>
            </a:r>
            <a:endParaRPr lang="en-US" dirty="0"/>
          </a:p>
          <a:p>
            <a:r>
              <a:rPr lang="en-US" dirty="0" smtClean="0"/>
              <a:t>Uncovered areas of axon between Schwann cells are called </a:t>
            </a:r>
            <a:r>
              <a:rPr lang="en-US" b="1" dirty="0" smtClean="0"/>
              <a:t>nodes of Ranvier</a:t>
            </a:r>
            <a:endParaRPr lang="en-US" dirty="0" smtClean="0"/>
          </a:p>
          <a:p>
            <a:pPr lvl="1"/>
            <a:r>
              <a:rPr lang="en-US" dirty="0" smtClean="0"/>
              <a:t>2-3µm long, occur every 1-3mm</a:t>
            </a:r>
            <a:endParaRPr lang="en-US" dirty="0"/>
          </a:p>
        </p:txBody>
      </p:sp>
    </p:spTree>
    <p:extLst>
      <p:ext uri="{BB962C8B-B14F-4D97-AF65-F5344CB8AC3E}">
        <p14:creationId xmlns:p14="http://schemas.microsoft.com/office/powerpoint/2010/main" xmlns="" val="2780751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reflex arc</a:t>
            </a:r>
            <a:endParaRPr lang="en-US" dirty="0"/>
          </a:p>
        </p:txBody>
      </p:sp>
      <p:sp>
        <p:nvSpPr>
          <p:cNvPr id="3" name="Content Placeholder 2"/>
          <p:cNvSpPr>
            <a:spLocks noGrp="1"/>
          </p:cNvSpPr>
          <p:nvPr>
            <p:ph sz="quarter" idx="1"/>
          </p:nvPr>
        </p:nvSpPr>
        <p:spPr/>
        <p:txBody>
          <a:bodyPr/>
          <a:lstStyle/>
          <a:p>
            <a:r>
              <a:rPr lang="en-US" dirty="0" smtClean="0"/>
              <a:t>A </a:t>
            </a:r>
            <a:r>
              <a:rPr lang="en-US" b="1" dirty="0" smtClean="0"/>
              <a:t>reflex arc</a:t>
            </a:r>
            <a:r>
              <a:rPr lang="en-US" dirty="0" smtClean="0"/>
              <a:t> is the pathway along which impulses are transmitted from a receptor to an effector without involving ‘conscious’ regions of the brain</a:t>
            </a:r>
            <a:endParaRPr lang="en-US" dirty="0"/>
          </a:p>
        </p:txBody>
      </p:sp>
      <p:pic>
        <p:nvPicPr>
          <p:cNvPr id="1029" name="Picture 5"/>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133600" y="2971800"/>
            <a:ext cx="4959007" cy="37480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25680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reflex arc</a:t>
            </a:r>
            <a:endParaRPr lang="en-US" dirty="0"/>
          </a:p>
        </p:txBody>
      </p:sp>
      <p:sp>
        <p:nvSpPr>
          <p:cNvPr id="3" name="Content Placeholder 2"/>
          <p:cNvSpPr>
            <a:spLocks noGrp="1"/>
          </p:cNvSpPr>
          <p:nvPr>
            <p:ph sz="quarter" idx="1"/>
          </p:nvPr>
        </p:nvSpPr>
        <p:spPr/>
        <p:txBody>
          <a:bodyPr/>
          <a:lstStyle/>
          <a:p>
            <a:r>
              <a:rPr lang="en-US" dirty="0" smtClean="0"/>
              <a:t>Input is received from receptor (nerve impulse)</a:t>
            </a:r>
          </a:p>
          <a:p>
            <a:r>
              <a:rPr lang="en-US" dirty="0" smtClean="0"/>
              <a:t>Signal is sent via sensory neuron</a:t>
            </a:r>
          </a:p>
          <a:p>
            <a:pPr lvl="1"/>
            <a:r>
              <a:rPr lang="en-US" dirty="0" smtClean="0"/>
              <a:t>Cell body located in the dorsal root of the spinal nerve</a:t>
            </a:r>
          </a:p>
          <a:p>
            <a:r>
              <a:rPr lang="en-US" dirty="0" smtClean="0"/>
              <a:t>Signal is relayed through intermediate neuron (</a:t>
            </a:r>
            <a:r>
              <a:rPr lang="en-US" i="1" dirty="0" smtClean="0"/>
              <a:t>some reflex arcs do not involve intermediate neurons)</a:t>
            </a:r>
          </a:p>
          <a:p>
            <a:pPr lvl="1"/>
            <a:r>
              <a:rPr lang="en-US" i="1" dirty="0" smtClean="0"/>
              <a:t>Cell body located in grey matter of spinal cord</a:t>
            </a:r>
          </a:p>
          <a:p>
            <a:r>
              <a:rPr lang="en-US" dirty="0" smtClean="0"/>
              <a:t>Within spinal cord, pulse is passed to motor neuron which will cause a response in the effector</a:t>
            </a:r>
          </a:p>
          <a:p>
            <a:pPr lvl="1"/>
            <a:r>
              <a:rPr lang="en-US" dirty="0" smtClean="0"/>
              <a:t>Cell body located in spinal cord (grey matter)</a:t>
            </a:r>
            <a:endParaRPr lang="en-US" dirty="0"/>
          </a:p>
        </p:txBody>
      </p:sp>
    </p:spTree>
    <p:extLst>
      <p:ext uri="{BB962C8B-B14F-4D97-AF65-F5344CB8AC3E}">
        <p14:creationId xmlns:p14="http://schemas.microsoft.com/office/powerpoint/2010/main" xmlns="" val="725680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reflex arc</a:t>
            </a:r>
            <a:endParaRPr lang="en-US" dirty="0"/>
          </a:p>
        </p:txBody>
      </p:sp>
      <p:sp>
        <p:nvSpPr>
          <p:cNvPr id="3" name="Content Placeholder 2"/>
          <p:cNvSpPr>
            <a:spLocks noGrp="1"/>
          </p:cNvSpPr>
          <p:nvPr>
            <p:ph sz="quarter" idx="1"/>
          </p:nvPr>
        </p:nvSpPr>
        <p:spPr/>
        <p:txBody>
          <a:bodyPr/>
          <a:lstStyle/>
          <a:p>
            <a:endParaRPr lang="en-US"/>
          </a:p>
        </p:txBody>
      </p:sp>
      <p:pic>
        <p:nvPicPr>
          <p:cNvPr id="2050" name="Picture 2" descr="http://www.ib.bioninja.com.au/_Media/reflex_arc_med.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752600"/>
            <a:ext cx="8424297" cy="48571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5680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reflex arc</a:t>
            </a:r>
            <a:endParaRPr lang="en-US" dirty="0"/>
          </a:p>
        </p:txBody>
      </p:sp>
      <p:sp>
        <p:nvSpPr>
          <p:cNvPr id="3" name="Content Placeholder 2"/>
          <p:cNvSpPr>
            <a:spLocks noGrp="1"/>
          </p:cNvSpPr>
          <p:nvPr>
            <p:ph sz="quarter" idx="1"/>
          </p:nvPr>
        </p:nvSpPr>
        <p:spPr/>
        <p:txBody>
          <a:bodyPr/>
          <a:lstStyle/>
          <a:p>
            <a:r>
              <a:rPr lang="en-US" dirty="0" smtClean="0"/>
              <a:t>Within spinal cord, impulse is also passed on to neurons that will carry the signal to the brain</a:t>
            </a:r>
          </a:p>
          <a:p>
            <a:r>
              <a:rPr lang="en-US" dirty="0" smtClean="0"/>
              <a:t>Effector responds before stimulus of any voluntary response involving conscious regions of the brain</a:t>
            </a:r>
          </a:p>
          <a:p>
            <a:r>
              <a:rPr lang="en-US" dirty="0" smtClean="0"/>
              <a:t>This type of reaction is called a </a:t>
            </a:r>
            <a:r>
              <a:rPr lang="en-US" b="1" dirty="0" smtClean="0"/>
              <a:t>reflex action</a:t>
            </a:r>
          </a:p>
          <a:p>
            <a:pPr lvl="1"/>
            <a:r>
              <a:rPr lang="en-US" dirty="0" smtClean="0"/>
              <a:t>Fast, automatic response to a stimulus. Response to a particular stimulus is always the same</a:t>
            </a:r>
          </a:p>
          <a:p>
            <a:pPr lvl="1"/>
            <a:r>
              <a:rPr lang="en-US" dirty="0" smtClean="0"/>
              <a:t>Aka “knee jerk” reaction</a:t>
            </a:r>
            <a:endParaRPr lang="en-US" dirty="0"/>
          </a:p>
        </p:txBody>
      </p:sp>
    </p:spTree>
    <p:extLst>
      <p:ext uri="{BB962C8B-B14F-4D97-AF65-F5344CB8AC3E}">
        <p14:creationId xmlns:p14="http://schemas.microsoft.com/office/powerpoint/2010/main" xmlns="" val="725680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transmission OF NERVE IMPULSES</a:t>
            </a:r>
            <a:endParaRPr lang="en-US" dirty="0"/>
          </a:p>
        </p:txBody>
      </p:sp>
      <p:sp>
        <p:nvSpPr>
          <p:cNvPr id="3" name="Content Placeholder 2"/>
          <p:cNvSpPr>
            <a:spLocks noGrp="1"/>
          </p:cNvSpPr>
          <p:nvPr>
            <p:ph sz="quarter" idx="1"/>
          </p:nvPr>
        </p:nvSpPr>
        <p:spPr/>
        <p:txBody>
          <a:bodyPr/>
          <a:lstStyle/>
          <a:p>
            <a:r>
              <a:rPr lang="en-US" dirty="0" smtClean="0"/>
              <a:t>Neuron transmit electrical impulses</a:t>
            </a:r>
          </a:p>
          <a:p>
            <a:r>
              <a:rPr lang="en-US" dirty="0" smtClean="0"/>
              <a:t>Impulses travel very rapidly along the CSM from one end of the cell to the other</a:t>
            </a:r>
          </a:p>
          <a:p>
            <a:pPr lvl="1"/>
            <a:r>
              <a:rPr lang="en-US" b="1" dirty="0" smtClean="0"/>
              <a:t>NOT</a:t>
            </a:r>
            <a:r>
              <a:rPr lang="en-US" dirty="0" smtClean="0"/>
              <a:t> a flow of electrons like an electric current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47452" y="3657600"/>
            <a:ext cx="4191000" cy="28504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89526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communication</a:t>
            </a:r>
            <a:endParaRPr lang="en-US" dirty="0"/>
          </a:p>
        </p:txBody>
      </p:sp>
      <p:sp>
        <p:nvSpPr>
          <p:cNvPr id="3" name="Content Placeholder 2"/>
          <p:cNvSpPr>
            <a:spLocks noGrp="1"/>
          </p:cNvSpPr>
          <p:nvPr>
            <p:ph sz="quarter" idx="1"/>
          </p:nvPr>
        </p:nvSpPr>
        <p:spPr/>
        <p:txBody>
          <a:bodyPr/>
          <a:lstStyle/>
          <a:p>
            <a:r>
              <a:rPr lang="en-US" dirty="0" smtClean="0"/>
              <a:t>Nervous system provides fast communication and coordination</a:t>
            </a:r>
          </a:p>
          <a:p>
            <a:r>
              <a:rPr lang="en-US" dirty="0" smtClean="0"/>
              <a:t>Mammalian nervous system:</a:t>
            </a:r>
          </a:p>
          <a:p>
            <a:pPr lvl="1"/>
            <a:r>
              <a:rPr lang="en-US" dirty="0" smtClean="0"/>
              <a:t>Central nervous system (CNS): brain and spinal cord</a:t>
            </a:r>
          </a:p>
          <a:p>
            <a:pPr lvl="1"/>
            <a:r>
              <a:rPr lang="en-US" dirty="0" smtClean="0"/>
              <a:t>Peripheral nervous system (PNS): nerves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3886200"/>
            <a:ext cx="3333750" cy="266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99360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transmission OF NERVE IMPULSES</a:t>
            </a:r>
            <a:endParaRPr lang="en-US" dirty="0"/>
          </a:p>
        </p:txBody>
      </p:sp>
      <p:sp>
        <p:nvSpPr>
          <p:cNvPr id="3" name="Content Placeholder 2"/>
          <p:cNvSpPr>
            <a:spLocks noGrp="1"/>
          </p:cNvSpPr>
          <p:nvPr>
            <p:ph sz="quarter" idx="1"/>
          </p:nvPr>
        </p:nvSpPr>
        <p:spPr/>
        <p:txBody>
          <a:bodyPr/>
          <a:lstStyle/>
          <a:p>
            <a:r>
              <a:rPr lang="en-US" dirty="0" smtClean="0"/>
              <a:t>Signals are very brief changes in distribution of electrical charge </a:t>
            </a:r>
            <a:r>
              <a:rPr lang="en-US" i="1" dirty="0" smtClean="0"/>
              <a:t>across</a:t>
            </a:r>
            <a:r>
              <a:rPr lang="en-US" dirty="0" smtClean="0"/>
              <a:t> the CSM called </a:t>
            </a:r>
            <a:r>
              <a:rPr lang="en-US" b="1" dirty="0" smtClean="0"/>
              <a:t>action potentials</a:t>
            </a:r>
            <a:r>
              <a:rPr lang="en-US" dirty="0" smtClean="0"/>
              <a:t>, caused by the rapid movement of Na+ and K+ ions into/out of the cell</a:t>
            </a:r>
            <a:endParaRPr lang="en-US" dirty="0"/>
          </a:p>
        </p:txBody>
      </p:sp>
      <p:pic>
        <p:nvPicPr>
          <p:cNvPr id="4098" name="Picture 2" descr="http://www.rci.rutgers.edu/~uzwiak/AnatPhys/APFallLect18_files/image0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3429000"/>
            <a:ext cx="5486400" cy="304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063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Resting potential</a:t>
            </a:r>
            <a:endParaRPr lang="en-US" dirty="0"/>
          </a:p>
        </p:txBody>
      </p:sp>
      <p:sp>
        <p:nvSpPr>
          <p:cNvPr id="3" name="Content Placeholder 2"/>
          <p:cNvSpPr>
            <a:spLocks noGrp="1"/>
          </p:cNvSpPr>
          <p:nvPr>
            <p:ph sz="quarter" idx="1"/>
          </p:nvPr>
        </p:nvSpPr>
        <p:spPr>
          <a:xfrm>
            <a:off x="457200" y="1752600"/>
            <a:ext cx="3714750" cy="4373563"/>
          </a:xfrm>
        </p:spPr>
        <p:txBody>
          <a:bodyPr>
            <a:normAutofit fontScale="85000" lnSpcReduction="10000"/>
          </a:bodyPr>
          <a:lstStyle/>
          <a:p>
            <a:r>
              <a:rPr lang="en-US" dirty="0" smtClean="0"/>
              <a:t>In a resting axon, the inside of the axon has a slightly negative electrical potential compared to the outside</a:t>
            </a:r>
          </a:p>
          <a:p>
            <a:r>
              <a:rPr lang="en-US" dirty="0" smtClean="0"/>
              <a:t>The difference between electrical potential is called the </a:t>
            </a:r>
            <a:r>
              <a:rPr lang="en-US" b="1" dirty="0" smtClean="0"/>
              <a:t>potential difference</a:t>
            </a:r>
            <a:r>
              <a:rPr lang="en-US" dirty="0" smtClean="0"/>
              <a:t> and is often between -60mV and -70mV</a:t>
            </a:r>
          </a:p>
          <a:p>
            <a:pPr lvl="1"/>
            <a:r>
              <a:rPr lang="en-US" dirty="0" smtClean="0"/>
              <a:t>This is the </a:t>
            </a:r>
            <a:r>
              <a:rPr lang="en-US" b="1" dirty="0" smtClean="0"/>
              <a:t>resting potential</a:t>
            </a:r>
            <a:endParaRPr lang="en-US" dirty="0"/>
          </a:p>
        </p:txBody>
      </p:sp>
      <p:pic>
        <p:nvPicPr>
          <p:cNvPr id="5124" name="Picture 4" descr="http://www.anselm.edu/homepage/jpitocch/genbio/restpo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71950" y="1905000"/>
            <a:ext cx="4972050" cy="39338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0927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Resting potential</a:t>
            </a:r>
            <a:endParaRPr lang="en-US" dirty="0"/>
          </a:p>
        </p:txBody>
      </p:sp>
      <p:sp>
        <p:nvSpPr>
          <p:cNvPr id="3" name="Content Placeholder 2"/>
          <p:cNvSpPr>
            <a:spLocks noGrp="1"/>
          </p:cNvSpPr>
          <p:nvPr>
            <p:ph sz="quarter" idx="1"/>
          </p:nvPr>
        </p:nvSpPr>
        <p:spPr/>
        <p:txBody>
          <a:bodyPr/>
          <a:lstStyle/>
          <a:p>
            <a:r>
              <a:rPr lang="en-US" dirty="0" smtClean="0"/>
              <a:t>The resting potential is produced and maintained by the </a:t>
            </a:r>
            <a:r>
              <a:rPr lang="en-US" b="1" dirty="0" smtClean="0"/>
              <a:t>sodium-potassium pumps</a:t>
            </a:r>
            <a:r>
              <a:rPr lang="en-US" dirty="0" smtClean="0"/>
              <a:t> in the CSM</a:t>
            </a:r>
          </a:p>
          <a:p>
            <a:r>
              <a:rPr lang="en-US" dirty="0" smtClean="0"/>
              <a:t>The Na/K pumps constantly move Na+ ions out of the axon and K+ ions into the axon</a:t>
            </a:r>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3287776"/>
            <a:ext cx="4781550" cy="3570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47290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Resting potential</a:t>
            </a:r>
            <a:endParaRPr lang="en-US" dirty="0"/>
          </a:p>
        </p:txBody>
      </p:sp>
      <p:sp>
        <p:nvSpPr>
          <p:cNvPr id="3" name="Content Placeholder 2"/>
          <p:cNvSpPr>
            <a:spLocks noGrp="1"/>
          </p:cNvSpPr>
          <p:nvPr>
            <p:ph sz="quarter" idx="1"/>
          </p:nvPr>
        </p:nvSpPr>
        <p:spPr>
          <a:xfrm>
            <a:off x="457200" y="1752600"/>
            <a:ext cx="3505200" cy="4373563"/>
          </a:xfrm>
        </p:spPr>
        <p:txBody>
          <a:bodyPr/>
          <a:lstStyle/>
          <a:p>
            <a:r>
              <a:rPr lang="en-US" dirty="0" smtClean="0"/>
              <a:t>Use energy from hydrolysis of ATP to move ions against their concentration gradients</a:t>
            </a:r>
          </a:p>
          <a:p>
            <a:r>
              <a:rPr lang="en-US" dirty="0"/>
              <a:t>Three Na+ ions are removed for every two K+ ions brought in</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2000956"/>
            <a:ext cx="4838700" cy="3942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22445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Resting potential</a:t>
            </a:r>
            <a:endParaRPr lang="en-US" dirty="0"/>
          </a:p>
        </p:txBody>
      </p:sp>
      <p:sp>
        <p:nvSpPr>
          <p:cNvPr id="3" name="Content Placeholder 2"/>
          <p:cNvSpPr>
            <a:spLocks noGrp="1"/>
          </p:cNvSpPr>
          <p:nvPr>
            <p:ph sz="quarter" idx="1"/>
          </p:nvPr>
        </p:nvSpPr>
        <p:spPr/>
        <p:txBody>
          <a:bodyPr/>
          <a:lstStyle/>
          <a:p>
            <a:r>
              <a:rPr lang="en-US" dirty="0" smtClean="0"/>
              <a:t>Membrane has protein channels for K+ and Na+ which are open all the time, so some ions are constantly diffusing with concentration gradient</a:t>
            </a:r>
          </a:p>
          <a:p>
            <a:r>
              <a:rPr lang="en-US" dirty="0" smtClean="0"/>
              <a:t>Many more K+ channels than Na+ channels so more K+ ions diffuse out than Na+ diffuses in</a:t>
            </a:r>
          </a:p>
          <a:p>
            <a:r>
              <a:rPr lang="en-US" dirty="0" smtClean="0"/>
              <a:t>also, there are many large, negatively charged molecules inside the cell that attract K+ to stop it from diffusing out</a:t>
            </a:r>
          </a:p>
          <a:p>
            <a:r>
              <a:rPr lang="en-US" dirty="0"/>
              <a:t>Result of these effect is an overall excess of negative ions inside the membrane compared with the outside </a:t>
            </a:r>
          </a:p>
          <a:p>
            <a:endParaRPr lang="en-US" dirty="0"/>
          </a:p>
        </p:txBody>
      </p:sp>
    </p:spTree>
    <p:extLst>
      <p:ext uri="{BB962C8B-B14F-4D97-AF65-F5344CB8AC3E}">
        <p14:creationId xmlns:p14="http://schemas.microsoft.com/office/powerpoint/2010/main" xmlns="" val="804105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Resting potential</a:t>
            </a:r>
            <a:endParaRPr lang="en-US" dirty="0"/>
          </a:p>
        </p:txBody>
      </p:sp>
      <p:sp>
        <p:nvSpPr>
          <p:cNvPr id="3" name="Content Placeholder 2"/>
          <p:cNvSpPr>
            <a:spLocks noGrp="1"/>
          </p:cNvSpPr>
          <p:nvPr>
            <p:ph sz="quarter" idx="1"/>
          </p:nvPr>
        </p:nvSpPr>
        <p:spPr/>
        <p:txBody>
          <a:bodyPr/>
          <a:lstStyle/>
          <a:p>
            <a:r>
              <a:rPr lang="en-US" dirty="0" smtClean="0"/>
              <a:t>Membrane is relatively impermeable to sodium but there are 2 factors that influence  inward movement of Na+ ions during an action potential:</a:t>
            </a:r>
          </a:p>
          <a:p>
            <a:pPr marL="868680" lvl="1" indent="-457200">
              <a:buFont typeface="+mj-lt"/>
              <a:buAutoNum type="arabicPeriod"/>
            </a:pPr>
            <a:r>
              <a:rPr lang="en-US" dirty="0"/>
              <a:t>Inside of membrane is negatively charged</a:t>
            </a:r>
          </a:p>
          <a:p>
            <a:pPr marL="868680" lvl="1" indent="-457200">
              <a:buFont typeface="+mj-lt"/>
              <a:buAutoNum type="arabicPeriod"/>
            </a:pPr>
            <a:r>
              <a:rPr lang="en-US" dirty="0" smtClean="0"/>
              <a:t>Steep concentration gradient </a:t>
            </a:r>
          </a:p>
          <a:p>
            <a:pPr marL="868680" lvl="1" indent="-457200">
              <a:buFont typeface="+mj-lt"/>
              <a:buAutoNum type="arabicPeriod"/>
            </a:pPr>
            <a:endParaRPr lang="en-US" dirty="0" smtClean="0"/>
          </a:p>
          <a:p>
            <a:pPr marL="411480" lvl="1" indent="0">
              <a:buNone/>
            </a:pPr>
            <a:r>
              <a:rPr lang="en-US" sz="2800" dirty="0" smtClean="0"/>
              <a:t>A double gradient like this is known as an </a:t>
            </a:r>
            <a:r>
              <a:rPr lang="en-US" sz="2800" b="1" dirty="0" smtClean="0"/>
              <a:t>electrochemical gradient</a:t>
            </a:r>
            <a:endParaRPr lang="en-US" sz="2800" dirty="0" smtClean="0"/>
          </a:p>
        </p:txBody>
      </p:sp>
    </p:spTree>
    <p:extLst>
      <p:ext uri="{BB962C8B-B14F-4D97-AF65-F5344CB8AC3E}">
        <p14:creationId xmlns:p14="http://schemas.microsoft.com/office/powerpoint/2010/main" xmlns="" val="804105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Resting potential</a:t>
            </a:r>
            <a:endParaRPr lang="en-US" dirty="0"/>
          </a:p>
        </p:txBody>
      </p:sp>
      <p:pic>
        <p:nvPicPr>
          <p:cNvPr id="8194" name="Picture 2" descr="http://bio1152.nicerweb.com/Locked/media/ch48/48_06bMembranePotentialB-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564105"/>
            <a:ext cx="6705600" cy="52938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4105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potentials</a:t>
            </a:r>
            <a:endParaRPr lang="en-US" dirty="0"/>
          </a:p>
        </p:txBody>
      </p:sp>
      <p:sp>
        <p:nvSpPr>
          <p:cNvPr id="3" name="Content Placeholder 2"/>
          <p:cNvSpPr>
            <a:spLocks noGrp="1"/>
          </p:cNvSpPr>
          <p:nvPr>
            <p:ph sz="quarter" idx="1"/>
          </p:nvPr>
        </p:nvSpPr>
        <p:spPr/>
        <p:txBody>
          <a:bodyPr/>
          <a:lstStyle/>
          <a:p>
            <a:r>
              <a:rPr lang="en-US" dirty="0" smtClean="0"/>
              <a:t>Change in permeability of CSM to Na+ and K+ causes a rapid change in potential difference across the membrane called an </a:t>
            </a:r>
            <a:r>
              <a:rPr lang="en-US" b="1" dirty="0" smtClean="0"/>
              <a:t>action potential</a:t>
            </a:r>
          </a:p>
          <a:p>
            <a:r>
              <a:rPr lang="en-US" b="1" dirty="0" smtClean="0"/>
              <a:t>Voltage-gated channels</a:t>
            </a:r>
            <a:r>
              <a:rPr lang="en-US" dirty="0" smtClean="0"/>
              <a:t> open and close depending on electrical potential</a:t>
            </a:r>
          </a:p>
          <a:p>
            <a:pPr lvl="1"/>
            <a:r>
              <a:rPr lang="en-US" dirty="0" smtClean="0"/>
              <a:t>Resting potential: channels are closed</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4191000"/>
            <a:ext cx="3541545"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04523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potentials</a:t>
            </a:r>
            <a:endParaRPr lang="en-US" dirty="0"/>
          </a:p>
        </p:txBody>
      </p:sp>
      <p:sp>
        <p:nvSpPr>
          <p:cNvPr id="3" name="Content Placeholder 2"/>
          <p:cNvSpPr>
            <a:spLocks noGrp="1"/>
          </p:cNvSpPr>
          <p:nvPr>
            <p:ph sz="quarter" idx="1"/>
          </p:nvPr>
        </p:nvSpPr>
        <p:spPr/>
        <p:txBody>
          <a:bodyPr/>
          <a:lstStyle/>
          <a:p>
            <a:pPr marL="571500" indent="-457200">
              <a:buFont typeface="+mj-lt"/>
              <a:buAutoNum type="arabicPeriod"/>
            </a:pPr>
            <a:r>
              <a:rPr lang="en-US" dirty="0" smtClean="0"/>
              <a:t>Electrical current stimulates axon, causing voltage-gated channels to open, allowing Na+ to enter axon</a:t>
            </a:r>
          </a:p>
          <a:p>
            <a:pPr marL="571500" indent="-457200">
              <a:buFont typeface="+mj-lt"/>
              <a:buAutoNum type="arabicPeriod"/>
            </a:pPr>
            <a:r>
              <a:rPr lang="en-US" dirty="0" smtClean="0"/>
              <a:t>As more Na+ flows in, membrane becomes less negative on the inside</a:t>
            </a:r>
          </a:p>
          <a:p>
            <a:pPr marL="571500" indent="-457200">
              <a:buFont typeface="+mj-lt"/>
              <a:buAutoNum type="arabicPeriod"/>
            </a:pPr>
            <a:r>
              <a:rPr lang="en-US" dirty="0" smtClean="0"/>
              <a:t>This </a:t>
            </a:r>
            <a:r>
              <a:rPr lang="en-US" b="1" dirty="0" smtClean="0"/>
              <a:t>depolarization</a:t>
            </a:r>
            <a:r>
              <a:rPr lang="en-US" dirty="0" smtClean="0"/>
              <a:t> triggers more channels to open until the inside reaches a potential of about +30mV</a:t>
            </a:r>
          </a:p>
          <a:p>
            <a:pPr marL="411480" lvl="1" indent="0">
              <a:buNone/>
            </a:pPr>
            <a:r>
              <a:rPr lang="en-US" i="1" dirty="0" smtClean="0"/>
              <a:t>What type of feedback is this?</a:t>
            </a:r>
            <a:r>
              <a:rPr lang="en-US" dirty="0" smtClean="0"/>
              <a:t> </a:t>
            </a:r>
          </a:p>
        </p:txBody>
      </p:sp>
    </p:spTree>
    <p:extLst>
      <p:ext uri="{BB962C8B-B14F-4D97-AF65-F5344CB8AC3E}">
        <p14:creationId xmlns:p14="http://schemas.microsoft.com/office/powerpoint/2010/main" xmlns="" val="1677795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potentials</a:t>
            </a:r>
            <a:endParaRPr lang="en-US" dirty="0"/>
          </a:p>
        </p:txBody>
      </p:sp>
      <p:sp>
        <p:nvSpPr>
          <p:cNvPr id="3" name="Content Placeholder 2"/>
          <p:cNvSpPr>
            <a:spLocks noGrp="1"/>
          </p:cNvSpPr>
          <p:nvPr>
            <p:ph sz="quarter" idx="1"/>
          </p:nvPr>
        </p:nvSpPr>
        <p:spPr/>
        <p:txBody>
          <a:bodyPr/>
          <a:lstStyle/>
          <a:p>
            <a:r>
              <a:rPr lang="en-US" dirty="0" smtClean="0"/>
              <a:t>Action potentials are only generated if the potential difference  reaches a value between -60mV and      -50mV</a:t>
            </a:r>
          </a:p>
          <a:p>
            <a:pPr lvl="1"/>
            <a:r>
              <a:rPr lang="en-US" dirty="0" smtClean="0"/>
              <a:t>This value is the </a:t>
            </a:r>
            <a:r>
              <a:rPr lang="en-US" b="1" dirty="0" smtClean="0"/>
              <a:t>threshold value</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3429000"/>
            <a:ext cx="5486400"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77795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communication</a:t>
            </a:r>
            <a:endParaRPr lang="en-US" dirty="0"/>
          </a:p>
        </p:txBody>
      </p:sp>
      <p:sp>
        <p:nvSpPr>
          <p:cNvPr id="3" name="Content Placeholder 2"/>
          <p:cNvSpPr>
            <a:spLocks noGrp="1"/>
          </p:cNvSpPr>
          <p:nvPr>
            <p:ph sz="quarter" idx="1"/>
          </p:nvPr>
        </p:nvSpPr>
        <p:spPr/>
        <p:txBody>
          <a:bodyPr/>
          <a:lstStyle/>
          <a:p>
            <a:r>
              <a:rPr lang="en-US" dirty="0" smtClean="0"/>
              <a:t>Information is transferred in the form of </a:t>
            </a:r>
            <a:r>
              <a:rPr lang="en-US" i="1" dirty="0" smtClean="0"/>
              <a:t>nerve impulses</a:t>
            </a:r>
            <a:r>
              <a:rPr lang="en-US" dirty="0" smtClean="0"/>
              <a:t> which travel along nerve cells (</a:t>
            </a:r>
            <a:r>
              <a:rPr lang="en-US" b="1" dirty="0" smtClean="0"/>
              <a:t>neurons)</a:t>
            </a:r>
            <a:r>
              <a:rPr lang="en-US" dirty="0" smtClean="0"/>
              <a:t> at high speeds</a:t>
            </a:r>
          </a:p>
          <a:p>
            <a:r>
              <a:rPr lang="en-US" dirty="0" smtClean="0"/>
              <a:t>Neurons carry information directly to target cells</a:t>
            </a:r>
          </a:p>
          <a:p>
            <a:pPr marL="0" indent="0">
              <a:buNone/>
            </a:pPr>
            <a:endParaRPr lang="en-US" dirty="0"/>
          </a:p>
        </p:txBody>
      </p:sp>
      <p:pic>
        <p:nvPicPr>
          <p:cNvPr id="3074" name="Picture 2" descr="http://www.uic.edu/classes/bios/bios100/lectures/neur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3350346"/>
            <a:ext cx="4469480"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8941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potentials</a:t>
            </a:r>
            <a:endParaRPr lang="en-US" dirty="0"/>
          </a:p>
        </p:txBody>
      </p:sp>
      <p:sp>
        <p:nvSpPr>
          <p:cNvPr id="3" name="Content Placeholder 2"/>
          <p:cNvSpPr>
            <a:spLocks noGrp="1"/>
          </p:cNvSpPr>
          <p:nvPr>
            <p:ph sz="quarter" idx="1"/>
          </p:nvPr>
        </p:nvSpPr>
        <p:spPr>
          <a:xfrm>
            <a:off x="457200" y="1752600"/>
            <a:ext cx="4800600" cy="4373563"/>
          </a:xfrm>
        </p:spPr>
        <p:txBody>
          <a:bodyPr/>
          <a:lstStyle/>
          <a:p>
            <a:r>
              <a:rPr lang="en-US" dirty="0" smtClean="0"/>
              <a:t>After about 1ms, all sodium ion voltage-gated channels close, so Na+ stop diffusing into the axon</a:t>
            </a:r>
          </a:p>
          <a:p>
            <a:r>
              <a:rPr lang="en-US" dirty="0" smtClean="0"/>
              <a:t>Simultaneously, K+ ion channels open, and diffuse out of the axon</a:t>
            </a:r>
          </a:p>
          <a:p>
            <a:pPr lvl="1"/>
            <a:r>
              <a:rPr lang="en-US" b="1" dirty="0" smtClean="0"/>
              <a:t>Repolarization</a:t>
            </a:r>
            <a:r>
              <a:rPr lang="en-US" dirty="0" smtClean="0"/>
              <a:t>: returns potential difference to normal -70mV</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91375" y="1752600"/>
            <a:ext cx="3952623" cy="4514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77795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potentials</a:t>
            </a:r>
            <a:endParaRPr lang="en-US" dirty="0"/>
          </a:p>
        </p:txBody>
      </p:sp>
      <p:pic>
        <p:nvPicPr>
          <p:cNvPr id="2050" name="Picture 2" descr="http://www.ib.bioninja.com.au/_Media/action_potential_med.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57400"/>
            <a:ext cx="9144000" cy="4297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7795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potentials</a:t>
            </a:r>
            <a:endParaRPr lang="en-US" dirty="0"/>
          </a:p>
        </p:txBody>
      </p:sp>
      <p:pic>
        <p:nvPicPr>
          <p:cNvPr id="1026" name="Picture 2" descr="https://faculty.washington.edu/chudler/ap3.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599" y="2057400"/>
            <a:ext cx="7546783"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7795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Transmission of Action potentials</a:t>
            </a:r>
            <a:endParaRPr lang="en-US" dirty="0"/>
          </a:p>
        </p:txBody>
      </p:sp>
      <p:sp>
        <p:nvSpPr>
          <p:cNvPr id="3" name="Content Placeholder 2"/>
          <p:cNvSpPr>
            <a:spLocks noGrp="1"/>
          </p:cNvSpPr>
          <p:nvPr>
            <p:ph sz="quarter" idx="1"/>
          </p:nvPr>
        </p:nvSpPr>
        <p:spPr/>
        <p:txBody>
          <a:bodyPr/>
          <a:lstStyle/>
          <a:p>
            <a:r>
              <a:rPr lang="en-US" b="1" dirty="0" smtClean="0"/>
              <a:t>Refractory period:</a:t>
            </a:r>
            <a:r>
              <a:rPr lang="en-US" dirty="0" smtClean="0"/>
              <a:t> period of time after action potential when axon is unresponsive to further stimuli</a:t>
            </a:r>
          </a:p>
          <a:p>
            <a:pPr lvl="1"/>
            <a:r>
              <a:rPr lang="en-US" dirty="0" smtClean="0"/>
              <a:t>Sodium ion voltage-gated channels are shut tight and cannot be stimulated to ope</a:t>
            </a:r>
            <a:r>
              <a:rPr lang="en-US" dirty="0"/>
              <a:t>n</a:t>
            </a:r>
          </a:p>
        </p:txBody>
      </p:sp>
    </p:spTree>
    <p:extLst>
      <p:ext uri="{BB962C8B-B14F-4D97-AF65-F5344CB8AC3E}">
        <p14:creationId xmlns:p14="http://schemas.microsoft.com/office/powerpoint/2010/main" xmlns="" val="1677795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Refractory period consequences</a:t>
            </a:r>
            <a:endParaRPr lang="en-US" dirty="0"/>
          </a:p>
        </p:txBody>
      </p:sp>
      <p:sp>
        <p:nvSpPr>
          <p:cNvPr id="3" name="Content Placeholder 2"/>
          <p:cNvSpPr>
            <a:spLocks noGrp="1"/>
          </p:cNvSpPr>
          <p:nvPr>
            <p:ph sz="quarter" idx="1"/>
          </p:nvPr>
        </p:nvSpPr>
        <p:spPr/>
        <p:txBody>
          <a:bodyPr/>
          <a:lstStyle/>
          <a:p>
            <a:pPr marL="571500" indent="-457200">
              <a:buFont typeface="+mj-lt"/>
              <a:buAutoNum type="arabicPeriod"/>
            </a:pPr>
            <a:r>
              <a:rPr lang="en-US" dirty="0" smtClean="0"/>
              <a:t>Action potentials are discrete events; they do not merge into one another</a:t>
            </a:r>
          </a:p>
          <a:p>
            <a:pPr marL="571500" indent="-457200">
              <a:buFont typeface="+mj-lt"/>
              <a:buAutoNum type="arabicPeriod"/>
            </a:pPr>
            <a:r>
              <a:rPr lang="en-US" dirty="0" smtClean="0"/>
              <a:t>There is a minimum time between action potentials occurring at any one place on a neuron</a:t>
            </a:r>
          </a:p>
          <a:p>
            <a:pPr marL="571500" indent="-457200">
              <a:buFont typeface="+mj-lt"/>
              <a:buAutoNum type="arabicPeriod"/>
            </a:pPr>
            <a:r>
              <a:rPr lang="en-US" dirty="0" smtClean="0"/>
              <a:t>The length of the refractory period determines the maximum frequency at which impulses are transmitted along neurons</a:t>
            </a:r>
            <a:endParaRPr lang="en-US" dirty="0"/>
          </a:p>
        </p:txBody>
      </p:sp>
    </p:spTree>
    <p:extLst>
      <p:ext uri="{BB962C8B-B14F-4D97-AF65-F5344CB8AC3E}">
        <p14:creationId xmlns:p14="http://schemas.microsoft.com/office/powerpoint/2010/main" xmlns="" val="703676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action potentials carry information</a:t>
            </a:r>
            <a:endParaRPr lang="en-US" dirty="0"/>
          </a:p>
        </p:txBody>
      </p:sp>
      <p:sp>
        <p:nvSpPr>
          <p:cNvPr id="3" name="Content Placeholder 2"/>
          <p:cNvSpPr>
            <a:spLocks noGrp="1"/>
          </p:cNvSpPr>
          <p:nvPr>
            <p:ph sz="quarter" idx="1"/>
          </p:nvPr>
        </p:nvSpPr>
        <p:spPr>
          <a:xfrm>
            <a:off x="76200" y="1752600"/>
            <a:ext cx="4724400" cy="4648200"/>
          </a:xfrm>
        </p:spPr>
        <p:txBody>
          <a:bodyPr>
            <a:normAutofit lnSpcReduction="10000"/>
          </a:bodyPr>
          <a:lstStyle/>
          <a:p>
            <a:r>
              <a:rPr lang="en-US" dirty="0" smtClean="0"/>
              <a:t>Action potentials do not change in size as they travel, or according to the intensity of the stimulus</a:t>
            </a:r>
          </a:p>
          <a:p>
            <a:r>
              <a:rPr lang="en-US" dirty="0" smtClean="0"/>
              <a:t>However long an axon is, the action potential will continue to reach a peak of +30mV inside</a:t>
            </a:r>
          </a:p>
          <a:p>
            <a:r>
              <a:rPr lang="en-US" dirty="0"/>
              <a:t>A</a:t>
            </a:r>
            <a:r>
              <a:rPr lang="en-US" dirty="0" smtClean="0"/>
              <a:t>lso, </a:t>
            </a:r>
            <a:r>
              <a:rPr lang="en-US" b="1" dirty="0" smtClean="0"/>
              <a:t>speed</a:t>
            </a:r>
            <a:r>
              <a:rPr lang="en-US" dirty="0" smtClean="0"/>
              <a:t> at which action potentials travel is always the same in any one axon</a:t>
            </a:r>
          </a:p>
        </p:txBody>
      </p:sp>
      <p:pic>
        <p:nvPicPr>
          <p:cNvPr id="4100" name="Picture 4" descr="http://upload.wikimedia.org/wikipedia/commons/thumb/4/4a/Action_potential.svg/300px-Action_potential.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6366" y="1905000"/>
            <a:ext cx="4247634"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1188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action potentials carry information</a:t>
            </a:r>
            <a:endParaRPr lang="en-US" dirty="0"/>
          </a:p>
        </p:txBody>
      </p:sp>
      <p:sp>
        <p:nvSpPr>
          <p:cNvPr id="3" name="Content Placeholder 2"/>
          <p:cNvSpPr>
            <a:spLocks noGrp="1"/>
          </p:cNvSpPr>
          <p:nvPr>
            <p:ph sz="quarter" idx="1"/>
          </p:nvPr>
        </p:nvSpPr>
        <p:spPr>
          <a:xfrm>
            <a:off x="0" y="1581151"/>
            <a:ext cx="8991600" cy="2228850"/>
          </a:xfrm>
        </p:spPr>
        <p:txBody>
          <a:bodyPr>
            <a:normAutofit fontScale="92500" lnSpcReduction="20000"/>
          </a:bodyPr>
          <a:lstStyle/>
          <a:p>
            <a:r>
              <a:rPr lang="en-US" dirty="0" smtClean="0"/>
              <a:t>What </a:t>
            </a:r>
            <a:r>
              <a:rPr lang="en-US" b="1" i="1" dirty="0" smtClean="0"/>
              <a:t>is</a:t>
            </a:r>
            <a:r>
              <a:rPr lang="en-US" i="1" dirty="0" smtClean="0"/>
              <a:t> </a:t>
            </a:r>
            <a:r>
              <a:rPr lang="en-US" dirty="0" smtClean="0"/>
              <a:t>different about </a:t>
            </a:r>
            <a:r>
              <a:rPr lang="en-US" dirty="0" err="1" smtClean="0"/>
              <a:t>axn</a:t>
            </a:r>
            <a:r>
              <a:rPr lang="en-US" dirty="0" smtClean="0"/>
              <a:t> potential resulting from a strong or weak stimulus is their </a:t>
            </a:r>
            <a:r>
              <a:rPr lang="en-US" i="1" dirty="0" smtClean="0"/>
              <a:t>frequency</a:t>
            </a:r>
            <a:endParaRPr lang="en-US" dirty="0" smtClean="0"/>
          </a:p>
          <a:p>
            <a:r>
              <a:rPr lang="en-US" dirty="0" smtClean="0"/>
              <a:t>A strong stimulus produces a rapid succession of </a:t>
            </a:r>
            <a:r>
              <a:rPr lang="en-US" dirty="0" err="1" smtClean="0"/>
              <a:t>axn</a:t>
            </a:r>
            <a:r>
              <a:rPr lang="en-US" dirty="0" smtClean="0"/>
              <a:t> potentials</a:t>
            </a:r>
          </a:p>
          <a:p>
            <a:r>
              <a:rPr lang="en-US" dirty="0" smtClean="0"/>
              <a:t>A strong stimulus is also likely to stimulate more neurons than a weak stimulus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3827066"/>
            <a:ext cx="4953000" cy="30407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17412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action potentials carry information</a:t>
            </a:r>
            <a:endParaRPr lang="en-US" dirty="0"/>
          </a:p>
        </p:txBody>
      </p:sp>
      <p:sp>
        <p:nvSpPr>
          <p:cNvPr id="3" name="Content Placeholder 2"/>
          <p:cNvSpPr>
            <a:spLocks noGrp="1"/>
          </p:cNvSpPr>
          <p:nvPr>
            <p:ph sz="quarter" idx="1"/>
          </p:nvPr>
        </p:nvSpPr>
        <p:spPr/>
        <p:txBody>
          <a:bodyPr/>
          <a:lstStyle/>
          <a:p>
            <a:r>
              <a:rPr lang="en-US" dirty="0" smtClean="0"/>
              <a:t>The brain can interpret the </a:t>
            </a:r>
            <a:r>
              <a:rPr lang="en-US" b="1" dirty="0" smtClean="0"/>
              <a:t>frequency</a:t>
            </a:r>
            <a:r>
              <a:rPr lang="en-US" dirty="0" smtClean="0"/>
              <a:t> of action potentials arriving along the axon of a sensory neuron, and the number of neurons carrying action potentials to get info about the strength of the stimulus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3399503"/>
            <a:ext cx="4752975" cy="3409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17412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action potentials carry information</a:t>
            </a:r>
            <a:endParaRPr lang="en-US" dirty="0"/>
          </a:p>
        </p:txBody>
      </p:sp>
      <p:sp>
        <p:nvSpPr>
          <p:cNvPr id="3" name="Content Placeholder 2"/>
          <p:cNvSpPr>
            <a:spLocks noGrp="1"/>
          </p:cNvSpPr>
          <p:nvPr>
            <p:ph sz="quarter" idx="1"/>
          </p:nvPr>
        </p:nvSpPr>
        <p:spPr/>
        <p:txBody>
          <a:bodyPr/>
          <a:lstStyle/>
          <a:p>
            <a:r>
              <a:rPr lang="en-US" dirty="0" smtClean="0"/>
              <a:t>The nature of the stimulus (light, heat, touch, etc…) is deduced from the position of the sensory neuron bringing the information</a:t>
            </a:r>
          </a:p>
          <a:p>
            <a:r>
              <a:rPr lang="en-US" dirty="0" smtClean="0"/>
              <a:t>If the neuron is from the retina of the eye, the brain will interpret the </a:t>
            </a:r>
            <a:r>
              <a:rPr lang="en-US" dirty="0"/>
              <a:t>information as </a:t>
            </a:r>
            <a:r>
              <a:rPr lang="en-US" dirty="0" smtClean="0"/>
              <a:t>meaning “light”</a:t>
            </a:r>
          </a:p>
          <a:p>
            <a:pPr lvl="1"/>
            <a:r>
              <a:rPr lang="en-US" dirty="0" smtClean="0"/>
              <a:t>This is why rubbing your eyes when they are shut can cause you to “see” patterns of light</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4267200"/>
            <a:ext cx="3443288" cy="24703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5112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Speed of conduction</a:t>
            </a:r>
            <a:endParaRPr lang="en-US" dirty="0"/>
          </a:p>
        </p:txBody>
      </p:sp>
      <p:sp>
        <p:nvSpPr>
          <p:cNvPr id="3" name="Content Placeholder 2"/>
          <p:cNvSpPr>
            <a:spLocks noGrp="1"/>
          </p:cNvSpPr>
          <p:nvPr>
            <p:ph sz="quarter" idx="1"/>
          </p:nvPr>
        </p:nvSpPr>
        <p:spPr/>
        <p:txBody>
          <a:bodyPr/>
          <a:lstStyle/>
          <a:p>
            <a:r>
              <a:rPr lang="en-US" dirty="0" smtClean="0"/>
              <a:t>In unmyelinated neurons, the speed of conduction is slow (as slow as 0.5m/s and up to 100m/s)</a:t>
            </a:r>
          </a:p>
          <a:p>
            <a:r>
              <a:rPr lang="en-US" dirty="0" smtClean="0"/>
              <a:t>Myelin speeds up the rate at which action potentials travel, by insulating the axon membrane</a:t>
            </a:r>
          </a:p>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2429" y="3458497"/>
            <a:ext cx="5105400"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5112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a:t>
            </a:r>
            <a:endParaRPr lang="en-US" dirty="0"/>
          </a:p>
        </p:txBody>
      </p:sp>
      <p:sp>
        <p:nvSpPr>
          <p:cNvPr id="3" name="Content Placeholder 2"/>
          <p:cNvSpPr>
            <a:spLocks noGrp="1"/>
          </p:cNvSpPr>
          <p:nvPr>
            <p:ph sz="quarter" idx="1"/>
          </p:nvPr>
        </p:nvSpPr>
        <p:spPr/>
        <p:txBody>
          <a:bodyPr>
            <a:normAutofit/>
          </a:bodyPr>
          <a:lstStyle/>
          <a:p>
            <a:r>
              <a:rPr lang="en-US" sz="2800" dirty="0" smtClean="0"/>
              <a:t>3 types:</a:t>
            </a:r>
          </a:p>
          <a:p>
            <a:pPr lvl="1"/>
            <a:r>
              <a:rPr lang="en-US" sz="2400" b="1" dirty="0" smtClean="0"/>
              <a:t>Sensory neurons</a:t>
            </a:r>
            <a:r>
              <a:rPr lang="en-US" sz="2400" dirty="0" smtClean="0"/>
              <a:t>: transmit impulses from receptors to the CNS</a:t>
            </a:r>
          </a:p>
          <a:p>
            <a:pPr lvl="1"/>
            <a:r>
              <a:rPr lang="en-US" sz="2400" b="1" dirty="0" smtClean="0"/>
              <a:t>Intermediate neurons</a:t>
            </a:r>
            <a:r>
              <a:rPr lang="en-US" sz="2400" dirty="0" smtClean="0"/>
              <a:t>: aka relay or connector neurons, transmit impulses from sensory neuron to motor neurons</a:t>
            </a:r>
          </a:p>
          <a:p>
            <a:pPr lvl="1"/>
            <a:r>
              <a:rPr lang="en-US" sz="2400" b="1" dirty="0" smtClean="0"/>
              <a:t>Motor neurons</a:t>
            </a:r>
            <a:r>
              <a:rPr lang="en-US" sz="2400" dirty="0" smtClean="0"/>
              <a:t>: transmit impulses from CNS to effectors</a:t>
            </a:r>
          </a:p>
        </p:txBody>
      </p:sp>
    </p:spTree>
    <p:extLst>
      <p:ext uri="{BB962C8B-B14F-4D97-AF65-F5344CB8AC3E}">
        <p14:creationId xmlns:p14="http://schemas.microsoft.com/office/powerpoint/2010/main" xmlns="" val="1933066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conduction</a:t>
            </a:r>
            <a:endParaRPr lang="en-US" dirty="0"/>
          </a:p>
        </p:txBody>
      </p:sp>
      <p:sp>
        <p:nvSpPr>
          <p:cNvPr id="3" name="Content Placeholder 2"/>
          <p:cNvSpPr>
            <a:spLocks noGrp="1"/>
          </p:cNvSpPr>
          <p:nvPr>
            <p:ph sz="quarter" idx="1"/>
          </p:nvPr>
        </p:nvSpPr>
        <p:spPr/>
        <p:txBody>
          <a:bodyPr/>
          <a:lstStyle/>
          <a:p>
            <a:r>
              <a:rPr lang="en-US" dirty="0" smtClean="0"/>
              <a:t>Sodium and potassium ions cannot flow through the myelin sheath, so it is not possible for depolarization or action potentials to occur in parts of the axon which are surrounded by the myelin sheath</a:t>
            </a:r>
          </a:p>
          <a:p>
            <a:r>
              <a:rPr lang="en-US" dirty="0" smtClean="0"/>
              <a:t>Action potentials can only occur at the nodes of Ranvier, where all the channel proteins and pump proteins are concentrated</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4590997"/>
            <a:ext cx="4911827" cy="2111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3139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conduction</a:t>
            </a:r>
            <a:endParaRPr lang="en-US" dirty="0"/>
          </a:p>
        </p:txBody>
      </p:sp>
      <p:sp>
        <p:nvSpPr>
          <p:cNvPr id="3" name="Content Placeholder 2"/>
          <p:cNvSpPr>
            <a:spLocks noGrp="1"/>
          </p:cNvSpPr>
          <p:nvPr>
            <p:ph sz="quarter" idx="1"/>
          </p:nvPr>
        </p:nvSpPr>
        <p:spPr/>
        <p:txBody>
          <a:bodyPr/>
          <a:lstStyle/>
          <a:p>
            <a:r>
              <a:rPr lang="en-US" dirty="0" smtClean="0"/>
              <a:t>Action potential along a myelinated axon travel by “jumping” from one node to the next. This is called </a:t>
            </a:r>
            <a:r>
              <a:rPr lang="en-US" b="1" dirty="0" err="1" smtClean="0"/>
              <a:t>saltatory</a:t>
            </a:r>
            <a:r>
              <a:rPr lang="en-US" b="1" dirty="0" smtClean="0"/>
              <a:t> conduction</a:t>
            </a:r>
          </a:p>
          <a:p>
            <a:pPr lvl="1"/>
            <a:r>
              <a:rPr lang="en-US" dirty="0" smtClean="0"/>
              <a:t>Can increase speed of transmission by up to 50x</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3671888"/>
            <a:ext cx="5153024" cy="2576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836941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conduction</a:t>
            </a:r>
            <a:endParaRPr lang="en-US" dirty="0"/>
          </a:p>
        </p:txBody>
      </p:sp>
      <p:sp>
        <p:nvSpPr>
          <p:cNvPr id="3" name="Content Placeholder 2"/>
          <p:cNvSpPr>
            <a:spLocks noGrp="1"/>
          </p:cNvSpPr>
          <p:nvPr>
            <p:ph sz="quarter" idx="1"/>
          </p:nvPr>
        </p:nvSpPr>
        <p:spPr>
          <a:xfrm>
            <a:off x="76200" y="1752600"/>
            <a:ext cx="3790950" cy="4876800"/>
          </a:xfrm>
        </p:spPr>
        <p:txBody>
          <a:bodyPr/>
          <a:lstStyle/>
          <a:p>
            <a:r>
              <a:rPr lang="en-US" dirty="0" smtClean="0"/>
              <a:t>Diameter can also affect speed of conduction</a:t>
            </a:r>
          </a:p>
          <a:p>
            <a:r>
              <a:rPr lang="en-US" dirty="0" smtClean="0"/>
              <a:t>Thick axons transmit impulses faster (less resistance)</a:t>
            </a:r>
          </a:p>
          <a:p>
            <a:r>
              <a:rPr lang="en-US" dirty="0" smtClean="0"/>
              <a:t>Thin axons have more resistance, so impulses are slower</a:t>
            </a:r>
            <a:endParaRPr lang="en-US" dirty="0"/>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67150" y="1752600"/>
            <a:ext cx="5276850" cy="4714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836941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an action potential</a:t>
            </a:r>
            <a:endParaRPr lang="en-US" dirty="0"/>
          </a:p>
        </p:txBody>
      </p:sp>
      <p:sp>
        <p:nvSpPr>
          <p:cNvPr id="3" name="Content Placeholder 2"/>
          <p:cNvSpPr>
            <a:spLocks noGrp="1"/>
          </p:cNvSpPr>
          <p:nvPr>
            <p:ph sz="quarter" idx="1"/>
          </p:nvPr>
        </p:nvSpPr>
        <p:spPr/>
        <p:txBody>
          <a:bodyPr/>
          <a:lstStyle/>
          <a:p>
            <a:r>
              <a:rPr lang="en-US" dirty="0" smtClean="0"/>
              <a:t>Action potentials are generated by a wide variety of stimuli</a:t>
            </a:r>
          </a:p>
          <a:p>
            <a:pPr lvl="1"/>
            <a:r>
              <a:rPr lang="en-US" dirty="0" smtClean="0"/>
              <a:t>Light, touch, sound, temperature, or chemicals</a:t>
            </a:r>
          </a:p>
          <a:p>
            <a:r>
              <a:rPr lang="en-US" dirty="0" smtClean="0"/>
              <a:t>A cell that responds to a stimulus by initiating an action potential is called a </a:t>
            </a:r>
            <a:r>
              <a:rPr lang="en-US" b="1" dirty="0" smtClean="0"/>
              <a:t>receptor cell</a:t>
            </a:r>
            <a:endParaRPr lang="en-US" dirty="0"/>
          </a:p>
        </p:txBody>
      </p:sp>
      <p:pic>
        <p:nvPicPr>
          <p:cNvPr id="12290" name="Picture 2" descr="http://www.nwfsc.noaa.gov/hab/habs_toxins/marine_biotoxins/detection/images/Neuron_transmission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3857624"/>
            <a:ext cx="3810000" cy="3000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2761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an action potential</a:t>
            </a:r>
            <a:endParaRPr lang="en-US" dirty="0"/>
          </a:p>
        </p:txBody>
      </p:sp>
      <p:sp>
        <p:nvSpPr>
          <p:cNvPr id="3" name="Content Placeholder 2"/>
          <p:cNvSpPr>
            <a:spLocks noGrp="1"/>
          </p:cNvSpPr>
          <p:nvPr>
            <p:ph sz="quarter" idx="1"/>
          </p:nvPr>
        </p:nvSpPr>
        <p:spPr/>
        <p:txBody>
          <a:bodyPr/>
          <a:lstStyle/>
          <a:p>
            <a:r>
              <a:rPr lang="en-US" dirty="0" smtClean="0"/>
              <a:t>Receptor cells are often found in sense organs (eyes, ears, etc.)</a:t>
            </a:r>
          </a:p>
          <a:p>
            <a:r>
              <a:rPr lang="en-US" dirty="0" smtClean="0"/>
              <a:t>Receptor cells are </a:t>
            </a:r>
            <a:r>
              <a:rPr lang="en-US" b="1" dirty="0" smtClean="0"/>
              <a:t>transducers</a:t>
            </a:r>
            <a:r>
              <a:rPr lang="en-US" dirty="0" smtClean="0"/>
              <a:t>, meaning they convert energy in one form (light, heat, sound) into energy in an electrical impulse in a neuron</a:t>
            </a:r>
            <a:endParaRPr lang="en-US" dirty="0"/>
          </a:p>
        </p:txBody>
      </p:sp>
    </p:spTree>
    <p:extLst>
      <p:ext uri="{BB962C8B-B14F-4D97-AF65-F5344CB8AC3E}">
        <p14:creationId xmlns:p14="http://schemas.microsoft.com/office/powerpoint/2010/main" xmlns="" val="2596943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an action potential- </a:t>
            </a:r>
            <a:r>
              <a:rPr lang="en-US" b="1" dirty="0" err="1"/>
              <a:t>Pacinian</a:t>
            </a:r>
            <a:r>
              <a:rPr lang="en-US" b="1" dirty="0"/>
              <a:t> </a:t>
            </a:r>
            <a:r>
              <a:rPr lang="en-US" b="1" dirty="0" smtClean="0"/>
              <a:t>corpuscle</a:t>
            </a:r>
            <a:endParaRPr lang="en-US" dirty="0"/>
          </a:p>
        </p:txBody>
      </p:sp>
      <p:sp>
        <p:nvSpPr>
          <p:cNvPr id="3" name="Content Placeholder 2"/>
          <p:cNvSpPr>
            <a:spLocks noGrp="1"/>
          </p:cNvSpPr>
          <p:nvPr>
            <p:ph sz="quarter" idx="1"/>
          </p:nvPr>
        </p:nvSpPr>
        <p:spPr>
          <a:xfrm>
            <a:off x="152400" y="1752600"/>
            <a:ext cx="5105400" cy="4373563"/>
          </a:xfrm>
        </p:spPr>
        <p:txBody>
          <a:bodyPr/>
          <a:lstStyle/>
          <a:p>
            <a:r>
              <a:rPr lang="en-US" dirty="0" smtClean="0"/>
              <a:t>One receptor found in the dermis of the skin is a </a:t>
            </a:r>
            <a:r>
              <a:rPr lang="en-US" b="1" dirty="0" err="1" smtClean="0"/>
              <a:t>Pacinian</a:t>
            </a:r>
            <a:r>
              <a:rPr lang="en-US" b="1" dirty="0" smtClean="0"/>
              <a:t> corpuscle</a:t>
            </a:r>
            <a:endParaRPr lang="en-US" dirty="0" smtClean="0"/>
          </a:p>
          <a:p>
            <a:r>
              <a:rPr lang="en-US" dirty="0" smtClean="0"/>
              <a:t>Contains an ending of a sensory neuron surrounded by several layers of connective tissue, called a capsule</a:t>
            </a:r>
          </a:p>
          <a:p>
            <a:r>
              <a:rPr lang="en-US" dirty="0" smtClean="0"/>
              <a:t>The ending of the sensory neuron in the capsule has no myelin</a:t>
            </a:r>
          </a:p>
          <a:p>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1676400"/>
            <a:ext cx="4572000" cy="47045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10970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an action potential-</a:t>
            </a:r>
            <a:r>
              <a:rPr lang="en-US" b="1" dirty="0" err="1" smtClean="0"/>
              <a:t>Pacinian</a:t>
            </a:r>
            <a:r>
              <a:rPr lang="en-US" b="1" dirty="0" smtClean="0"/>
              <a:t> corpuscle</a:t>
            </a:r>
            <a:endParaRPr lang="en-US" dirty="0"/>
          </a:p>
        </p:txBody>
      </p:sp>
      <p:sp>
        <p:nvSpPr>
          <p:cNvPr id="3" name="Content Placeholder 2"/>
          <p:cNvSpPr>
            <a:spLocks noGrp="1"/>
          </p:cNvSpPr>
          <p:nvPr>
            <p:ph sz="quarter" idx="1"/>
          </p:nvPr>
        </p:nvSpPr>
        <p:spPr>
          <a:xfrm>
            <a:off x="457200" y="1752600"/>
            <a:ext cx="3886200" cy="4373563"/>
          </a:xfrm>
        </p:spPr>
        <p:txBody>
          <a:bodyPr>
            <a:normAutofit fontScale="92500"/>
          </a:bodyPr>
          <a:lstStyle/>
          <a:p>
            <a:r>
              <a:rPr lang="en-US" dirty="0" smtClean="0"/>
              <a:t>When pressure is applied to a </a:t>
            </a:r>
            <a:r>
              <a:rPr lang="en-US" dirty="0" err="1" smtClean="0"/>
              <a:t>Pacinian</a:t>
            </a:r>
            <a:r>
              <a:rPr lang="en-US" dirty="0" smtClean="0"/>
              <a:t> corpuscle, the capsule is pressed out of shape and deforms the nerve ending</a:t>
            </a:r>
          </a:p>
          <a:p>
            <a:r>
              <a:rPr lang="en-US" dirty="0" smtClean="0"/>
              <a:t>This deformation causes sodium and potassium channels to open in the CSM, which depolarizes the membrane</a:t>
            </a:r>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600200"/>
            <a:ext cx="3962400" cy="50586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528934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an action potential-</a:t>
            </a:r>
            <a:r>
              <a:rPr lang="en-US" b="1" dirty="0" err="1" smtClean="0"/>
              <a:t>Pacinian</a:t>
            </a:r>
            <a:r>
              <a:rPr lang="en-US" b="1" dirty="0" smtClean="0"/>
              <a:t> corpuscle</a:t>
            </a:r>
            <a:endParaRPr lang="en-US" dirty="0"/>
          </a:p>
        </p:txBody>
      </p:sp>
      <p:sp>
        <p:nvSpPr>
          <p:cNvPr id="3" name="Content Placeholder 2"/>
          <p:cNvSpPr>
            <a:spLocks noGrp="1"/>
          </p:cNvSpPr>
          <p:nvPr>
            <p:ph sz="quarter" idx="1"/>
          </p:nvPr>
        </p:nvSpPr>
        <p:spPr/>
        <p:txBody>
          <a:bodyPr/>
          <a:lstStyle/>
          <a:p>
            <a:r>
              <a:rPr lang="en-US" dirty="0" smtClean="0"/>
              <a:t>The increased positive charge inside the axon is called a </a:t>
            </a:r>
            <a:r>
              <a:rPr lang="en-US" b="1" dirty="0" smtClean="0"/>
              <a:t>receptor potential </a:t>
            </a:r>
            <a:r>
              <a:rPr lang="en-US" dirty="0" smtClean="0"/>
              <a:t>and the amount of potential is directly related to the pressure on the capsule</a:t>
            </a:r>
          </a:p>
          <a:p>
            <a:r>
              <a:rPr lang="en-US" dirty="0" smtClean="0"/>
              <a:t>If pressure is great enough, the receptor potential becomes large enough to trigger an action potential</a:t>
            </a:r>
          </a:p>
          <a:p>
            <a:endParaRPr lang="en-US" dirty="0"/>
          </a:p>
        </p:txBody>
      </p:sp>
    </p:spTree>
    <p:extLst>
      <p:ext uri="{BB962C8B-B14F-4D97-AF65-F5344CB8AC3E}">
        <p14:creationId xmlns:p14="http://schemas.microsoft.com/office/powerpoint/2010/main" xmlns="" val="10363562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smtClean="0"/>
              <a:t>Starting an action potential-</a:t>
            </a:r>
            <a:r>
              <a:rPr lang="en-US" b="1" dirty="0" err="1" smtClean="0"/>
              <a:t>Pacinian</a:t>
            </a:r>
            <a:r>
              <a:rPr lang="en-US" b="1" dirty="0" smtClean="0"/>
              <a:t> corpuscle</a:t>
            </a:r>
            <a:endParaRPr lang="en-US" dirty="0"/>
          </a:p>
        </p:txBody>
      </p:sp>
      <p:sp>
        <p:nvSpPr>
          <p:cNvPr id="3" name="Content Placeholder 2"/>
          <p:cNvSpPr>
            <a:spLocks noGrp="1"/>
          </p:cNvSpPr>
          <p:nvPr>
            <p:ph sz="quarter" idx="1"/>
          </p:nvPr>
        </p:nvSpPr>
        <p:spPr/>
        <p:txBody>
          <a:bodyPr/>
          <a:lstStyle/>
          <a:p>
            <a:r>
              <a:rPr lang="en-US" dirty="0" smtClean="0"/>
              <a:t>Below a certain threshold, the pressure stimulus only causes local depolarization, but not enough to trigger an action potential, and no signal is sent to the brain</a:t>
            </a:r>
          </a:p>
          <a:p>
            <a:r>
              <a:rPr lang="en-US" dirty="0" smtClean="0"/>
              <a:t>Example of the </a:t>
            </a:r>
            <a:r>
              <a:rPr lang="en-US" b="1" dirty="0" smtClean="0"/>
              <a:t>all-or-nothing law</a:t>
            </a:r>
            <a:r>
              <a:rPr lang="en-US" dirty="0" smtClean="0"/>
              <a:t>: neurons either transmit impulses or they don’t. An action potential will either be generated or will not, </a:t>
            </a:r>
            <a:r>
              <a:rPr lang="en-US" b="1" dirty="0" smtClean="0"/>
              <a:t>no partial potentials</a:t>
            </a:r>
            <a:r>
              <a:rPr lang="en-US" dirty="0" smtClean="0"/>
              <a:t>.</a:t>
            </a:r>
            <a:endParaRPr lang="en-US" dirty="0"/>
          </a:p>
        </p:txBody>
      </p:sp>
    </p:spTree>
    <p:extLst>
      <p:ext uri="{BB962C8B-B14F-4D97-AF65-F5344CB8AC3E}">
        <p14:creationId xmlns:p14="http://schemas.microsoft.com/office/powerpoint/2010/main" xmlns="" val="10363562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Synapses</a:t>
            </a:r>
            <a:endParaRPr lang="en-US" dirty="0"/>
          </a:p>
        </p:txBody>
      </p:sp>
      <p:sp>
        <p:nvSpPr>
          <p:cNvPr id="3" name="Content Placeholder 2"/>
          <p:cNvSpPr>
            <a:spLocks noGrp="1"/>
          </p:cNvSpPr>
          <p:nvPr>
            <p:ph sz="quarter" idx="1"/>
          </p:nvPr>
        </p:nvSpPr>
        <p:spPr/>
        <p:txBody>
          <a:bodyPr/>
          <a:lstStyle/>
          <a:p>
            <a:r>
              <a:rPr lang="en-US" dirty="0" smtClean="0"/>
              <a:t>Two adjacent neurons have a small (~20nm) gap between them called the </a:t>
            </a:r>
            <a:r>
              <a:rPr lang="en-US" b="1" dirty="0" smtClean="0"/>
              <a:t>synaptic cleft</a:t>
            </a:r>
            <a:endParaRPr lang="en-US" dirty="0" smtClean="0"/>
          </a:p>
          <a:p>
            <a:r>
              <a:rPr lang="en-US" b="1" dirty="0" smtClean="0"/>
              <a:t>Synapse:</a:t>
            </a:r>
            <a:r>
              <a:rPr lang="en-US" dirty="0" smtClean="0"/>
              <a:t> two parts of neurons near cleft plus cleft</a:t>
            </a:r>
            <a:endParaRPr lang="en-US"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3074588"/>
            <a:ext cx="4191000" cy="3785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65109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descr="https://classconnection.s3.amazonaws.com/64/flashcards/266064/png/neuron_types135546078929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48" y="88490"/>
            <a:ext cx="9164952" cy="65409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53960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transmission</a:t>
            </a:r>
            <a:endParaRPr lang="en-US" dirty="0"/>
          </a:p>
        </p:txBody>
      </p:sp>
      <p:sp>
        <p:nvSpPr>
          <p:cNvPr id="3" name="Content Placeholder 2"/>
          <p:cNvSpPr>
            <a:spLocks noGrp="1"/>
          </p:cNvSpPr>
          <p:nvPr>
            <p:ph sz="quarter" idx="1"/>
          </p:nvPr>
        </p:nvSpPr>
        <p:spPr>
          <a:xfrm>
            <a:off x="457200" y="1752600"/>
            <a:ext cx="4191000" cy="4373563"/>
          </a:xfrm>
        </p:spPr>
        <p:txBody>
          <a:bodyPr/>
          <a:lstStyle/>
          <a:p>
            <a:r>
              <a:rPr lang="en-US" dirty="0" smtClean="0"/>
              <a:t>Impulses cannot use </a:t>
            </a:r>
            <a:r>
              <a:rPr lang="en-US" dirty="0" err="1" smtClean="0"/>
              <a:t>saltatory</a:t>
            </a:r>
            <a:r>
              <a:rPr lang="en-US" dirty="0" smtClean="0"/>
              <a:t> conduction across synapse</a:t>
            </a:r>
          </a:p>
          <a:p>
            <a:r>
              <a:rPr lang="en-US" dirty="0" smtClean="0"/>
              <a:t>Instead, they use transmitter molecules (</a:t>
            </a:r>
            <a:r>
              <a:rPr lang="en-US" b="1" dirty="0" smtClean="0"/>
              <a:t>neurotransmitters</a:t>
            </a:r>
            <a:r>
              <a:rPr lang="en-US" dirty="0" smtClean="0"/>
              <a: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800" y="1981200"/>
            <a:ext cx="3467100" cy="36751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8648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transmission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93265331"/>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192046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transmission</a:t>
            </a:r>
            <a:endParaRPr lang="en-US" dirty="0"/>
          </a:p>
        </p:txBody>
      </p:sp>
      <p:sp>
        <p:nvSpPr>
          <p:cNvPr id="3" name="Content Placeholder 2"/>
          <p:cNvSpPr>
            <a:spLocks noGrp="1"/>
          </p:cNvSpPr>
          <p:nvPr>
            <p:ph sz="quarter" idx="1"/>
          </p:nvPr>
        </p:nvSpPr>
        <p:spPr/>
        <p:txBody>
          <a:bodyPr/>
          <a:lstStyle/>
          <a:p>
            <a:r>
              <a:rPr lang="en-US" dirty="0" smtClean="0"/>
              <a:t>Cytoplasm of presynaptic neuron contains vesicles of neurotransmitters</a:t>
            </a:r>
          </a:p>
          <a:p>
            <a:pPr lvl="1"/>
            <a:r>
              <a:rPr lang="en-US" dirty="0" smtClean="0"/>
              <a:t>More than 40 NTs are known.</a:t>
            </a:r>
          </a:p>
          <a:p>
            <a:pPr lvl="1"/>
            <a:r>
              <a:rPr lang="en-US" b="1" dirty="0"/>
              <a:t>Dopamine</a:t>
            </a:r>
            <a:r>
              <a:rPr lang="en-US" dirty="0"/>
              <a:t> and </a:t>
            </a:r>
            <a:r>
              <a:rPr lang="en-US" b="1" dirty="0"/>
              <a:t>glutamic acid</a:t>
            </a:r>
            <a:r>
              <a:rPr lang="en-US" dirty="0"/>
              <a:t> are found only in </a:t>
            </a:r>
            <a:r>
              <a:rPr lang="en-US" dirty="0" smtClean="0"/>
              <a:t>brain</a:t>
            </a:r>
          </a:p>
          <a:p>
            <a:pPr lvl="1"/>
            <a:r>
              <a:rPr lang="en-US" b="1" dirty="0" smtClean="0"/>
              <a:t>Noradrenaline</a:t>
            </a:r>
            <a:r>
              <a:rPr lang="en-US" dirty="0" smtClean="0"/>
              <a:t> and </a:t>
            </a:r>
            <a:r>
              <a:rPr lang="en-US" b="1" dirty="0" smtClean="0"/>
              <a:t>acetylcholine</a:t>
            </a:r>
            <a:r>
              <a:rPr lang="en-US" dirty="0" smtClean="0"/>
              <a:t> (ACh) are found throughout nervous system</a:t>
            </a:r>
          </a:p>
          <a:p>
            <a:r>
              <a:rPr lang="en-US" dirty="0" smtClean="0"/>
              <a:t>Synapses that use ACh are known as </a:t>
            </a:r>
            <a:r>
              <a:rPr lang="en-US" b="1" dirty="0" smtClean="0"/>
              <a:t>cholinergic synapses</a:t>
            </a:r>
            <a:endParaRPr lang="en-US"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4495800"/>
            <a:ext cx="5114925" cy="213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29727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transmission</a:t>
            </a:r>
            <a:endParaRPr lang="en-US" dirty="0"/>
          </a:p>
        </p:txBody>
      </p:sp>
      <p:sp>
        <p:nvSpPr>
          <p:cNvPr id="3" name="Content Placeholder 2"/>
          <p:cNvSpPr>
            <a:spLocks noGrp="1"/>
          </p:cNvSpPr>
          <p:nvPr>
            <p:ph sz="quarter" idx="1"/>
          </p:nvPr>
        </p:nvSpPr>
        <p:spPr/>
        <p:txBody>
          <a:bodyPr/>
          <a:lstStyle/>
          <a:p>
            <a:r>
              <a:rPr lang="en-US" dirty="0" smtClean="0"/>
              <a:t>In presynaptic neuron, </a:t>
            </a:r>
            <a:r>
              <a:rPr lang="en-US" dirty="0" err="1" smtClean="0"/>
              <a:t>axn</a:t>
            </a:r>
            <a:r>
              <a:rPr lang="en-US" dirty="0" smtClean="0"/>
              <a:t> potential causes </a:t>
            </a:r>
            <a:r>
              <a:rPr lang="en-US" b="1" dirty="0" smtClean="0"/>
              <a:t>calcium ion voltage-gated channels</a:t>
            </a:r>
            <a:r>
              <a:rPr lang="en-US" dirty="0" smtClean="0"/>
              <a:t> to open</a:t>
            </a:r>
          </a:p>
          <a:p>
            <a:r>
              <a:rPr lang="en-US" dirty="0" smtClean="0"/>
              <a:t>Ca++ ions diffuse down gradient into cytoplasm of </a:t>
            </a:r>
            <a:r>
              <a:rPr lang="en-US" dirty="0" err="1" smtClean="0"/>
              <a:t>presyn</a:t>
            </a:r>
            <a:r>
              <a:rPr lang="en-US" dirty="0" smtClean="0"/>
              <a:t> neuron</a:t>
            </a:r>
          </a:p>
          <a:p>
            <a:r>
              <a:rPr lang="en-US" dirty="0" smtClean="0"/>
              <a:t>Ca++ ions stimulate Ach vesicles to fuse with CSM, releasing contents into cleft via exocytosis</a:t>
            </a:r>
          </a:p>
          <a:p>
            <a:r>
              <a:rPr lang="en-US" dirty="0" smtClean="0"/>
              <a:t>Ach diffuses across cleft in less than 0.5 </a:t>
            </a:r>
            <a:r>
              <a:rPr lang="en-US" dirty="0" err="1" smtClean="0"/>
              <a:t>ms</a:t>
            </a:r>
            <a:endParaRPr lang="en-US" dirty="0" smtClean="0"/>
          </a:p>
          <a:p>
            <a:endParaRPr lang="en-US" dirty="0"/>
          </a:p>
        </p:txBody>
      </p:sp>
    </p:spTree>
    <p:extLst>
      <p:ext uri="{BB962C8B-B14F-4D97-AF65-F5344CB8AC3E}">
        <p14:creationId xmlns:p14="http://schemas.microsoft.com/office/powerpoint/2010/main" xmlns="" val="1020772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transmission</a:t>
            </a:r>
            <a:endParaRPr lang="en-US" dirty="0"/>
          </a:p>
        </p:txBody>
      </p:sp>
      <p:sp>
        <p:nvSpPr>
          <p:cNvPr id="3" name="Content Placeholder 2"/>
          <p:cNvSpPr>
            <a:spLocks noGrp="1"/>
          </p:cNvSpPr>
          <p:nvPr>
            <p:ph sz="quarter" idx="1"/>
          </p:nvPr>
        </p:nvSpPr>
        <p:spPr/>
        <p:txBody>
          <a:bodyPr/>
          <a:lstStyle/>
          <a:p>
            <a:r>
              <a:rPr lang="en-US" dirty="0" smtClean="0"/>
              <a:t>CSM of postsynaptic neuron contains </a:t>
            </a:r>
            <a:r>
              <a:rPr lang="en-US" b="1" dirty="0" smtClean="0"/>
              <a:t>receptor proteins </a:t>
            </a:r>
            <a:r>
              <a:rPr lang="en-US" dirty="0" smtClean="0"/>
              <a:t>that have complementary shapes to part of ACh (think like enzymes and substrates)</a:t>
            </a:r>
          </a:p>
          <a:p>
            <a:r>
              <a:rPr lang="en-US" dirty="0" smtClean="0"/>
              <a:t>ACh temp. binds with receptor which causes receptor to change shape, causing Na+ channels to open, which depolarizes membrane</a:t>
            </a:r>
          </a:p>
          <a:p>
            <a:r>
              <a:rPr lang="en-US" i="1" dirty="0" smtClean="0"/>
              <a:t>Think: what happens when a membrane is depolarized? </a:t>
            </a:r>
          </a:p>
        </p:txBody>
      </p:sp>
    </p:spTree>
    <p:extLst>
      <p:ext uri="{BB962C8B-B14F-4D97-AF65-F5344CB8AC3E}">
        <p14:creationId xmlns:p14="http://schemas.microsoft.com/office/powerpoint/2010/main" xmlns="" val="10207725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transmission</a:t>
            </a:r>
            <a:endParaRPr lang="en-US" dirty="0"/>
          </a:p>
        </p:txBody>
      </p:sp>
      <p:sp>
        <p:nvSpPr>
          <p:cNvPr id="3" name="Content Placeholder 2"/>
          <p:cNvSpPr>
            <a:spLocks noGrp="1"/>
          </p:cNvSpPr>
          <p:nvPr>
            <p:ph sz="quarter" idx="1"/>
          </p:nvPr>
        </p:nvSpPr>
        <p:spPr/>
        <p:txBody>
          <a:bodyPr/>
          <a:lstStyle/>
          <a:p>
            <a:r>
              <a:rPr lang="en-US" dirty="0" smtClean="0"/>
              <a:t>CSM of postsynaptic neuron contains </a:t>
            </a:r>
            <a:r>
              <a:rPr lang="en-US" b="1" dirty="0" smtClean="0"/>
              <a:t>receptor proteins </a:t>
            </a:r>
            <a:r>
              <a:rPr lang="en-US" dirty="0" smtClean="0"/>
              <a:t>that have complementary shapes to part of ACh (think like enzymes and substrates)</a:t>
            </a:r>
          </a:p>
          <a:p>
            <a:r>
              <a:rPr lang="en-US" dirty="0" smtClean="0"/>
              <a:t>ACh temp. binds with receptor which causes receptor to change shape, causing Na+ channels to open, which depolarizes membrane</a:t>
            </a:r>
          </a:p>
          <a:p>
            <a:r>
              <a:rPr lang="en-US" i="1" dirty="0" smtClean="0"/>
              <a:t>Think: what happens when a membrane is depolarized? That’s right! An action potential could be generated!</a:t>
            </a:r>
          </a:p>
        </p:txBody>
      </p:sp>
    </p:spTree>
    <p:extLst>
      <p:ext uri="{BB962C8B-B14F-4D97-AF65-F5344CB8AC3E}">
        <p14:creationId xmlns:p14="http://schemas.microsoft.com/office/powerpoint/2010/main" xmlns="" val="5707470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transmission</a:t>
            </a:r>
            <a:endParaRPr lang="en-US" dirty="0"/>
          </a:p>
        </p:txBody>
      </p:sp>
      <p:sp>
        <p:nvSpPr>
          <p:cNvPr id="3" name="Content Placeholder 2"/>
          <p:cNvSpPr>
            <a:spLocks noGrp="1"/>
          </p:cNvSpPr>
          <p:nvPr>
            <p:ph sz="quarter" idx="1"/>
          </p:nvPr>
        </p:nvSpPr>
        <p:spPr/>
        <p:txBody>
          <a:bodyPr>
            <a:normAutofit fontScale="92500"/>
          </a:bodyPr>
          <a:lstStyle/>
          <a:p>
            <a:r>
              <a:rPr lang="en-US" dirty="0" smtClean="0"/>
              <a:t>If ACh remained permanently to receptors, Na+ channels would always be open so CSM would constantly be depolarized, so no more </a:t>
            </a:r>
            <a:r>
              <a:rPr lang="en-US" dirty="0" err="1" smtClean="0"/>
              <a:t>axn</a:t>
            </a:r>
            <a:r>
              <a:rPr lang="en-US" dirty="0" smtClean="0"/>
              <a:t> potential can be generated</a:t>
            </a:r>
          </a:p>
          <a:p>
            <a:pPr lvl="1"/>
            <a:r>
              <a:rPr lang="en-US" dirty="0" smtClean="0"/>
              <a:t>So, ACh is recycled</a:t>
            </a:r>
          </a:p>
          <a:p>
            <a:r>
              <a:rPr lang="en-US" dirty="0" smtClean="0"/>
              <a:t>Synaptic cleft contains an enzyme </a:t>
            </a:r>
            <a:r>
              <a:rPr lang="en-US" b="1" dirty="0" smtClean="0"/>
              <a:t>acetylcholinesterase</a:t>
            </a:r>
            <a:r>
              <a:rPr lang="en-US" dirty="0" smtClean="0"/>
              <a:t> which catalyzes hydrolysis of ACH into acetate and choline</a:t>
            </a:r>
          </a:p>
          <a:p>
            <a:r>
              <a:rPr lang="en-US" dirty="0" smtClean="0"/>
              <a:t>Choline is taken pack to </a:t>
            </a:r>
            <a:r>
              <a:rPr lang="en-US" dirty="0" err="1" smtClean="0"/>
              <a:t>presyn</a:t>
            </a:r>
            <a:r>
              <a:rPr lang="en-US" dirty="0" smtClean="0"/>
              <a:t>. Neuron where is it combined with acetyl CoA to reform ACh</a:t>
            </a:r>
          </a:p>
          <a:p>
            <a:pPr lvl="1"/>
            <a:r>
              <a:rPr lang="en-US" dirty="0" smtClean="0"/>
              <a:t>Whole process, from arrival of </a:t>
            </a:r>
            <a:r>
              <a:rPr lang="en-US" dirty="0" err="1" smtClean="0"/>
              <a:t>axn</a:t>
            </a:r>
            <a:r>
              <a:rPr lang="en-US" dirty="0" smtClean="0"/>
              <a:t> potential to regeneration of ACh, takes about 5-10ms</a:t>
            </a:r>
            <a:endParaRPr lang="en-US" dirty="0"/>
          </a:p>
        </p:txBody>
      </p:sp>
    </p:spTree>
    <p:extLst>
      <p:ext uri="{BB962C8B-B14F-4D97-AF65-F5344CB8AC3E}">
        <p14:creationId xmlns:p14="http://schemas.microsoft.com/office/powerpoint/2010/main" xmlns="" val="10207725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transmission</a:t>
            </a:r>
            <a:endParaRPr lang="en-US" dirty="0"/>
          </a:p>
        </p:txBody>
      </p:sp>
      <p:sp>
        <p:nvSpPr>
          <p:cNvPr id="3" name="Content Placeholder 2"/>
          <p:cNvSpPr>
            <a:spLocks noGrp="1"/>
          </p:cNvSpPr>
          <p:nvPr>
            <p:ph sz="quarter" idx="1"/>
          </p:nvPr>
        </p:nvSpPr>
        <p:spPr/>
        <p:txBody>
          <a:bodyPr/>
          <a:lstStyle/>
          <a:p>
            <a:r>
              <a:rPr lang="en-US" dirty="0" smtClean="0"/>
              <a:t>Depolarization of </a:t>
            </a:r>
            <a:r>
              <a:rPr lang="en-US" dirty="0" err="1" smtClean="0"/>
              <a:t>postsyn</a:t>
            </a:r>
            <a:r>
              <a:rPr lang="en-US" dirty="0" smtClean="0"/>
              <a:t>. Neuron must meet threshold for </a:t>
            </a:r>
            <a:r>
              <a:rPr lang="en-US" dirty="0" err="1" smtClean="0"/>
              <a:t>axn</a:t>
            </a:r>
            <a:r>
              <a:rPr lang="en-US" dirty="0" smtClean="0"/>
              <a:t> potential to be generated (~-55mV)</a:t>
            </a:r>
          </a:p>
          <a:p>
            <a:r>
              <a:rPr lang="en-US" dirty="0" smtClean="0"/>
              <a:t>The more ACh, the greater the depolarization</a:t>
            </a:r>
            <a:endParaRPr lang="en-US" dirty="0"/>
          </a:p>
        </p:txBody>
      </p:sp>
    </p:spTree>
    <p:extLst>
      <p:ext uri="{BB962C8B-B14F-4D97-AF65-F5344CB8AC3E}">
        <p14:creationId xmlns:p14="http://schemas.microsoft.com/office/powerpoint/2010/main" xmlns="" val="31421250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Neuromuscular junction</a:t>
            </a:r>
            <a:endParaRPr lang="en-US" dirty="0"/>
          </a:p>
        </p:txBody>
      </p:sp>
      <p:sp>
        <p:nvSpPr>
          <p:cNvPr id="3" name="Content Placeholder 2"/>
          <p:cNvSpPr>
            <a:spLocks noGrp="1"/>
          </p:cNvSpPr>
          <p:nvPr>
            <p:ph sz="quarter" idx="1"/>
          </p:nvPr>
        </p:nvSpPr>
        <p:spPr/>
        <p:txBody>
          <a:bodyPr/>
          <a:lstStyle/>
          <a:p>
            <a:r>
              <a:rPr lang="en-US" dirty="0" smtClean="0"/>
              <a:t>Synapse between a motor neuron and a muscle</a:t>
            </a:r>
          </a:p>
          <a:p>
            <a:r>
              <a:rPr lang="en-US" dirty="0" smtClean="0"/>
              <a:t>Here, motor neuron forms </a:t>
            </a:r>
            <a:r>
              <a:rPr lang="en-US" b="1" dirty="0" smtClean="0"/>
              <a:t>motor end plates</a:t>
            </a:r>
            <a:r>
              <a:rPr lang="en-US" dirty="0" smtClean="0"/>
              <a:t> </a:t>
            </a:r>
          </a:p>
          <a:p>
            <a:r>
              <a:rPr lang="en-US" dirty="0" smtClean="0"/>
              <a:t>Action potential produced in the muscle causes it to contract</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57248" y="3733800"/>
            <a:ext cx="2409825" cy="1895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2161" y="3733800"/>
            <a:ext cx="3962400" cy="30975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641772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chemicals at synapses-nicotine</a:t>
            </a:r>
            <a:endParaRPr lang="en-US" dirty="0"/>
          </a:p>
        </p:txBody>
      </p:sp>
      <p:sp>
        <p:nvSpPr>
          <p:cNvPr id="3" name="Content Placeholder 2"/>
          <p:cNvSpPr>
            <a:spLocks noGrp="1"/>
          </p:cNvSpPr>
          <p:nvPr>
            <p:ph sz="quarter" idx="1"/>
          </p:nvPr>
        </p:nvSpPr>
        <p:spPr/>
        <p:txBody>
          <a:bodyPr/>
          <a:lstStyle/>
          <a:p>
            <a:r>
              <a:rPr lang="en-US" dirty="0" smtClean="0"/>
              <a:t>Part of nicotine is similar in shape to ACh molecules, so they can fit in ACh receptors</a:t>
            </a:r>
          </a:p>
          <a:p>
            <a:r>
              <a:rPr lang="en-US" dirty="0" smtClean="0"/>
              <a:t>Produces similar effects  to that of ACh, initiating </a:t>
            </a:r>
            <a:r>
              <a:rPr lang="en-US" dirty="0" err="1" smtClean="0"/>
              <a:t>axn</a:t>
            </a:r>
            <a:r>
              <a:rPr lang="en-US" dirty="0" smtClean="0"/>
              <a:t> potentials, but it is not readily broken down the ACh so it accumulates in the cleft</a:t>
            </a:r>
          </a:p>
          <a:p>
            <a:r>
              <a:rPr lang="en-US" dirty="0" smtClean="0"/>
              <a:t>Large doses of nicotine can be fatal</a:t>
            </a:r>
            <a:endParaRPr lang="en-US" dirty="0"/>
          </a:p>
        </p:txBody>
      </p:sp>
    </p:spTree>
    <p:extLst>
      <p:ext uri="{BB962C8B-B14F-4D97-AF65-F5344CB8AC3E}">
        <p14:creationId xmlns:p14="http://schemas.microsoft.com/office/powerpoint/2010/main" xmlns="" val="2546563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Neurons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295400"/>
            <a:ext cx="7886700" cy="51952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835164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chemicals at synapses-botulin toxin (</a:t>
            </a:r>
            <a:r>
              <a:rPr lang="en-US" dirty="0" err="1" smtClean="0"/>
              <a:t>botox</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Produced by bacteria that often breed in contaminated canned foods</a:t>
            </a:r>
          </a:p>
          <a:p>
            <a:r>
              <a:rPr lang="en-US" dirty="0" smtClean="0"/>
              <a:t>Inhibits release of ACh from </a:t>
            </a:r>
            <a:r>
              <a:rPr lang="en-US" dirty="0" err="1" smtClean="0"/>
              <a:t>presyn</a:t>
            </a:r>
            <a:r>
              <a:rPr lang="en-US" dirty="0" smtClean="0"/>
              <a:t>. neurons</a:t>
            </a:r>
          </a:p>
          <a:p>
            <a:r>
              <a:rPr lang="en-US" dirty="0" smtClean="0"/>
              <a:t>Consuming this toxin is frequently fatal because it stops synaptic communication</a:t>
            </a:r>
          </a:p>
        </p:txBody>
      </p:sp>
    </p:spTree>
    <p:extLst>
      <p:ext uri="{BB962C8B-B14F-4D97-AF65-F5344CB8AC3E}">
        <p14:creationId xmlns:p14="http://schemas.microsoft.com/office/powerpoint/2010/main" xmlns="" val="8121976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chemicals at synapses- </a:t>
            </a:r>
            <a:r>
              <a:rPr lang="en-US" dirty="0"/>
              <a:t>botulin toxin (</a:t>
            </a:r>
            <a:r>
              <a:rPr lang="en-US" dirty="0" err="1"/>
              <a:t>botox</a:t>
            </a:r>
            <a:r>
              <a:rPr lang="en-US" dirty="0"/>
              <a:t>)</a:t>
            </a:r>
          </a:p>
        </p:txBody>
      </p:sp>
      <p:sp>
        <p:nvSpPr>
          <p:cNvPr id="3" name="Content Placeholder 2"/>
          <p:cNvSpPr>
            <a:spLocks noGrp="1"/>
          </p:cNvSpPr>
          <p:nvPr>
            <p:ph sz="quarter" idx="1"/>
          </p:nvPr>
        </p:nvSpPr>
        <p:spPr/>
        <p:txBody>
          <a:bodyPr/>
          <a:lstStyle/>
          <a:p>
            <a:r>
              <a:rPr lang="en-US" dirty="0" smtClean="0"/>
              <a:t>Botox does have non-fatal medical uses</a:t>
            </a:r>
          </a:p>
          <a:p>
            <a:r>
              <a:rPr lang="en-US" dirty="0" smtClean="0"/>
              <a:t>Ex: to allow people with permanently contracted eyelids to open their eyes via </a:t>
            </a:r>
            <a:r>
              <a:rPr lang="en-US" dirty="0" err="1" smtClean="0"/>
              <a:t>botox</a:t>
            </a:r>
            <a:r>
              <a:rPr lang="en-US" dirty="0" smtClean="0"/>
              <a:t> injections around the eyes, widely used to smooth skin wrinkles</a:t>
            </a:r>
            <a:endParaRPr lang="en-US" dirty="0"/>
          </a:p>
        </p:txBody>
      </p:sp>
    </p:spTree>
    <p:extLst>
      <p:ext uri="{BB962C8B-B14F-4D97-AF65-F5344CB8AC3E}">
        <p14:creationId xmlns:p14="http://schemas.microsoft.com/office/powerpoint/2010/main" xmlns="" val="8121976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chemicals at synapses- </a:t>
            </a:r>
            <a:r>
              <a:rPr lang="en-US" dirty="0" err="1" smtClean="0"/>
              <a:t>organophosphorus</a:t>
            </a:r>
            <a:r>
              <a:rPr lang="en-US" dirty="0" smtClean="0"/>
              <a:t>  insecticides</a:t>
            </a:r>
            <a:endParaRPr lang="en-US" dirty="0"/>
          </a:p>
        </p:txBody>
      </p:sp>
      <p:sp>
        <p:nvSpPr>
          <p:cNvPr id="3" name="Content Placeholder 2"/>
          <p:cNvSpPr>
            <a:spLocks noGrp="1"/>
          </p:cNvSpPr>
          <p:nvPr>
            <p:ph sz="quarter" idx="1"/>
          </p:nvPr>
        </p:nvSpPr>
        <p:spPr/>
        <p:txBody>
          <a:bodyPr/>
          <a:lstStyle/>
          <a:p>
            <a:r>
              <a:rPr lang="en-US" dirty="0" smtClean="0"/>
              <a:t>Inhibits acetylcholinesterase so ACh is not broken down, causing it to generate continual </a:t>
            </a:r>
            <a:r>
              <a:rPr lang="en-US" dirty="0" err="1" smtClean="0"/>
              <a:t>axn</a:t>
            </a:r>
            <a:r>
              <a:rPr lang="en-US" dirty="0" smtClean="0"/>
              <a:t> potentials in the </a:t>
            </a:r>
            <a:r>
              <a:rPr lang="en-US" dirty="0" err="1" smtClean="0"/>
              <a:t>postsyn</a:t>
            </a:r>
            <a:r>
              <a:rPr lang="en-US" dirty="0" smtClean="0"/>
              <a:t>. neuron</a:t>
            </a:r>
          </a:p>
          <a:p>
            <a:r>
              <a:rPr lang="en-US" dirty="0"/>
              <a:t>M</a:t>
            </a:r>
            <a:r>
              <a:rPr lang="en-US" dirty="0" smtClean="0"/>
              <a:t>ay </a:t>
            </a:r>
            <a:r>
              <a:rPr lang="en-US" dirty="0"/>
              <a:t>lead to muscular paralysis, </a:t>
            </a:r>
            <a:r>
              <a:rPr lang="en-US" dirty="0" smtClean="0"/>
              <a:t>convulsions, bronchial</a:t>
            </a:r>
            <a:r>
              <a:rPr lang="en-US" dirty="0"/>
              <a:t> constriction, and death by asphyxiation</a:t>
            </a:r>
            <a:endParaRPr lang="en-US" dirty="0" smtClean="0"/>
          </a:p>
          <a:p>
            <a:r>
              <a:rPr lang="en-US" dirty="0" smtClean="0"/>
              <a:t>Found in many flea sprays and collars </a:t>
            </a:r>
          </a:p>
          <a:p>
            <a:r>
              <a:rPr lang="en-US" dirty="0" smtClean="0"/>
              <a:t>Several nerve gases also act this way</a:t>
            </a:r>
            <a:endParaRPr lang="en-US" dirty="0"/>
          </a:p>
        </p:txBody>
      </p:sp>
    </p:spTree>
    <p:extLst>
      <p:ext uri="{BB962C8B-B14F-4D97-AF65-F5344CB8AC3E}">
        <p14:creationId xmlns:p14="http://schemas.microsoft.com/office/powerpoint/2010/main" xmlns="" val="161760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neurons</a:t>
            </a:r>
            <a:endParaRPr lang="en-US" dirty="0"/>
          </a:p>
        </p:txBody>
      </p:sp>
      <p:sp>
        <p:nvSpPr>
          <p:cNvPr id="3" name="Content Placeholder 2"/>
          <p:cNvSpPr>
            <a:spLocks noGrp="1"/>
          </p:cNvSpPr>
          <p:nvPr>
            <p:ph sz="quarter" idx="1"/>
          </p:nvPr>
        </p:nvSpPr>
        <p:spPr/>
        <p:txBody>
          <a:bodyPr/>
          <a:lstStyle/>
          <a:p>
            <a:r>
              <a:rPr lang="en-US" dirty="0" smtClean="0"/>
              <a:t>Cell body of motor neuron lies within the spinal cord or brain</a:t>
            </a:r>
          </a:p>
          <a:p>
            <a:r>
              <a:rPr lang="en-US" dirty="0" smtClean="0"/>
              <a:t>Nucleus is always in body of neuron</a:t>
            </a:r>
          </a:p>
          <a:p>
            <a:r>
              <a:rPr lang="en-US" dirty="0" smtClean="0"/>
              <a:t>Cytoplasm of body: patches of RER that contain ribosomes to make protein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4038600"/>
            <a:ext cx="5406937" cy="25603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81472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neurons</a:t>
            </a:r>
            <a:endParaRPr lang="en-US" dirty="0"/>
          </a:p>
        </p:txBody>
      </p:sp>
      <p:sp>
        <p:nvSpPr>
          <p:cNvPr id="3" name="Content Placeholder 2"/>
          <p:cNvSpPr>
            <a:spLocks noGrp="1"/>
          </p:cNvSpPr>
          <p:nvPr>
            <p:ph sz="quarter" idx="1"/>
          </p:nvPr>
        </p:nvSpPr>
        <p:spPr/>
        <p:txBody>
          <a:bodyPr/>
          <a:lstStyle/>
          <a:p>
            <a:r>
              <a:rPr lang="en-US" dirty="0" smtClean="0"/>
              <a:t>Dendrites (</a:t>
            </a:r>
            <a:r>
              <a:rPr lang="en-US" dirty="0" err="1" smtClean="0"/>
              <a:t>dendrons</a:t>
            </a:r>
            <a:r>
              <a:rPr lang="en-US" dirty="0" smtClean="0"/>
              <a:t>) extend from cells body</a:t>
            </a:r>
          </a:p>
          <a:p>
            <a:pPr lvl="1"/>
            <a:r>
              <a:rPr lang="en-US" dirty="0" smtClean="0"/>
              <a:t>Provide surface area for endings of other neurons</a:t>
            </a:r>
          </a:p>
          <a:p>
            <a:r>
              <a:rPr lang="en-US" dirty="0" smtClean="0"/>
              <a:t>Axon: long cytoplasmic process that conducts impulses away from the cell body</a:t>
            </a:r>
          </a:p>
          <a:p>
            <a:r>
              <a:rPr lang="en-US" dirty="0" smtClean="0"/>
              <a:t>Within cytoplasm of axon: some mitochondria</a:t>
            </a:r>
          </a:p>
          <a:p>
            <a:r>
              <a:rPr lang="en-US" dirty="0" smtClean="0"/>
              <a:t>end of axon: many mitochondria and vesicle containing neurotransmitters</a:t>
            </a:r>
            <a:endParaRPr lang="en-US" dirty="0"/>
          </a:p>
        </p:txBody>
      </p:sp>
    </p:spTree>
    <p:extLst>
      <p:ext uri="{BB962C8B-B14F-4D97-AF65-F5344CB8AC3E}">
        <p14:creationId xmlns:p14="http://schemas.microsoft.com/office/powerpoint/2010/main" xmlns="" val="125406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neurons</a:t>
            </a:r>
            <a:endParaRPr lang="en-US" dirty="0"/>
          </a:p>
        </p:txBody>
      </p:sp>
      <p:pic>
        <p:nvPicPr>
          <p:cNvPr id="6146" name="Picture 2" descr="http://thumbs.dreamstime.com/z/motor-neuron-vector-diagram-structure-include-dendrites-cell-body-nucleus-axon-myelin-sheath-nodes-ranvier-end-3518149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685800"/>
            <a:ext cx="6400800" cy="56327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81579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19005</TotalTime>
  <Words>2372</Words>
  <Application>Microsoft Office PowerPoint</Application>
  <PresentationFormat>On-screen Show (4:3)</PresentationFormat>
  <Paragraphs>222</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Civic</vt:lpstr>
      <vt:lpstr>Chapter 15</vt:lpstr>
      <vt:lpstr>Nervous communication</vt:lpstr>
      <vt:lpstr>Nervous communication</vt:lpstr>
      <vt:lpstr>Neurons</vt:lpstr>
      <vt:lpstr>Slide 5</vt:lpstr>
      <vt:lpstr>Motor Neurons</vt:lpstr>
      <vt:lpstr>Motor neurons</vt:lpstr>
      <vt:lpstr>Motor neurons</vt:lpstr>
      <vt:lpstr>Motor neurons</vt:lpstr>
      <vt:lpstr>Sensory neurons</vt:lpstr>
      <vt:lpstr>Relay neurons</vt:lpstr>
      <vt:lpstr>Neurons </vt:lpstr>
      <vt:lpstr>Myelin</vt:lpstr>
      <vt:lpstr>Myelin</vt:lpstr>
      <vt:lpstr>A reflex arc</vt:lpstr>
      <vt:lpstr>A reflex arc</vt:lpstr>
      <vt:lpstr>A reflex arc</vt:lpstr>
      <vt:lpstr>A reflex arc</vt:lpstr>
      <vt:lpstr>transmission OF NERVE IMPULSES</vt:lpstr>
      <vt:lpstr>transmission OF NERVE IMPULSES</vt:lpstr>
      <vt:lpstr>Resting potential</vt:lpstr>
      <vt:lpstr>Resting potential</vt:lpstr>
      <vt:lpstr>Resting potential</vt:lpstr>
      <vt:lpstr>Resting potential</vt:lpstr>
      <vt:lpstr>Resting potential</vt:lpstr>
      <vt:lpstr>Resting potential</vt:lpstr>
      <vt:lpstr>Action potentials</vt:lpstr>
      <vt:lpstr>Action potentials</vt:lpstr>
      <vt:lpstr>Action potentials</vt:lpstr>
      <vt:lpstr>Action potentials</vt:lpstr>
      <vt:lpstr>Action potentials</vt:lpstr>
      <vt:lpstr>Action potentials</vt:lpstr>
      <vt:lpstr>Transmission of Action potentials</vt:lpstr>
      <vt:lpstr>Refractory period consequences</vt:lpstr>
      <vt:lpstr>How action potentials carry information</vt:lpstr>
      <vt:lpstr>How action potentials carry information</vt:lpstr>
      <vt:lpstr>How action potentials carry information</vt:lpstr>
      <vt:lpstr>How action potentials carry information</vt:lpstr>
      <vt:lpstr>Speed of conduction</vt:lpstr>
      <vt:lpstr>Speed of conduction</vt:lpstr>
      <vt:lpstr>Speed of conduction</vt:lpstr>
      <vt:lpstr>Speed of conduction</vt:lpstr>
      <vt:lpstr>Starting an action potential</vt:lpstr>
      <vt:lpstr>Starting an action potential</vt:lpstr>
      <vt:lpstr>Starting an action potential- Pacinian corpuscle</vt:lpstr>
      <vt:lpstr>Starting an action potential-Pacinian corpuscle</vt:lpstr>
      <vt:lpstr>Starting an action potential-Pacinian corpuscle</vt:lpstr>
      <vt:lpstr>Starting an action potential-Pacinian corpuscle</vt:lpstr>
      <vt:lpstr>Synapses</vt:lpstr>
      <vt:lpstr>Synaptic transmission</vt:lpstr>
      <vt:lpstr>Synaptic transmission</vt:lpstr>
      <vt:lpstr>Synaptic transmission</vt:lpstr>
      <vt:lpstr>Synaptic transmission</vt:lpstr>
      <vt:lpstr>Synaptic transmission</vt:lpstr>
      <vt:lpstr>Synaptic transmission</vt:lpstr>
      <vt:lpstr>Synaptic transmission</vt:lpstr>
      <vt:lpstr>Synaptic transmission</vt:lpstr>
      <vt:lpstr>Neuromuscular junction</vt:lpstr>
      <vt:lpstr>Other chemicals at synapses-nicotine</vt:lpstr>
      <vt:lpstr>Other chemicals at synapses-botulin toxin (botox)</vt:lpstr>
      <vt:lpstr>Other chemicals at synapses- botulin toxin (botox)</vt:lpstr>
      <vt:lpstr>Other chemicals at synapses- organophosphorus  insecticides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18.2</dc:title>
  <dc:creator>Hoke, Jordan</dc:creator>
  <cp:lastModifiedBy>Windows User</cp:lastModifiedBy>
  <cp:revision>50</cp:revision>
  <dcterms:created xsi:type="dcterms:W3CDTF">2014-11-03T14:13:36Z</dcterms:created>
  <dcterms:modified xsi:type="dcterms:W3CDTF">2015-04-08T16:06:55Z</dcterms:modified>
</cp:coreProperties>
</file>