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6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72" r:id="rId19"/>
    <p:sldId id="273" r:id="rId20"/>
    <p:sldId id="274" r:id="rId21"/>
    <p:sldId id="275" r:id="rId22"/>
    <p:sldId id="276" r:id="rId23"/>
    <p:sldId id="277" r:id="rId24"/>
    <p:sldId id="278" r:id="rId25"/>
    <p:sldId id="281" r:id="rId26"/>
    <p:sldId id="279" r:id="rId27"/>
    <p:sldId id="282" r:id="rId28"/>
    <p:sldId id="283" r:id="rId29"/>
    <p:sldId id="284" r:id="rId30"/>
    <p:sldId id="285"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10" r:id="rId48"/>
    <p:sldId id="304" r:id="rId49"/>
    <p:sldId id="305" r:id="rId50"/>
    <p:sldId id="306" r:id="rId51"/>
    <p:sldId id="307" r:id="rId52"/>
    <p:sldId id="308" r:id="rId53"/>
    <p:sldId id="309"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9E0F0E-F2A9-45B9-8319-20871CB6D882}" type="datetimeFigureOut">
              <a:rPr lang="en-US" smtClean="0"/>
              <a:t>3/29/2015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D6C479F-F0EE-469C-BE44-6AE46B4174DB}" type="slidenum">
              <a:rPr lang="en-US" smtClean="0"/>
              <a:t>‹#›</a:t>
            </a:fld>
            <a:endParaRPr lang="en-US"/>
          </a:p>
        </p:txBody>
      </p:sp>
    </p:spTree>
    <p:extLst>
      <p:ext uri="{BB962C8B-B14F-4D97-AF65-F5344CB8AC3E}">
        <p14:creationId xmlns:p14="http://schemas.microsoft.com/office/powerpoint/2010/main" val="627665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A33DA8-9E9E-4DA0-935F-55A00A7B2A5A}"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83791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33DA8-9E9E-4DA0-935F-55A00A7B2A5A}"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50534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33DA8-9E9E-4DA0-935F-55A00A7B2A5A}"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49028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33DA8-9E9E-4DA0-935F-55A00A7B2A5A}"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91633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33DA8-9E9E-4DA0-935F-55A00A7B2A5A}"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40111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A33DA8-9E9E-4DA0-935F-55A00A7B2A5A}" type="datetimeFigureOut">
              <a:rPr lang="en-US" smtClean="0"/>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7319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A33DA8-9E9E-4DA0-935F-55A00A7B2A5A}" type="datetimeFigureOut">
              <a:rPr lang="en-US" smtClean="0"/>
              <a:t>3/29/2015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1758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33DA8-9E9E-4DA0-935F-55A00A7B2A5A}" type="datetimeFigureOut">
              <a:rPr lang="en-US" smtClean="0"/>
              <a:t>3/29/2015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404686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33DA8-9E9E-4DA0-935F-55A00A7B2A5A}" type="datetimeFigureOut">
              <a:rPr lang="en-US" smtClean="0"/>
              <a:t>3/29/2015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336499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33DA8-9E9E-4DA0-935F-55A00A7B2A5A}" type="datetimeFigureOut">
              <a:rPr lang="en-US" smtClean="0"/>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8320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33DA8-9E9E-4DA0-935F-55A00A7B2A5A}" type="datetimeFigureOut">
              <a:rPr lang="en-US" smtClean="0"/>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DED0C-23F8-4A8D-8837-04D68C1A077C}" type="slidenum">
              <a:rPr lang="en-US" smtClean="0"/>
              <a:t>‹#›</a:t>
            </a:fld>
            <a:endParaRPr lang="en-US"/>
          </a:p>
        </p:txBody>
      </p:sp>
    </p:spTree>
    <p:extLst>
      <p:ext uri="{BB962C8B-B14F-4D97-AF65-F5344CB8AC3E}">
        <p14:creationId xmlns:p14="http://schemas.microsoft.com/office/powerpoint/2010/main" val="290689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A33DA8-9E9E-4DA0-935F-55A00A7B2A5A}" type="datetimeFigureOut">
              <a:rPr lang="en-US" smtClean="0"/>
              <a:t>3/29/2015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2DED0C-23F8-4A8D-8837-04D68C1A077C}" type="slidenum">
              <a:rPr lang="en-US" smtClean="0"/>
              <a:t>‹#›</a:t>
            </a:fld>
            <a:endParaRPr lang="en-US"/>
          </a:p>
        </p:txBody>
      </p:sp>
    </p:spTree>
    <p:extLst>
      <p:ext uri="{BB962C8B-B14F-4D97-AF65-F5344CB8AC3E}">
        <p14:creationId xmlns:p14="http://schemas.microsoft.com/office/powerpoint/2010/main" val="3006179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a:t>
            </a:r>
            <a:r>
              <a:rPr lang="en-US" dirty="0" smtClean="0"/>
              <a:t>14.1</a:t>
            </a:r>
            <a:r>
              <a:rPr lang="en-US" dirty="0" smtClean="0"/>
              <a:t>: </a:t>
            </a:r>
            <a:r>
              <a:rPr lang="en-US" dirty="0" smtClean="0"/>
              <a:t>Homeostasis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3387631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feedback</a:t>
            </a:r>
            <a:endParaRPr lang="en-US" dirty="0"/>
          </a:p>
        </p:txBody>
      </p:sp>
      <p:sp>
        <p:nvSpPr>
          <p:cNvPr id="3" name="Content Placeholder 2"/>
          <p:cNvSpPr>
            <a:spLocks noGrp="1"/>
          </p:cNvSpPr>
          <p:nvPr>
            <p:ph idx="1"/>
          </p:nvPr>
        </p:nvSpPr>
        <p:spPr/>
        <p:txBody>
          <a:bodyPr/>
          <a:lstStyle/>
          <a:p>
            <a:r>
              <a:rPr lang="en-US" dirty="0" smtClean="0"/>
              <a:t>Very few instances of positive feedback control loops</a:t>
            </a:r>
          </a:p>
          <a:p>
            <a:r>
              <a:rPr lang="en-US" dirty="0" smtClean="0"/>
              <a:t>Does not keep homeostasis</a:t>
            </a:r>
          </a:p>
          <a:p>
            <a:r>
              <a:rPr lang="en-US" dirty="0" smtClean="0"/>
              <a:t>Will keep parameter increasing or decreasing in single direction</a:t>
            </a:r>
            <a:endParaRPr lang="en-US" dirty="0"/>
          </a:p>
        </p:txBody>
      </p:sp>
    </p:spTree>
    <p:extLst>
      <p:ext uri="{BB962C8B-B14F-4D97-AF65-F5344CB8AC3E}">
        <p14:creationId xmlns:p14="http://schemas.microsoft.com/office/powerpoint/2010/main" val="152571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Excretion </a:t>
            </a:r>
            <a:endParaRPr lang="en-US" dirty="0"/>
          </a:p>
        </p:txBody>
      </p:sp>
      <p:sp>
        <p:nvSpPr>
          <p:cNvPr id="3" name="Content Placeholder 2"/>
          <p:cNvSpPr>
            <a:spLocks noGrp="1"/>
          </p:cNvSpPr>
          <p:nvPr>
            <p:ph idx="1"/>
          </p:nvPr>
        </p:nvSpPr>
        <p:spPr/>
        <p:txBody>
          <a:bodyPr/>
          <a:lstStyle/>
          <a:p>
            <a:r>
              <a:rPr lang="en-US" dirty="0" smtClean="0"/>
              <a:t>Many metabolic </a:t>
            </a:r>
            <a:r>
              <a:rPr lang="en-US" dirty="0" err="1" smtClean="0"/>
              <a:t>rxns</a:t>
            </a:r>
            <a:r>
              <a:rPr lang="en-US" dirty="0" smtClean="0"/>
              <a:t> in the body produce unwanted waste (can be toxic!)</a:t>
            </a:r>
          </a:p>
          <a:p>
            <a:r>
              <a:rPr lang="en-US" dirty="0" smtClean="0"/>
              <a:t>Removal of unwanted waste products is called </a:t>
            </a:r>
            <a:r>
              <a:rPr lang="en-US" b="1" dirty="0" smtClean="0"/>
              <a:t>excretion</a:t>
            </a:r>
            <a:endParaRPr lang="en-US" dirty="0"/>
          </a:p>
        </p:txBody>
      </p:sp>
    </p:spTree>
    <p:extLst>
      <p:ext uri="{BB962C8B-B14F-4D97-AF65-F5344CB8AC3E}">
        <p14:creationId xmlns:p14="http://schemas.microsoft.com/office/powerpoint/2010/main" val="299358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Excretion </a:t>
            </a:r>
            <a:endParaRPr lang="en-US" dirty="0"/>
          </a:p>
        </p:txBody>
      </p:sp>
      <p:sp>
        <p:nvSpPr>
          <p:cNvPr id="3" name="Content Placeholder 2"/>
          <p:cNvSpPr>
            <a:spLocks noGrp="1"/>
          </p:cNvSpPr>
          <p:nvPr>
            <p:ph idx="1"/>
          </p:nvPr>
        </p:nvSpPr>
        <p:spPr/>
        <p:txBody>
          <a:bodyPr/>
          <a:lstStyle/>
          <a:p>
            <a:pPr marL="0" indent="0">
              <a:buNone/>
            </a:pPr>
            <a:r>
              <a:rPr lang="en-US" dirty="0"/>
              <a:t>M</a:t>
            </a:r>
            <a:r>
              <a:rPr lang="en-US" dirty="0" smtClean="0"/>
              <a:t>ost common excretory products in humans:</a:t>
            </a:r>
          </a:p>
          <a:p>
            <a:r>
              <a:rPr lang="en-US" b="1" dirty="0" smtClean="0"/>
              <a:t>Carbon dioxide</a:t>
            </a:r>
            <a:r>
              <a:rPr lang="en-US" dirty="0" smtClean="0"/>
              <a:t>: produced continuously by aerobically respiring cells. Waste is transported via blood (see ch8 for refresher)</a:t>
            </a:r>
          </a:p>
          <a:p>
            <a:r>
              <a:rPr lang="en-US" b="1" dirty="0" smtClean="0"/>
              <a:t>Urea:</a:t>
            </a:r>
            <a:r>
              <a:rPr lang="en-US" dirty="0" smtClean="0"/>
              <a:t> produced in the liver from excess amino acids and transported to kidneys. Dissolved in water and excreted as </a:t>
            </a:r>
            <a:r>
              <a:rPr lang="en-US" b="1" dirty="0" smtClean="0"/>
              <a:t>urine</a:t>
            </a:r>
            <a:endParaRPr lang="en-US" b="1" dirty="0"/>
          </a:p>
        </p:txBody>
      </p:sp>
    </p:spTree>
    <p:extLst>
      <p:ext uri="{BB962C8B-B14F-4D97-AF65-F5344CB8AC3E}">
        <p14:creationId xmlns:p14="http://schemas.microsoft.com/office/powerpoint/2010/main" val="4036699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Deamination </a:t>
            </a:r>
            <a:endParaRPr lang="en-US" dirty="0"/>
          </a:p>
        </p:txBody>
      </p:sp>
      <p:sp>
        <p:nvSpPr>
          <p:cNvPr id="3" name="Content Placeholder 2"/>
          <p:cNvSpPr>
            <a:spLocks noGrp="1"/>
          </p:cNvSpPr>
          <p:nvPr>
            <p:ph idx="1"/>
          </p:nvPr>
        </p:nvSpPr>
        <p:spPr/>
        <p:txBody>
          <a:bodyPr/>
          <a:lstStyle/>
          <a:p>
            <a:r>
              <a:rPr lang="en-US" dirty="0" smtClean="0"/>
              <a:t>Excess protein cannot be stored, but getting rid of it is a waste, so the liver removes amino groups to provide energy</a:t>
            </a:r>
          </a:p>
          <a:p>
            <a:r>
              <a:rPr lang="en-US" dirty="0" smtClean="0"/>
              <a:t>This process known as </a:t>
            </a:r>
            <a:r>
              <a:rPr lang="en-US" b="1" dirty="0" smtClean="0"/>
              <a:t>deamination</a:t>
            </a:r>
            <a:endParaRPr lang="en-US" dirty="0"/>
          </a:p>
        </p:txBody>
      </p:sp>
    </p:spTree>
    <p:extLst>
      <p:ext uri="{BB962C8B-B14F-4D97-AF65-F5344CB8AC3E}">
        <p14:creationId xmlns:p14="http://schemas.microsoft.com/office/powerpoint/2010/main" val="3934406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Deamination</a:t>
            </a:r>
            <a:endParaRPr lang="en-US" dirty="0"/>
          </a:p>
        </p:txBody>
      </p:sp>
      <p:sp>
        <p:nvSpPr>
          <p:cNvPr id="3" name="Content Placeholder 2"/>
          <p:cNvSpPr>
            <a:spLocks noGrp="1"/>
          </p:cNvSpPr>
          <p:nvPr>
            <p:ph idx="1"/>
          </p:nvPr>
        </p:nvSpPr>
        <p:spPr/>
        <p:txBody>
          <a:bodyPr/>
          <a:lstStyle/>
          <a:p>
            <a:r>
              <a:rPr lang="en-US" dirty="0" smtClean="0"/>
              <a:t>In liver cells, amino group (-NH</a:t>
            </a:r>
            <a:r>
              <a:rPr lang="en-US" baseline="-25000" dirty="0" smtClean="0"/>
              <a:t>2</a:t>
            </a:r>
            <a:r>
              <a:rPr lang="en-US" dirty="0" smtClean="0"/>
              <a:t>)</a:t>
            </a:r>
            <a:r>
              <a:rPr lang="en-US" baseline="-25000" dirty="0" smtClean="0"/>
              <a:t> </a:t>
            </a:r>
            <a:r>
              <a:rPr lang="en-US" dirty="0" smtClean="0"/>
              <a:t>of amino acid is removed with a H atom to produce ammonia (NH</a:t>
            </a:r>
            <a:r>
              <a:rPr lang="en-US" baseline="-25000" dirty="0" smtClean="0"/>
              <a:t>3</a:t>
            </a:r>
            <a:r>
              <a:rPr lang="en-US" dirty="0" smtClean="0"/>
              <a:t>)</a:t>
            </a:r>
          </a:p>
          <a:p>
            <a:r>
              <a:rPr lang="en-US" dirty="0" smtClean="0"/>
              <a:t>The remainder of the amino acid, a </a:t>
            </a:r>
            <a:r>
              <a:rPr lang="en-US" dirty="0" err="1" smtClean="0"/>
              <a:t>keto</a:t>
            </a:r>
            <a:r>
              <a:rPr lang="en-US" dirty="0" smtClean="0"/>
              <a:t> acid, may enter the Krebs cycle and be respired, converted to glucose, or stored as glycogen</a:t>
            </a:r>
            <a:endParaRPr lang="en-US" dirty="0"/>
          </a:p>
        </p:txBody>
      </p:sp>
      <p:sp>
        <p:nvSpPr>
          <p:cNvPr id="4" name="AutoShape 2" descr="Displaying IMG_592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3402" t="40091" b="29954"/>
          <a:stretch/>
        </p:blipFill>
        <p:spPr bwMode="auto">
          <a:xfrm>
            <a:off x="1752600" y="3886200"/>
            <a:ext cx="5501191" cy="253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575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Deamination </a:t>
            </a:r>
            <a:endParaRPr lang="en-US" dirty="0"/>
          </a:p>
        </p:txBody>
      </p:sp>
      <p:sp>
        <p:nvSpPr>
          <p:cNvPr id="3" name="Content Placeholder 2"/>
          <p:cNvSpPr>
            <a:spLocks noGrp="1"/>
          </p:cNvSpPr>
          <p:nvPr>
            <p:ph idx="1"/>
          </p:nvPr>
        </p:nvSpPr>
        <p:spPr/>
        <p:txBody>
          <a:bodyPr/>
          <a:lstStyle/>
          <a:p>
            <a:r>
              <a:rPr lang="en-US" dirty="0" smtClean="0"/>
              <a:t>Ammonia is very soluble and highly toxic</a:t>
            </a:r>
          </a:p>
          <a:p>
            <a:r>
              <a:rPr lang="en-US" dirty="0" smtClean="0"/>
              <a:t>Damage to tissues is prevented by converting ammonia into urea, which is less soluble and less toxic</a:t>
            </a:r>
            <a:endParaRPr lang="en-US" dirty="0"/>
          </a:p>
        </p:txBody>
      </p:sp>
    </p:spTree>
    <p:extLst>
      <p:ext uri="{BB962C8B-B14F-4D97-AF65-F5344CB8AC3E}">
        <p14:creationId xmlns:p14="http://schemas.microsoft.com/office/powerpoint/2010/main" val="3924454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Urea </a:t>
            </a:r>
            <a:endParaRPr lang="en-US" dirty="0"/>
          </a:p>
        </p:txBody>
      </p:sp>
      <p:sp>
        <p:nvSpPr>
          <p:cNvPr id="3" name="Content Placeholder 2"/>
          <p:cNvSpPr>
            <a:spLocks noGrp="1"/>
          </p:cNvSpPr>
          <p:nvPr>
            <p:ph idx="1"/>
          </p:nvPr>
        </p:nvSpPr>
        <p:spPr/>
        <p:txBody>
          <a:bodyPr/>
          <a:lstStyle/>
          <a:p>
            <a:r>
              <a:rPr lang="en-US" dirty="0" smtClean="0"/>
              <a:t>Urea is the main </a:t>
            </a:r>
            <a:r>
              <a:rPr lang="en-US" b="1" dirty="0" smtClean="0"/>
              <a:t>nitrogenous excretory product</a:t>
            </a:r>
            <a:r>
              <a:rPr lang="en-US" dirty="0" smtClean="0"/>
              <a:t> of humans</a:t>
            </a:r>
          </a:p>
          <a:p>
            <a:r>
              <a:rPr lang="en-US" dirty="0" smtClean="0"/>
              <a:t>Other small excretory products include creatinine(made from </a:t>
            </a:r>
            <a:r>
              <a:rPr lang="en-US" dirty="0" err="1" smtClean="0"/>
              <a:t>creatine</a:t>
            </a:r>
            <a:r>
              <a:rPr lang="en-US" dirty="0" smtClean="0"/>
              <a:t>) and uric acid (made from nucleotides)</a:t>
            </a:r>
            <a:endParaRPr lang="en-US" dirty="0"/>
          </a:p>
        </p:txBody>
      </p:sp>
    </p:spTree>
    <p:extLst>
      <p:ext uri="{BB962C8B-B14F-4D97-AF65-F5344CB8AC3E}">
        <p14:creationId xmlns:p14="http://schemas.microsoft.com/office/powerpoint/2010/main" val="1606458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10/9</a:t>
            </a:r>
            <a:endParaRPr lang="en-US" dirty="0"/>
          </a:p>
        </p:txBody>
      </p:sp>
      <p:sp>
        <p:nvSpPr>
          <p:cNvPr id="3" name="Content Placeholder 2"/>
          <p:cNvSpPr>
            <a:spLocks noGrp="1"/>
          </p:cNvSpPr>
          <p:nvPr>
            <p:ph idx="1"/>
          </p:nvPr>
        </p:nvSpPr>
        <p:spPr/>
        <p:txBody>
          <a:bodyPr/>
          <a:lstStyle/>
          <a:p>
            <a:r>
              <a:rPr lang="en-US" dirty="0" smtClean="0"/>
              <a:t>What is meant by the term “deamination”?</a:t>
            </a:r>
            <a:endParaRPr lang="en-US" dirty="0"/>
          </a:p>
        </p:txBody>
      </p:sp>
    </p:spTree>
    <p:extLst>
      <p:ext uri="{BB962C8B-B14F-4D97-AF65-F5344CB8AC3E}">
        <p14:creationId xmlns:p14="http://schemas.microsoft.com/office/powerpoint/2010/main" val="1256136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a:t>
            </a:r>
            <a:endParaRPr lang="en-US" dirty="0"/>
          </a:p>
        </p:txBody>
      </p:sp>
      <p:sp>
        <p:nvSpPr>
          <p:cNvPr id="3" name="Content Placeholder 2"/>
          <p:cNvSpPr>
            <a:spLocks noGrp="1"/>
          </p:cNvSpPr>
          <p:nvPr>
            <p:ph idx="1"/>
          </p:nvPr>
        </p:nvSpPr>
        <p:spPr>
          <a:xfrm>
            <a:off x="301752" y="1527048"/>
            <a:ext cx="4803648" cy="4572000"/>
          </a:xfrm>
        </p:spPr>
        <p:txBody>
          <a:bodyPr>
            <a:normAutofit/>
          </a:bodyPr>
          <a:lstStyle/>
          <a:p>
            <a:r>
              <a:rPr lang="en-US" dirty="0"/>
              <a:t>The </a:t>
            </a:r>
            <a:r>
              <a:rPr lang="en-US" b="1" dirty="0"/>
              <a:t>kidneys</a:t>
            </a:r>
            <a:r>
              <a:rPr lang="en-US" dirty="0"/>
              <a:t> are bean-shaped organs </a:t>
            </a:r>
            <a:r>
              <a:rPr lang="en-US" dirty="0" smtClean="0"/>
              <a:t>that </a:t>
            </a:r>
            <a:r>
              <a:rPr lang="en-US" dirty="0"/>
              <a:t>are located against the back muscles in the upper abdominal area. </a:t>
            </a:r>
            <a:endParaRPr lang="en-US" dirty="0" smtClean="0"/>
          </a:p>
          <a:p>
            <a:r>
              <a:rPr lang="en-US" dirty="0" smtClean="0"/>
              <a:t>They </a:t>
            </a:r>
            <a:r>
              <a:rPr lang="en-US" dirty="0"/>
              <a:t>sit opposite each other on both the left and right side of the body; the right kidney, however, sits a little lower than the left to accommodate the size of the liver.</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3086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729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sp>
        <p:nvSpPr>
          <p:cNvPr id="3" name="Content Placeholder 2"/>
          <p:cNvSpPr>
            <a:spLocks noGrp="1"/>
          </p:cNvSpPr>
          <p:nvPr>
            <p:ph idx="1"/>
          </p:nvPr>
        </p:nvSpPr>
        <p:spPr/>
        <p:txBody>
          <a:bodyPr/>
          <a:lstStyle/>
          <a:p>
            <a:r>
              <a:rPr lang="en-US" dirty="0" smtClean="0"/>
              <a:t>Each kidney receives blood from a </a:t>
            </a:r>
            <a:r>
              <a:rPr lang="en-US" b="1" dirty="0" smtClean="0"/>
              <a:t>renal artery</a:t>
            </a:r>
            <a:r>
              <a:rPr lang="en-US" dirty="0" smtClean="0"/>
              <a:t>, and returns blood via a </a:t>
            </a:r>
            <a:r>
              <a:rPr lang="en-US" b="1" dirty="0" smtClean="0"/>
              <a:t>renal vein</a:t>
            </a:r>
            <a:r>
              <a:rPr lang="en-US" dirty="0" smtClean="0"/>
              <a:t>.</a:t>
            </a:r>
          </a:p>
          <a:p>
            <a:r>
              <a:rPr lang="en-US" dirty="0" smtClean="0"/>
              <a:t>A narrow tube called the </a:t>
            </a:r>
            <a:r>
              <a:rPr lang="en-US" b="1" dirty="0" smtClean="0"/>
              <a:t>ureter</a:t>
            </a:r>
            <a:r>
              <a:rPr lang="en-US" dirty="0" smtClean="0"/>
              <a:t> carries urine from the kidney to the bladder</a:t>
            </a:r>
          </a:p>
          <a:p>
            <a:r>
              <a:rPr lang="en-US" dirty="0" smtClean="0"/>
              <a:t>From the bladder, a single tube, the </a:t>
            </a:r>
            <a:r>
              <a:rPr lang="en-US" b="1" dirty="0" smtClean="0"/>
              <a:t>urethra</a:t>
            </a:r>
            <a:r>
              <a:rPr lang="en-US" dirty="0" smtClean="0"/>
              <a:t>, carries urine to the outside of the body</a:t>
            </a:r>
            <a:endParaRPr lang="en-US" dirty="0"/>
          </a:p>
        </p:txBody>
      </p:sp>
    </p:spTree>
    <p:extLst>
      <p:ext uri="{BB962C8B-B14F-4D97-AF65-F5344CB8AC3E}">
        <p14:creationId xmlns:p14="http://schemas.microsoft.com/office/powerpoint/2010/main" val="4128970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and control</a:t>
            </a:r>
            <a:endParaRPr lang="en-US" dirty="0"/>
          </a:p>
        </p:txBody>
      </p:sp>
      <p:sp>
        <p:nvSpPr>
          <p:cNvPr id="3" name="Content Placeholder 2"/>
          <p:cNvSpPr>
            <a:spLocks noGrp="1"/>
          </p:cNvSpPr>
          <p:nvPr>
            <p:ph idx="1"/>
          </p:nvPr>
        </p:nvSpPr>
        <p:spPr/>
        <p:txBody>
          <a:bodyPr/>
          <a:lstStyle/>
          <a:p>
            <a:r>
              <a:rPr lang="en-US" dirty="0" smtClean="0"/>
              <a:t>Due to division of labor (compartmentalization) in multicellular organisms, different parts of organism perform different functions</a:t>
            </a:r>
          </a:p>
          <a:p>
            <a:r>
              <a:rPr lang="en-US" dirty="0" smtClean="0"/>
              <a:t>Essential that information must pass between different parts</a:t>
            </a:r>
          </a:p>
          <a:p>
            <a:pPr lvl="1"/>
            <a:r>
              <a:rPr lang="en-US" dirty="0" smtClean="0"/>
              <a:t>Ex: blood glucose control</a:t>
            </a:r>
            <a:endParaRPr lang="en-US" dirty="0"/>
          </a:p>
        </p:txBody>
      </p:sp>
    </p:spTree>
    <p:extLst>
      <p:ext uri="{BB962C8B-B14F-4D97-AF65-F5344CB8AC3E}">
        <p14:creationId xmlns:p14="http://schemas.microsoft.com/office/powerpoint/2010/main" val="4695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sp>
        <p:nvSpPr>
          <p:cNvPr id="3" name="Content Placeholder 2"/>
          <p:cNvSpPr>
            <a:spLocks noGrp="1"/>
          </p:cNvSpPr>
          <p:nvPr>
            <p:ph idx="1"/>
          </p:nvPr>
        </p:nvSpPr>
        <p:spPr>
          <a:xfrm>
            <a:off x="301752" y="1527048"/>
            <a:ext cx="4575048" cy="4572000"/>
          </a:xfrm>
        </p:spPr>
        <p:txBody>
          <a:bodyPr/>
          <a:lstStyle/>
          <a:p>
            <a:pPr marL="0" indent="0">
              <a:buNone/>
            </a:pPr>
            <a:r>
              <a:rPr lang="en-US" dirty="0" smtClean="0"/>
              <a:t>3 main areas:</a:t>
            </a:r>
          </a:p>
          <a:p>
            <a:r>
              <a:rPr lang="en-US" b="1" dirty="0" smtClean="0"/>
              <a:t>Capsule: </a:t>
            </a:r>
            <a:r>
              <a:rPr lang="en-US" dirty="0" smtClean="0"/>
              <a:t>tough outer covering</a:t>
            </a:r>
            <a:endParaRPr lang="en-US" b="1" dirty="0" smtClean="0"/>
          </a:p>
          <a:p>
            <a:r>
              <a:rPr lang="en-US" b="1" dirty="0" smtClean="0"/>
              <a:t>Cortex:</a:t>
            </a:r>
            <a:r>
              <a:rPr lang="en-US" dirty="0" smtClean="0"/>
              <a:t> outer portion of kidney</a:t>
            </a:r>
            <a:endParaRPr lang="en-US" b="1" dirty="0" smtClean="0"/>
          </a:p>
          <a:p>
            <a:r>
              <a:rPr lang="en-US" b="1" dirty="0" smtClean="0"/>
              <a:t>Medulla:</a:t>
            </a:r>
            <a:r>
              <a:rPr lang="en-US" dirty="0" smtClean="0"/>
              <a:t> central area of the kidney</a:t>
            </a:r>
          </a:p>
          <a:p>
            <a:r>
              <a:rPr lang="en-US" dirty="0" smtClean="0"/>
              <a:t>Ureter joins at area known as the </a:t>
            </a:r>
            <a:r>
              <a:rPr lang="en-US" b="1" dirty="0" smtClean="0"/>
              <a:t>pelvis</a:t>
            </a:r>
            <a:endParaRPr lang="en-US" b="1" dirty="0"/>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6246" t="12242" r="9502" b="26986"/>
          <a:stretch/>
        </p:blipFill>
        <p:spPr bwMode="auto">
          <a:xfrm>
            <a:off x="5105400" y="1828800"/>
            <a:ext cx="384478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39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sp>
        <p:nvSpPr>
          <p:cNvPr id="3" name="Content Placeholder 2"/>
          <p:cNvSpPr>
            <a:spLocks noGrp="1"/>
          </p:cNvSpPr>
          <p:nvPr>
            <p:ph idx="1"/>
          </p:nvPr>
        </p:nvSpPr>
        <p:spPr>
          <a:xfrm>
            <a:off x="301752" y="1527048"/>
            <a:ext cx="5337048" cy="4572000"/>
          </a:xfrm>
        </p:spPr>
        <p:txBody>
          <a:bodyPr/>
          <a:lstStyle/>
          <a:p>
            <a:r>
              <a:rPr lang="en-US" dirty="0" smtClean="0"/>
              <a:t>Microscopically made up of thousands of tiny tubes called </a:t>
            </a:r>
            <a:r>
              <a:rPr lang="en-US" b="1" dirty="0" smtClean="0"/>
              <a:t>nephrons</a:t>
            </a:r>
            <a:r>
              <a:rPr lang="en-US" dirty="0" smtClean="0"/>
              <a:t> and many blood vessels</a:t>
            </a:r>
          </a:p>
          <a:p>
            <a:r>
              <a:rPr lang="en-US" dirty="0" smtClean="0"/>
              <a:t>One end of the tube forms a cup shaped structure called </a:t>
            </a:r>
            <a:r>
              <a:rPr lang="en-US" b="1" dirty="0" smtClean="0"/>
              <a:t>Bowman’s capsule</a:t>
            </a:r>
            <a:r>
              <a:rPr lang="en-US" dirty="0" smtClean="0"/>
              <a:t>, which surrounds a tight network of capillaries called a </a:t>
            </a:r>
            <a:r>
              <a:rPr lang="en-US" b="1" dirty="0" smtClean="0"/>
              <a:t>glomerulus </a:t>
            </a:r>
            <a:endParaRPr lang="en-US" dirty="0"/>
          </a:p>
        </p:txBody>
      </p:sp>
      <p:pic>
        <p:nvPicPr>
          <p:cNvPr id="3074" name="Picture 2" descr="http://upload.wikimedia.org/wikipedia/commons/9/98/Kidney_Nephr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24000"/>
            <a:ext cx="291700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38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sp>
        <p:nvSpPr>
          <p:cNvPr id="3" name="Content Placeholder 2"/>
          <p:cNvSpPr>
            <a:spLocks noGrp="1"/>
          </p:cNvSpPr>
          <p:nvPr>
            <p:ph idx="1"/>
          </p:nvPr>
        </p:nvSpPr>
        <p:spPr>
          <a:xfrm>
            <a:off x="301752" y="1527048"/>
            <a:ext cx="4575048" cy="4572000"/>
          </a:xfrm>
        </p:spPr>
        <p:txBody>
          <a:bodyPr/>
          <a:lstStyle/>
          <a:p>
            <a:r>
              <a:rPr lang="en-US" dirty="0" smtClean="0"/>
              <a:t>The glomeruli and capsules of all the nephrons are located in the cortex of the kidney</a:t>
            </a:r>
          </a:p>
          <a:p>
            <a:r>
              <a:rPr lang="en-US" dirty="0" smtClean="0"/>
              <a:t>From the capsule, the tube runs towards the center of the kidney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14600"/>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935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sp>
        <p:nvSpPr>
          <p:cNvPr id="3" name="Content Placeholder 2"/>
          <p:cNvSpPr>
            <a:spLocks noGrp="1"/>
          </p:cNvSpPr>
          <p:nvPr>
            <p:ph idx="1"/>
          </p:nvPr>
        </p:nvSpPr>
        <p:spPr/>
        <p:txBody>
          <a:bodyPr/>
          <a:lstStyle/>
          <a:p>
            <a:r>
              <a:rPr lang="en-US" dirty="0" smtClean="0"/>
              <a:t>From the capsule, the tube first forms a twisted region called the </a:t>
            </a:r>
            <a:r>
              <a:rPr lang="en-US" b="1" dirty="0" smtClean="0"/>
              <a:t>proximal convoluted tubule</a:t>
            </a:r>
            <a:r>
              <a:rPr lang="en-US" dirty="0" smtClean="0"/>
              <a:t> (PCT), and then a long hairpin loop in the medulla, called the </a:t>
            </a:r>
            <a:r>
              <a:rPr lang="en-US" b="1" dirty="0" smtClean="0"/>
              <a:t>loop of Henle</a:t>
            </a:r>
            <a:endParaRPr lang="en-US" dirty="0" smtClean="0"/>
          </a:p>
          <a:p>
            <a:r>
              <a:rPr lang="en-US" dirty="0" smtClean="0"/>
              <a:t>The tubule then runs back upwards into the cortex, where it forms another twisted region called the </a:t>
            </a:r>
            <a:r>
              <a:rPr lang="en-US" b="1" dirty="0" smtClean="0"/>
              <a:t>distal convoluted tubule</a:t>
            </a:r>
            <a:r>
              <a:rPr lang="en-US" dirty="0" smtClean="0"/>
              <a:t> (DCT)</a:t>
            </a:r>
            <a:endParaRPr lang="en-US" dirty="0"/>
          </a:p>
        </p:txBody>
      </p:sp>
    </p:spTree>
    <p:extLst>
      <p:ext uri="{BB962C8B-B14F-4D97-AF65-F5344CB8AC3E}">
        <p14:creationId xmlns:p14="http://schemas.microsoft.com/office/powerpoint/2010/main" val="4142945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sp>
        <p:nvSpPr>
          <p:cNvPr id="3" name="Content Placeholder 2"/>
          <p:cNvSpPr>
            <a:spLocks noGrp="1"/>
          </p:cNvSpPr>
          <p:nvPr>
            <p:ph idx="1"/>
          </p:nvPr>
        </p:nvSpPr>
        <p:spPr/>
        <p:txBody>
          <a:bodyPr/>
          <a:lstStyle/>
          <a:p>
            <a:r>
              <a:rPr lang="en-US" dirty="0" smtClean="0"/>
              <a:t>The DCT joins a </a:t>
            </a:r>
            <a:r>
              <a:rPr lang="en-US" b="1" dirty="0" smtClean="0"/>
              <a:t>collecting duct</a:t>
            </a:r>
            <a:r>
              <a:rPr lang="en-US" dirty="0" smtClean="0"/>
              <a:t> that leads down through the medulla and into the pelvis of the kidney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67000"/>
            <a:ext cx="6808138"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612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 </a:t>
            </a:r>
            <a:endParaRPr lang="en-US" dirty="0"/>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t="19729" r="7244"/>
          <a:stretch/>
        </p:blipFill>
        <p:spPr bwMode="auto">
          <a:xfrm>
            <a:off x="2286000" y="1219200"/>
            <a:ext cx="4674010" cy="538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589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blood supply</a:t>
            </a:r>
            <a:endParaRPr lang="en-US" dirty="0"/>
          </a:p>
        </p:txBody>
      </p:sp>
      <p:sp>
        <p:nvSpPr>
          <p:cNvPr id="3" name="Content Placeholder 2"/>
          <p:cNvSpPr>
            <a:spLocks noGrp="1"/>
          </p:cNvSpPr>
          <p:nvPr>
            <p:ph idx="1"/>
          </p:nvPr>
        </p:nvSpPr>
        <p:spPr/>
        <p:txBody>
          <a:bodyPr/>
          <a:lstStyle/>
          <a:p>
            <a:r>
              <a:rPr lang="en-US" dirty="0" smtClean="0"/>
              <a:t>Blood vessels are closely associated with the nephrons</a:t>
            </a:r>
          </a:p>
          <a:p>
            <a:r>
              <a:rPr lang="en-US" dirty="0" smtClean="0"/>
              <a:t>Each glomerulus </a:t>
            </a:r>
            <a:r>
              <a:rPr lang="en-US" dirty="0"/>
              <a:t>i</a:t>
            </a:r>
            <a:r>
              <a:rPr lang="en-US" dirty="0" smtClean="0"/>
              <a:t>s supplied with blood by a branch of the renal artery called an </a:t>
            </a:r>
            <a:r>
              <a:rPr lang="en-US" b="1" dirty="0" smtClean="0"/>
              <a:t>afferent arteriole</a:t>
            </a:r>
          </a:p>
          <a:p>
            <a:r>
              <a:rPr lang="en-US" dirty="0" smtClean="0"/>
              <a:t>The capillaries of the glomerulus rejoin to form an </a:t>
            </a:r>
            <a:r>
              <a:rPr lang="en-US" b="1" dirty="0" smtClean="0"/>
              <a:t>efferent arteriole</a:t>
            </a:r>
            <a:r>
              <a:rPr lang="en-US" dirty="0" smtClean="0"/>
              <a:t>.</a:t>
            </a:r>
          </a:p>
          <a:p>
            <a:r>
              <a:rPr lang="en-US" dirty="0" smtClean="0"/>
              <a:t>The efferent arteriole leads off to form a network of capillaries running closely alongside the rest of the nephron.</a:t>
            </a:r>
            <a:endParaRPr lang="en-US" dirty="0"/>
          </a:p>
        </p:txBody>
      </p:sp>
    </p:spTree>
    <p:extLst>
      <p:ext uri="{BB962C8B-B14F-4D97-AF65-F5344CB8AC3E}">
        <p14:creationId xmlns:p14="http://schemas.microsoft.com/office/powerpoint/2010/main" val="3877035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blood supply</a:t>
            </a:r>
            <a:endParaRPr lang="en-US" dirty="0"/>
          </a:p>
        </p:txBody>
      </p:sp>
      <p:sp>
        <p:nvSpPr>
          <p:cNvPr id="4" name="AutoShape 2" descr="Displaying IMG_255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4253" t="19030" b="10694"/>
          <a:stretch/>
        </p:blipFill>
        <p:spPr bwMode="auto">
          <a:xfrm>
            <a:off x="2654710" y="1740310"/>
            <a:ext cx="4012790" cy="407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30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Ultrafiltration </a:t>
            </a:r>
            <a:endParaRPr lang="en-US" dirty="0"/>
          </a:p>
        </p:txBody>
      </p:sp>
      <p:sp>
        <p:nvSpPr>
          <p:cNvPr id="3" name="Content Placeholder 2"/>
          <p:cNvSpPr>
            <a:spLocks noGrp="1"/>
          </p:cNvSpPr>
          <p:nvPr>
            <p:ph idx="1"/>
          </p:nvPr>
        </p:nvSpPr>
        <p:spPr/>
        <p:txBody>
          <a:bodyPr/>
          <a:lstStyle/>
          <a:p>
            <a:r>
              <a:rPr lang="en-US" dirty="0" smtClean="0"/>
              <a:t>The kidney makes urine in a 2-stage process:</a:t>
            </a:r>
          </a:p>
          <a:p>
            <a:pPr marL="514350" indent="-514350">
              <a:buFont typeface="+mj-lt"/>
              <a:buAutoNum type="arabicPeriod"/>
            </a:pPr>
            <a:r>
              <a:rPr lang="en-US" b="1" dirty="0" smtClean="0"/>
              <a:t>Ultrafiltration: </a:t>
            </a:r>
            <a:r>
              <a:rPr lang="en-US" dirty="0" smtClean="0"/>
              <a:t>filtering small molecules out of the blood and into the Bowman’s capsule (start of nephron)</a:t>
            </a:r>
          </a:p>
          <a:p>
            <a:pPr marL="514350" indent="-514350">
              <a:buFont typeface="+mj-lt"/>
              <a:buAutoNum type="arabicPeriod"/>
            </a:pPr>
            <a:r>
              <a:rPr lang="en-US" b="1" dirty="0" smtClean="0"/>
              <a:t>Reabsorption: </a:t>
            </a:r>
            <a:r>
              <a:rPr lang="en-US" dirty="0" smtClean="0"/>
              <a:t> taking back any useful molecules from fluid in nephron</a:t>
            </a:r>
            <a:endParaRPr lang="en-US" b="1" dirty="0" smtClean="0"/>
          </a:p>
        </p:txBody>
      </p:sp>
    </p:spTree>
    <p:extLst>
      <p:ext uri="{BB962C8B-B14F-4D97-AF65-F5344CB8AC3E}">
        <p14:creationId xmlns:p14="http://schemas.microsoft.com/office/powerpoint/2010/main" val="583175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Ultrafiltration</a:t>
            </a:r>
            <a:endParaRPr lang="en-US" dirty="0"/>
          </a:p>
        </p:txBody>
      </p:sp>
      <p:sp>
        <p:nvSpPr>
          <p:cNvPr id="3" name="Content Placeholder 2"/>
          <p:cNvSpPr>
            <a:spLocks noGrp="1"/>
          </p:cNvSpPr>
          <p:nvPr>
            <p:ph idx="1"/>
          </p:nvPr>
        </p:nvSpPr>
        <p:spPr/>
        <p:txBody>
          <a:bodyPr/>
          <a:lstStyle/>
          <a:p>
            <a:r>
              <a:rPr lang="en-US" dirty="0" smtClean="0"/>
              <a:t>Blood in glomerular capillaries is separated from the lumen of the Bowman’s capsule by 2 cell layers and a basement membrane</a:t>
            </a:r>
          </a:p>
          <a:p>
            <a:r>
              <a:rPr lang="en-US" dirty="0" smtClean="0"/>
              <a:t>1</a:t>
            </a:r>
            <a:r>
              <a:rPr lang="en-US" baseline="30000" dirty="0" smtClean="0"/>
              <a:t>st</a:t>
            </a:r>
            <a:r>
              <a:rPr lang="en-US" dirty="0" smtClean="0"/>
              <a:t> layer: lining, or </a:t>
            </a:r>
            <a:r>
              <a:rPr lang="en-US" b="1" dirty="0" smtClean="0"/>
              <a:t>endothelium</a:t>
            </a:r>
            <a:r>
              <a:rPr lang="en-US" dirty="0" smtClean="0"/>
              <a:t>, of the capillary. Perforated by thousands of tiny gaps</a:t>
            </a:r>
          </a:p>
          <a:p>
            <a:r>
              <a:rPr lang="en-US" dirty="0" smtClean="0"/>
              <a:t>Basement membrane: made up of network of collagen and glycoproteins</a:t>
            </a:r>
          </a:p>
          <a:p>
            <a:r>
              <a:rPr lang="en-US" dirty="0" smtClean="0"/>
              <a:t>2</a:t>
            </a:r>
            <a:r>
              <a:rPr lang="en-US" baseline="30000" dirty="0" smtClean="0"/>
              <a:t>nd</a:t>
            </a:r>
            <a:r>
              <a:rPr lang="en-US" dirty="0" smtClean="0"/>
              <a:t> layer: </a:t>
            </a:r>
            <a:r>
              <a:rPr lang="en-US" b="1" dirty="0" smtClean="0"/>
              <a:t>epithelial cells</a:t>
            </a:r>
            <a:r>
              <a:rPr lang="en-US" dirty="0" smtClean="0"/>
              <a:t> which make up inner lining of the Bowman’s capsule</a:t>
            </a:r>
            <a:endParaRPr lang="en-US" dirty="0"/>
          </a:p>
        </p:txBody>
      </p:sp>
    </p:spTree>
    <p:extLst>
      <p:ext uri="{BB962C8B-B14F-4D97-AF65-F5344CB8AC3E}">
        <p14:creationId xmlns:p14="http://schemas.microsoft.com/office/powerpoint/2010/main" val="2000262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transfer</a:t>
            </a:r>
            <a:endParaRPr lang="en-US" dirty="0"/>
          </a:p>
        </p:txBody>
      </p:sp>
      <p:sp>
        <p:nvSpPr>
          <p:cNvPr id="3" name="Content Placeholder 2"/>
          <p:cNvSpPr>
            <a:spLocks noGrp="1"/>
          </p:cNvSpPr>
          <p:nvPr>
            <p:ph idx="1"/>
          </p:nvPr>
        </p:nvSpPr>
        <p:spPr>
          <a:xfrm>
            <a:off x="301752" y="1527048"/>
            <a:ext cx="4879848" cy="4572000"/>
          </a:xfrm>
        </p:spPr>
        <p:txBody>
          <a:bodyPr/>
          <a:lstStyle/>
          <a:p>
            <a:r>
              <a:rPr lang="en-US" dirty="0" smtClean="0"/>
              <a:t>In animals, there are 2 types of information transfer used to coordinate the body’s activities</a:t>
            </a:r>
          </a:p>
          <a:p>
            <a:pPr lvl="1"/>
            <a:r>
              <a:rPr lang="en-US" b="1" dirty="0" smtClean="0"/>
              <a:t>Nerves</a:t>
            </a:r>
            <a:r>
              <a:rPr lang="en-US" dirty="0" smtClean="0"/>
              <a:t> that transmit information in the form of electrical impulses</a:t>
            </a:r>
          </a:p>
          <a:p>
            <a:pPr lvl="1"/>
            <a:r>
              <a:rPr lang="en-US" dirty="0" smtClean="0"/>
              <a:t>Chemical messengers called </a:t>
            </a:r>
            <a:r>
              <a:rPr lang="en-US" b="1" dirty="0" smtClean="0"/>
              <a:t>hormones</a:t>
            </a:r>
            <a:r>
              <a:rPr lang="en-US" dirty="0" smtClean="0"/>
              <a:t> that travel in the blood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740498"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874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Ultrafiltration</a:t>
            </a:r>
            <a:endParaRPr lang="en-US" dirty="0"/>
          </a:p>
        </p:txBody>
      </p:sp>
      <p:sp>
        <p:nvSpPr>
          <p:cNvPr id="3" name="Content Placeholder 2"/>
          <p:cNvSpPr>
            <a:spLocks noGrp="1"/>
          </p:cNvSpPr>
          <p:nvPr>
            <p:ph idx="1"/>
          </p:nvPr>
        </p:nvSpPr>
        <p:spPr/>
        <p:txBody>
          <a:bodyPr/>
          <a:lstStyle/>
          <a:p>
            <a:r>
              <a:rPr lang="en-US" dirty="0" smtClean="0"/>
              <a:t>Epithelial cells in the Bowman’s capsule has many tiny finger-like projections with gaps between them, called </a:t>
            </a:r>
            <a:r>
              <a:rPr lang="en-US" b="1" dirty="0" err="1" smtClean="0"/>
              <a:t>podocytes</a:t>
            </a:r>
            <a:endParaRPr lang="en-US" b="1" dirty="0" smtClean="0"/>
          </a:p>
          <a:p>
            <a:r>
              <a:rPr lang="en-US" dirty="0" smtClean="0"/>
              <a:t>The holes in the capillary endothelium and gaps between </a:t>
            </a:r>
            <a:r>
              <a:rPr lang="en-US" dirty="0" err="1" smtClean="0"/>
              <a:t>podocytes</a:t>
            </a:r>
            <a:r>
              <a:rPr lang="en-US" dirty="0" smtClean="0"/>
              <a:t> are large enough for dissolved molecules in blood to easily get from blood to capsule</a:t>
            </a:r>
          </a:p>
          <a:p>
            <a:r>
              <a:rPr lang="en-US" dirty="0" smtClean="0"/>
              <a:t>Basement membrane stops large protein molecules from getting through</a:t>
            </a:r>
            <a:endParaRPr lang="en-US" dirty="0"/>
          </a:p>
        </p:txBody>
      </p:sp>
    </p:spTree>
    <p:extLst>
      <p:ext uri="{BB962C8B-B14F-4D97-AF65-F5344CB8AC3E}">
        <p14:creationId xmlns:p14="http://schemas.microsoft.com/office/powerpoint/2010/main" val="1495827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Ultrafiltration</a:t>
            </a:r>
            <a:endParaRPr lang="en-US" dirty="0"/>
          </a:p>
        </p:txBody>
      </p:sp>
      <p:sp>
        <p:nvSpPr>
          <p:cNvPr id="3" name="Content Placeholder 2"/>
          <p:cNvSpPr>
            <a:spLocks noGrp="1"/>
          </p:cNvSpPr>
          <p:nvPr>
            <p:ph idx="1"/>
          </p:nvPr>
        </p:nvSpPr>
        <p:spPr/>
        <p:txBody>
          <a:bodyPr/>
          <a:lstStyle/>
          <a:p>
            <a:r>
              <a:rPr lang="en-US" dirty="0" smtClean="0"/>
              <a:t>Relative concentrations of substances in the blood and glomerular filtrate</a:t>
            </a:r>
            <a:endParaRPr lang="en-US"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6798" b="19746"/>
          <a:stretch/>
        </p:blipFill>
        <p:spPr bwMode="auto">
          <a:xfrm>
            <a:off x="1776259" y="2438400"/>
            <a:ext cx="5581650" cy="410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827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glomerular filtration rate</a:t>
            </a:r>
            <a:endParaRPr lang="en-US" dirty="0"/>
          </a:p>
        </p:txBody>
      </p:sp>
      <p:sp>
        <p:nvSpPr>
          <p:cNvPr id="3" name="Content Placeholder 2"/>
          <p:cNvSpPr>
            <a:spLocks noGrp="1"/>
          </p:cNvSpPr>
          <p:nvPr>
            <p:ph idx="1"/>
          </p:nvPr>
        </p:nvSpPr>
        <p:spPr/>
        <p:txBody>
          <a:bodyPr/>
          <a:lstStyle/>
          <a:p>
            <a:r>
              <a:rPr lang="en-US" b="1" dirty="0" smtClean="0"/>
              <a:t>Glomerular filtration rate:</a:t>
            </a:r>
            <a:r>
              <a:rPr lang="en-US" dirty="0" smtClean="0"/>
              <a:t> rate at which fluid filters from the blood in glomerular capillaries into the Bowman’s capsule</a:t>
            </a:r>
          </a:p>
          <a:p>
            <a:r>
              <a:rPr lang="en-US" dirty="0" smtClean="0"/>
              <a:t>In humans, rate is ~125 mL/min</a:t>
            </a:r>
          </a:p>
          <a:p>
            <a:r>
              <a:rPr lang="en-US" dirty="0" smtClean="0"/>
              <a:t>Rate determined by differences in water potential between plasma in glomerular capillaries and filtrate in Bowman’s capsule</a:t>
            </a:r>
            <a:endParaRPr lang="en-US" dirty="0"/>
          </a:p>
        </p:txBody>
      </p:sp>
    </p:spTree>
    <p:extLst>
      <p:ext uri="{BB962C8B-B14F-4D97-AF65-F5344CB8AC3E}">
        <p14:creationId xmlns:p14="http://schemas.microsoft.com/office/powerpoint/2010/main" val="1495827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glomerular filtration rate</a:t>
            </a:r>
            <a:endParaRPr lang="en-US" dirty="0"/>
          </a:p>
        </p:txBody>
      </p:sp>
      <p:sp>
        <p:nvSpPr>
          <p:cNvPr id="3" name="Content Placeholder 2"/>
          <p:cNvSpPr>
            <a:spLocks noGrp="1"/>
          </p:cNvSpPr>
          <p:nvPr>
            <p:ph idx="1"/>
          </p:nvPr>
        </p:nvSpPr>
        <p:spPr/>
        <p:txBody>
          <a:bodyPr/>
          <a:lstStyle/>
          <a:p>
            <a:r>
              <a:rPr lang="en-US" dirty="0" smtClean="0"/>
              <a:t>Capillaries: pressure is high (b/c small diameter), increases water potential in glomerulus</a:t>
            </a:r>
          </a:p>
          <a:p>
            <a:r>
              <a:rPr lang="en-US" dirty="0" smtClean="0"/>
              <a:t>However, presences of solutes decreases water potential in glomerulus because plasma protein molecules are too large to filter through basement membrane </a:t>
            </a:r>
            <a:endParaRPr lang="en-US" dirty="0"/>
          </a:p>
        </p:txBody>
      </p:sp>
    </p:spTree>
    <p:extLst>
      <p:ext uri="{BB962C8B-B14F-4D97-AF65-F5344CB8AC3E}">
        <p14:creationId xmlns:p14="http://schemas.microsoft.com/office/powerpoint/2010/main" val="2920198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glomerular filtration rate</a:t>
            </a:r>
            <a:endParaRPr lang="en-US" dirty="0"/>
          </a:p>
        </p:txBody>
      </p:sp>
      <p:sp>
        <p:nvSpPr>
          <p:cNvPr id="3" name="Content Placeholder 2"/>
          <p:cNvSpPr>
            <a:spLocks noGrp="1"/>
          </p:cNvSpPr>
          <p:nvPr>
            <p:ph idx="1"/>
          </p:nvPr>
        </p:nvSpPr>
        <p:spPr/>
        <p:txBody>
          <a:bodyPr/>
          <a:lstStyle/>
          <a:p>
            <a:r>
              <a:rPr lang="en-US" dirty="0" smtClean="0"/>
              <a:t>Overall, the positive effect of pressure potential in the glomerulus outweighs the negative effect of solute potential</a:t>
            </a:r>
          </a:p>
          <a:p>
            <a:r>
              <a:rPr lang="en-US" dirty="0" smtClean="0"/>
              <a:t>Water potential in glomerulus is greater than in the Bowman’s capsule, so water continues to moves down potential gradient from blood into the capsule</a:t>
            </a:r>
            <a:endParaRPr lang="en-US" dirty="0"/>
          </a:p>
        </p:txBody>
      </p:sp>
    </p:spTree>
    <p:extLst>
      <p:ext uri="{BB962C8B-B14F-4D97-AF65-F5344CB8AC3E}">
        <p14:creationId xmlns:p14="http://schemas.microsoft.com/office/powerpoint/2010/main" val="2834524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PCT</a:t>
            </a:r>
            <a:endParaRPr lang="en-US" dirty="0"/>
          </a:p>
        </p:txBody>
      </p:sp>
      <p:sp>
        <p:nvSpPr>
          <p:cNvPr id="3" name="Content Placeholder 2"/>
          <p:cNvSpPr>
            <a:spLocks noGrp="1"/>
          </p:cNvSpPr>
          <p:nvPr>
            <p:ph idx="1"/>
          </p:nvPr>
        </p:nvSpPr>
        <p:spPr/>
        <p:txBody>
          <a:bodyPr/>
          <a:lstStyle/>
          <a:p>
            <a:r>
              <a:rPr lang="en-US" dirty="0" smtClean="0"/>
              <a:t>Many substances in filtrate need to be kept in body, so they are </a:t>
            </a:r>
            <a:r>
              <a:rPr lang="en-US" b="1" dirty="0" smtClean="0"/>
              <a:t>reabsorbed</a:t>
            </a:r>
            <a:r>
              <a:rPr lang="en-US" dirty="0" smtClean="0"/>
              <a:t> into the blood as the fluid passes along the nephron</a:t>
            </a:r>
          </a:p>
          <a:p>
            <a:r>
              <a:rPr lang="en-US" dirty="0" smtClean="0"/>
              <a:t>Only certain substances are reabsorbed, so it is </a:t>
            </a:r>
            <a:r>
              <a:rPr lang="en-US" b="1" dirty="0" smtClean="0"/>
              <a:t>selective reabsorption</a:t>
            </a:r>
            <a:endParaRPr lang="en-US" dirty="0"/>
          </a:p>
        </p:txBody>
      </p:sp>
    </p:spTree>
    <p:extLst>
      <p:ext uri="{BB962C8B-B14F-4D97-AF65-F5344CB8AC3E}">
        <p14:creationId xmlns:p14="http://schemas.microsoft.com/office/powerpoint/2010/main" val="2184044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PCT</a:t>
            </a:r>
            <a:endParaRPr lang="en-US" dirty="0"/>
          </a:p>
        </p:txBody>
      </p:sp>
      <p:sp>
        <p:nvSpPr>
          <p:cNvPr id="3" name="Content Placeholder 2"/>
          <p:cNvSpPr>
            <a:spLocks noGrp="1"/>
          </p:cNvSpPr>
          <p:nvPr>
            <p:ph idx="1"/>
          </p:nvPr>
        </p:nvSpPr>
        <p:spPr/>
        <p:txBody>
          <a:bodyPr/>
          <a:lstStyle/>
          <a:p>
            <a:r>
              <a:rPr lang="en-US" dirty="0" smtClean="0"/>
              <a:t>Most reabsorption takes places in the proximal convoluted tubule</a:t>
            </a:r>
          </a:p>
          <a:p>
            <a:r>
              <a:rPr lang="en-US" dirty="0" smtClean="0"/>
              <a:t>The lining is made of a single layer of cuboidal epithelial cells that are adapted by:</a:t>
            </a:r>
          </a:p>
          <a:p>
            <a:pPr lvl="1"/>
            <a:r>
              <a:rPr lang="en-US" b="1" dirty="0" smtClean="0"/>
              <a:t>Microvilli</a:t>
            </a:r>
            <a:r>
              <a:rPr lang="en-US" dirty="0" smtClean="0"/>
              <a:t>: increase surface area for reabsorption</a:t>
            </a:r>
            <a:endParaRPr lang="en-US" b="1" dirty="0" smtClean="0"/>
          </a:p>
          <a:p>
            <a:pPr lvl="1"/>
            <a:r>
              <a:rPr lang="en-US" b="1" dirty="0" smtClean="0"/>
              <a:t>Tight junctions</a:t>
            </a:r>
            <a:r>
              <a:rPr lang="en-US" dirty="0" smtClean="0"/>
              <a:t>: hold adjacent cells together so fluid cannot pass between them</a:t>
            </a:r>
            <a:endParaRPr lang="en-US" b="1" dirty="0" smtClean="0"/>
          </a:p>
          <a:p>
            <a:pPr lvl="1"/>
            <a:r>
              <a:rPr lang="en-US" b="1" dirty="0" smtClean="0"/>
              <a:t>Many mitochondria</a:t>
            </a:r>
            <a:r>
              <a:rPr lang="en-US" dirty="0" smtClean="0"/>
              <a:t>: provide energy for sodium/potassium pump</a:t>
            </a:r>
            <a:endParaRPr lang="en-US" b="1" dirty="0" smtClean="0"/>
          </a:p>
          <a:p>
            <a:pPr lvl="1"/>
            <a:r>
              <a:rPr lang="en-US" b="1" dirty="0" smtClean="0"/>
              <a:t>Co-transporter proteins</a:t>
            </a:r>
            <a:r>
              <a:rPr lang="en-US" dirty="0" smtClean="0"/>
              <a:t>: in the membrane facing the lumen</a:t>
            </a:r>
            <a:endParaRPr lang="en-US" b="1" dirty="0"/>
          </a:p>
        </p:txBody>
      </p:sp>
    </p:spTree>
    <p:extLst>
      <p:ext uri="{BB962C8B-B14F-4D97-AF65-F5344CB8AC3E}">
        <p14:creationId xmlns:p14="http://schemas.microsoft.com/office/powerpoint/2010/main" val="1941385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PCT</a:t>
            </a:r>
            <a:endParaRPr lang="en-US" dirty="0"/>
          </a:p>
        </p:txBody>
      </p:sp>
      <p:sp>
        <p:nvSpPr>
          <p:cNvPr id="3" name="Content Placeholder 2"/>
          <p:cNvSpPr>
            <a:spLocks noGrp="1"/>
          </p:cNvSpPr>
          <p:nvPr>
            <p:ph idx="1"/>
          </p:nvPr>
        </p:nvSpPr>
        <p:spPr/>
        <p:txBody>
          <a:bodyPr/>
          <a:lstStyle/>
          <a:p>
            <a:r>
              <a:rPr lang="en-US" dirty="0" smtClean="0"/>
              <a:t>Blood capillaries are very close to the outer surface of the tubule</a:t>
            </a:r>
          </a:p>
          <a:p>
            <a:r>
              <a:rPr lang="en-US" dirty="0" smtClean="0"/>
              <a:t>Blood comes directly from the glomerulus, so it has much less plasma and has lost a lot of water and ions</a:t>
            </a:r>
          </a:p>
          <a:p>
            <a:r>
              <a:rPr lang="en-US" dirty="0" smtClean="0"/>
              <a:t>The basal membrane of the cells lining the PCT actively transport sodium ions out of cells into the blood</a:t>
            </a:r>
            <a:endParaRPr lang="en-US" dirty="0"/>
          </a:p>
        </p:txBody>
      </p:sp>
    </p:spTree>
    <p:extLst>
      <p:ext uri="{BB962C8B-B14F-4D97-AF65-F5344CB8AC3E}">
        <p14:creationId xmlns:p14="http://schemas.microsoft.com/office/powerpoint/2010/main" val="1966272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PCT</a:t>
            </a:r>
            <a:endParaRPr lang="en-US" dirty="0"/>
          </a:p>
        </p:txBody>
      </p:sp>
      <p:sp>
        <p:nvSpPr>
          <p:cNvPr id="3" name="Content Placeholder 2"/>
          <p:cNvSpPr>
            <a:spLocks noGrp="1"/>
          </p:cNvSpPr>
          <p:nvPr>
            <p:ph idx="1"/>
          </p:nvPr>
        </p:nvSpPr>
        <p:spPr/>
        <p:txBody>
          <a:bodyPr/>
          <a:lstStyle/>
          <a:p>
            <a:r>
              <a:rPr lang="en-US" dirty="0" smtClean="0"/>
              <a:t>Lowered concentration of sodium ions in cells causes sodium from lumen of PCT to diffuse via co-transporter proteins into living cells down their concentration gradient</a:t>
            </a:r>
          </a:p>
          <a:p>
            <a:r>
              <a:rPr lang="en-US" dirty="0" smtClean="0"/>
              <a:t>This passive movement allows for the transport of glucose into lining cells, which then is transported into the blood through a transport protein in the basal membrane</a:t>
            </a:r>
            <a:endParaRPr lang="en-US" dirty="0"/>
          </a:p>
        </p:txBody>
      </p:sp>
    </p:spTree>
    <p:extLst>
      <p:ext uri="{BB962C8B-B14F-4D97-AF65-F5344CB8AC3E}">
        <p14:creationId xmlns:p14="http://schemas.microsoft.com/office/powerpoint/2010/main" val="1966272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PCT</a:t>
            </a:r>
            <a:endParaRPr lang="en-US" dirty="0"/>
          </a:p>
        </p:txBody>
      </p:sp>
      <p:sp>
        <p:nvSpPr>
          <p:cNvPr id="3" name="Content Placeholder 2"/>
          <p:cNvSpPr>
            <a:spLocks noGrp="1"/>
          </p:cNvSpPr>
          <p:nvPr>
            <p:ph idx="1"/>
          </p:nvPr>
        </p:nvSpPr>
        <p:spPr/>
        <p:txBody>
          <a:bodyPr/>
          <a:lstStyle/>
          <a:p>
            <a:r>
              <a:rPr lang="en-US" dirty="0" smtClean="0"/>
              <a:t>All of the glucose in the glomerular filtrate is transported out of the PCT into the blood  (leaving no glucose in urine)</a:t>
            </a:r>
          </a:p>
          <a:p>
            <a:r>
              <a:rPr lang="en-US" dirty="0" smtClean="0"/>
              <a:t>The removal of solutes from filtrate greatly increases its water potential, so a gradient exists between filtrate and blood</a:t>
            </a:r>
            <a:endParaRPr lang="en-US" dirty="0"/>
          </a:p>
        </p:txBody>
      </p:sp>
    </p:spTree>
    <p:extLst>
      <p:ext uri="{BB962C8B-B14F-4D97-AF65-F5344CB8AC3E}">
        <p14:creationId xmlns:p14="http://schemas.microsoft.com/office/powerpoint/2010/main" val="3455746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sp>
        <p:nvSpPr>
          <p:cNvPr id="3" name="Content Placeholder 2"/>
          <p:cNvSpPr>
            <a:spLocks noGrp="1"/>
          </p:cNvSpPr>
          <p:nvPr>
            <p:ph idx="1"/>
          </p:nvPr>
        </p:nvSpPr>
        <p:spPr>
          <a:xfrm>
            <a:off x="301752" y="1527048"/>
            <a:ext cx="8232648" cy="4572000"/>
          </a:xfrm>
        </p:spPr>
        <p:txBody>
          <a:bodyPr/>
          <a:lstStyle/>
          <a:p>
            <a:r>
              <a:rPr lang="en-US" dirty="0" smtClean="0"/>
              <a:t>Maintaining stable internal environment (conditions inside body)</a:t>
            </a:r>
          </a:p>
          <a:p>
            <a:r>
              <a:rPr lang="en-US" dirty="0" smtClean="0"/>
              <a:t>For cells: immediate environment is tissue fluid surrounding it</a:t>
            </a:r>
            <a:endParaRPr lang="en-US" dirty="0"/>
          </a:p>
        </p:txBody>
      </p:sp>
      <p:sp>
        <p:nvSpPr>
          <p:cNvPr id="4" name="AutoShape 2" descr="data:image/jpeg;base64,/9j/4AAQSkZJRgABAQAAAQABAAD/2wCEAAkGBhQSEBQQEhQUFBQUFBUUFRQVFRQUFRUQFBQVFBQQFRQXHCYfFxwkGRYUHy8gJScpLCwsFR4xNTAqNSYrLCkBCQoKDgwOFA8PFykcFB0pKSkpKSkpKSksKS0sKSkqKSkuKSkpKSwtNSkpKSwpKSkpKSkpKSopKSkpKSkpNTYpLP/AABEIAKgBLAMBIgACEQEDEQH/xAAcAAABBQEBAQAAAAAAAAAAAAAAAQIDBAYFBwj/xAA9EAABAwIEBAQEBAQGAQUAAAABAAIRAyEEEjFBBQYiURNhcYEUMpGhB7HB8EJSYtEjM3KS4fEIFSQlU4L/xAAaAQEBAQEBAQEAAAAAAAAAAAAAAQIDBAUG/8QAJBEBAQACAgICAQUBAAAAAAAAAAECEQMSITEEE1EiMkFhcSP/2gAMAwEAAhEDEQA/APSQ1LlS5U5fRfNREJpClITS1VKhIQpCxJkWmTAE/KnBidkU2I4QGqXIjImzSPKkLVNlSFqbEBCapi1J4asojyoLFJ4aixNYU2F7zDWgkk7Abq7TWzSALm3qqDuP0c2Vrw47ht4jWTpsfovNuaedXYqqaTCRSGgFp/qd39FwKWMeHF2rAQS0Wzarycnydfte3j+Nvzk90pYtrg0tvm+Ubu9O6meCLOa4eot9RZeXcK5th9Os512sMNOwMQ4EXDoGXtuttwTm0lrHOBLC9zXHNfxOlwBHYhwibdlwnyc47X42H4dyEsLk1uI0nVHfD1Ie2/hlwyPbAcLd4PlpurXDuKNqy3R7bPYdQV6uLnmfi+3l5eC4eZ6XEspzWp2Reh5kcpYTsqWEDJQE7KlyIEAT8qA1LCysATpSQlhRo7MlzJsJwaovkiAnZU9rFLY0aAnZFI2kpxhVi5yNSOeWpCxPSQtMo8iMifCFWdI8iQtUpKaVYhrWp2RATsyEIGoLUudEovg3KkKemFENISJ8JIVQ2FgfxR5jDKXwjD1vgvjZoMhvqfy9VusU8hhI1iy8H4hhKlbEVS6S51UuOphvb7fZcOfPrj/r0/H4++X+LnBeAh9JziOo5r9uyz3FMO6m7K4WESJMEA6fmt/y7SNOmcxETaTsouZOFNrMLgOoCx1B7gr5Mysr9DnxY5YzXtjTR8RuZpM6bXBvfzmFouB1nVW5Gm1xBGrg5pBPYiP3K4/AGkOdSdYHvpIuF2OXXGnioHVTqOIncG8wfVZuTjMHTwPDn/EScwa9svIvLbyBt/C0iey09XEMZiqeJZbO/wAGq0EEE2a2oPIiD3Cs8P4a4Me/5gxpbB8gBH2J91z/AIcPlpIaXPa5s9xOncxKmHLcbKcnFMpW2hEKXDtDmg9x991IaQX3pnLNvztwsulbIlDFY8MJzaadjorZEZVdNDskGHU7xeimGp2RXm0I2TvCWbyNfWotanBqvHDSlbg1m8kamFUwxSswxKvsoAKQBc7y/h1nD+VBuDKkGFVxCx9lb+qK7cMn+EpULNyrXSOKWpuRKSkBXteMkIISkppKrNIQE0pSEBirJiIUvhoLE2aRhicAlhIqBNKdKREAajKhLlQNICw2M4Y1vEKwaBBoh0diXAErdFizHFsMW4mpV2dSY0f/AJJlef5E/Q9fw9/bIynFMPhaVniSDufdXOHvpPpdGnY7bQouKcPpvYW31zEEyM/dWuUOCN8ZrHaEyV8jW36bGWbt9ODjcLRpvMi5Vzl/BUnVgG2dTa54bImdSIm+m11o+deQesVqXy6xOhHZQcq4JorZqjGucbEuvos9dXybmWPbH03/AAXJVpZwLuaGu/qAsD9Fg+OcPeytlEHw6mZgOuRrhInexH0Xo3C+HspNimIadpkD0Wc5nwk1A/TqjzI8vUEj2Ws5rGfl4OOy55SelfkziZqMc118r3NB9Dv7Ee4K0jguTwXgQwrXMBzZnF0nzAXUC+pwY2YTb5Pybj9l6gBSMA7puROFJda4RZYApAFXYYT/ABFxsdZU0IyqNr1K1ZvhqeT2tSwgJVzd5AhCEUIQhAISSiUHIKZCcSgL3PnkhIWp+RGRNpo1rUuROypVNhMqbkUgcU8BTa6VzSSeCrMJQE7mlYUEvgqykITtTUV/CQWKctSZU7GlctWc41j2HEjDZhnFE1C3cNLw0OK1UBeBU+J1m8wVvHMF7qtIdsjTLAPYfdcubL9Fer4c/wCsbTHUQL+arcO4sRUJymnkfAM2ewCc3rqPon4yrNS5hrG5iT3Oi5NTiLXk5QXAdhPvZfK3X6yWfy0T+dquJpVA+i6g9j2upCZFSnIa4O20k+yv8BrMdUBdY/qmcuYrD4hvgucBUaIyuGV4HkN1xnV/BxJbMhrjpvfZLlfdc8JjN4Y+HqzcUGtnYCZ8lljzJSxWOfSoxUZh6LnVT/AXkjIwHcwCVg+eOeX5DTYS1pEEA6+pXA5JqFuFqV25vEqvc1tjBeJIfPZrQTPddsb2v9PmcuE4fO/1V77nBuIMgQRpG0eyQLI8g16goPo1HZjSf0mZ6HjNE+RzLUNeT7ar6ePmbfBy3MrtazBNLlWLz/2lzrXVnsnFRPFRVZShyXEma41ylFRUAU8PKxcGpmviqnCqqAqJwcVjo6TkXvESeMqmZGZTov2Va8dNNdQZkkJ0iXkqU4hHjKLKnQrqJ2qPwkeGrQajKnc6K3hoFFWgEFinY6q3hJRRVgNRCdqdUGVEKYtTMqbTSPKmlSkJjgtSpUZKTOlcdzosfzFzwKcso5Sf5idv6R/da3Ekt9NXUrBolxAHckAfUrOcX/ETB4eQ6rnd/KwFx+ui8w49zQ+pmL3GQJEuLtdI0AWbqVy+qHNeJAzQ4EE2jWPsYWbnHXHh/L0DH/jeXPFLD0AHExNR0w0XLiG2H1XllTilT4tuIdJd4viHeZdLiPv9lA1oa11T+NxcG3BAZvO8n8lyvE1JN5t95P5Llle009HHjMLuPV8ViG4nOxziA4tPSYkBoESufU4Ixlmgj0kEjvIN1j+B8ZdTqNk9M73W8Zx1uWx918/KdX3+HmnJN1R/9BaTnl7XDQgkO+qv067qbSXScoMTckmw9VFX5mEXAJ9LrjYviL6xgW8ho3zJ7rHtvPlmPlS4tiDVcZPS2ST57rX8rUS3h2Hq0gHhrqzqzWua5we8xTloMgEeQ12WE45XFNnhN3gu7jynz1WswrThMDQYKgMt8V2R0zUrEOa0loHy0wO4Bce69XHNR8bm5Psy2s8S51fSa11I+CKhh1NrnS6mxuUVAdQJzAj3Xe5L5we1xaX5mtMkklzgyCdQO/2IXlOPdnrubJIplzZ0GUG5J2utHwPHmmHeTmECRliJi93d/bsu/wDDz6e50eaS/ZpuA0/wmdDmNo0kq7T4gxxFhlM9TdonVtxsb+S8ZxfMTabTIbIzAsa4EAVAR0ERmHS/TZ47kLR8l8ee6kGgNqRms14JYcwfkIMRmJNpGWI0Uls9UuMvuPTKFNrxmY6diNYMTFkPowYXF4Ix05QHQ0uGsyGxvoDBba0Zvqcb40aGV7iM4d4TTrmcdo9wbrc5sp7csuDG+nZATgFR5ax3jB9Op/mUiA4gghwM9QPqHD2Xc+DHc/b+y6/bHD6MlQBOAVn4Qdz9v7JRhR5qfZGpw5K0IhWvhgk+FHmp3i/VkrQlhT/C+aPhj3TvE+vJDCFL8OUCgU7ROl/CVIUZUmVYdfIS5keEnNYpuLMabKCU8BLCm2uiElEqaEhCu0+tDCQsU6Up2PreZ868xOGK+Ga6GtytLRF3uGYk3vAgQsBzIHNkNvtAOoOpgXTedOKE8RxLgGmK5vmaHDwyWSBqbbW9FX4hiWPaXG/TJFukaTG/6K7amOmWdW64kdWouBbT3UWIxJaQ4G4N4mNNJ29FT4hWBqaztNpt3ISGp0x+RWdtDG4nMI94FlzoVl7SVFUpwEWLWCogkB3ym09itBSwtZjQGvY9vd0WH5rgYABzS0+3qrWG4m5ssdqN/wBVwz3W8crj6ddtA3NRw7Qyw93JwrNptBsATAGwE6mbkd/RcrF48kG+qpOqF5lxkwAPIAWCzhhtrLO32u0eHeOXEk6kzradY3Xa4bxMv4hSNRpd4dOm3ISI6WNa/wAoMbpnKLmF+U02F8ggkugAf0zF1qqPJDvi/iyKVQFrqrqT8zAQyM5aJObKIdB1uu3rwxfLC8TwjqNatTjwh4rsusZCc1O38pBbHkfIrr8GIzmo/I4MBzMczocBbKQb5pIuLgGdF0+YeFipj2ODszcgzMnLmyuJ8PTpaRcEgCYEiQuFi8QWl9MviDqAQHtAkOsYEi/YzKu9sqWMxQbVysBDaYAg6wPONZ1ha/lbGN/wnMeXZX1A5mrneHTzhoaD1CDJtNumbheauqy7U3NzYz53Wq5Q4g5jyHtcRlMFrRLMoIFdpBBGXSdBe4hUe08G4/lb4oZ1G7oLWHPkc8McZ6tu+mtjGC5l5tFesKdIPhnV1OaSwkh2UkC8XGtwutzBj6dHAEsdTzvcwZXsDHsYKQcACzV3UYd/XEbLzJtYipla4ODn5emD1OyyJIttspB63+HPMP8A71tHqgtLTJGruq28SB9dAvXgvnngnEGUDRqzNRlWm55nMSW1euTsIiD5EL6Fa+07fogchCFQIQhAIQhAIQkQKhRNB1KkAQKhCEAmF2wSuvZAbCBfVEoKaPqgekLkq53HsX4eFr1L9NJ5trOUx90Hypx/iebE13NJyurVTMujK55MykxOPLmAdPywCbF3nG6i5lweSpvcE/eNgPqqOF6wB6jURGpF9ERSqOMxvOxXT+BkBx2F/Mrnsp/4gEb6LvVm5WhqpXJcQE0XBtM91fqUGm5spMNVaRlIghTe19OKHFjpVnEjOA5tz2HZMxzxKqsqmI7qa8i1QZmurfwRAzxadTuew7+yfg8OGtBIMnQRY9yT2SYioSbmdvTyHZX+g+jXayo0szE7kwBPYQSvYOR8f8RT8GQxzrNdaz+xG4Oh8iV4k962vIfFH0azHgwAQTus5TwNdx+uyi7xMuZ9CGwXZXZDo1zhclj22O+Ud143xLHl73n+d7n6R8xmB5L1z8SsTTq4mi6kW1PiBmqsEt6GDqzRtZsQdivPOZOWIc6vhWE0SMxbmDnM/mtqWzv5+6Y+lrOU2aEEa99DE6LScIxv+aAC17pFs0NDulzQ4aEm3V0kSLXWZpm66OCq5agc2ZbkfuWjKQTnbqRN1pHd5r4o7wsNRD82SnnOs5nvOUknUZWtjy9FyOHVGuEOFy75gCCLGbaH5gTI/hEbpOO4wOxMgDpbTbq4AkAXvBGu0DdXOX+EuqVG5rNh5L3Nc5vQ0k/KCQdr9/dFbOjQpVKUMytqFrjkDjJFKwc4G7XkNdIki0jsPceUMd42Bw9Q3JptB/1N6T9wvN+WMBTwwJeXWpOp03Oa3LTDok5XCQ7O6pI3B9ltfw7GTD1aH/013tgaBrw2oI8uoqI1iEIVAhCaTeEDkJEEoFQkBSoEQUFCABRKAmjTsgcgFIE5A1KAoctydfK31Uo1RChcHnsf/HYmDB8PXTcbrvLPc/ujhuJO/hwNrlwtKLXynxXH1C4tLnQJaRJiN/WYCoUnWInz9VexlYkkOvtcSZnvqFXw1G99B+4QSYOmA9rjGu66eNqS6VycVXOYHsrTq0tlUP8AGlVqlWDZNDkxxWVRYl03UIKfVd2UaqOzQxshSFvTJHzA5YInWJPYLiscQbKzRr2jdBLoYIGupXSo8XyC1o07evmuY+SJ7JcDhDWeGaDfU29kGh4VjKtZrnF5hxsL/wAAtMC4Gw8/Ndjh9R7SYOWGkxaGwNXOPmf0S08OwYYZCWmIu5rfWWi+mgFyTN7J1DCEEMJPXBcIygWJY138t4tqVlXO4ry8MQ91WgBTqNaHFtv8QyB0xYP1nZZMUXNfkcOwg2IA2BP7Pot1im1aDtAwAOac1pzdMun3iBsuBicMXdVi8QRmG2osdvM/3VGfxzwaryNM1vMCy7XD+MPa0tkFjmXykt8NvVGWP9RJBBlZ6o05jIg9vun065bJG4y97HUQqj1fl/mB1WpRYXwYeDkBLzTNsgN4nPN7AkyvZOWMGymHVWOltZrHGTMVGjKRprBaPZfJDOIvBBaYI3Egn1Xov4b/AIo1MNXDapL6T8oeDHSJEuZ7SY3hQfSDmnUa+eicElOoHAOaZBAII0INwQlVAUjkOjdAQLCVISlQIlUQZHp6k/ZODe36oBE3jbvsimDF9U5EEqE1T+/XQBSlEboG0TI/v+ScTdIyd7pXPhFBdHullMaJg/u6CATE6FEPXnH408zfDYajSblmq8uIcJHh0wJt6uC9Fc4ASTAAk9o3K+afxV5sONxhDC0spnJSymSaepfa19fogz/E6orMdUGUX2aGn8r+q4k5RA910AzLTLS6+ui5LyqG1j6fqpW15aAmnCkiRf2KgAhRUhqpj6kphSIBCEIBPAOu2iar2H4c+pSLmNJh14BNzoLIHMf0/l69gvROTeAGlQNVzvCzgeJmADshvlpkj5j/ANLNcqcDLKniVWzl0bmAy98x0B8tVvcHzEH1B4hc5tJpdkcQGkRAMkGToLz/AGlHO4qynTw7qtJzQXEspwAXNZMOdmIlzyRr9BuM7w2vUa5lZ1SpDHgnqvm2idDpfZafEBtOi/ElpZ485csVHU6YMuazNEZpgmIEnWYWKZiGuqOyszOc4BtLMSI7uO507be0VtRwk41mejTOYZsxcTlMNkubmu6LdR38hByfE8E6g8NqEuOXqN4aDLSwTqf+luuWuJPp4PMA7puRTgsZTbqAfMgGezRaAJyfNeNZUfR8ObQ5x16yTNj2BIA9SpPYzXNWGis14cXGowOcezoAi3lC5NGnNrWiZIiJ1n6L0nB8DdUwhqNYT4bpJsXFzrAeUSAANLrG8YpQBUa1uUuJLY6m6RJ3aYt6LWxPwbl1tUgue0MkB5AJLZLQAZsPnmSY6TfRds8kiJpvYDTdDqbobVMCn4gE2dBMwDuVy+EcdoCz/FoE5ocw56YzwDmY65BYI31ldqi5vw4aarSGwyi4npAbWa5pI1EiZ3ug91/DnGuqcOoh5l1MGm7f5flvv0Fq0xd915t+E/HKZzYZhJEF7XGRncHHOQ07S50EHRnkvSXNlVCfkhML4MTc/RJ40Wdbsdj/AGQSoAQgIBxsoBV/1f7VJUJ2I904hA13l3v6eSeE0tvr7JZRAWykabf3SpI7+yBwSb/mlCIRQdEylSDfU6nuU8IJQZX8UOIuo8KxLmHK5zRSDu3iuDCfoSvl6mILjM+a9u/8geOuZQoYVvy1C6q7zDIaxp8pcT7BeHtdDXNOtv8AkIhja0yZ+qqB11MdCQqgN0V0Q8ZflE97j9VVrUN5HorZrFzBme61wCARPqoxim6OHuA0hBQhIrWLpAXaRB2E/kqqAQhCCSgwFzQ45QSAT2G5XqvAquFpYU0GYlr2EkhhePnIu4zEei8mSyg9UxeEJZDTYCBA19Lf8LO4rFGk0h3cbGxj5RtP1K4HCuYKtA9Ljl3ab28p0Xbr16eIpmoHgOJPQ4guA8gNvf3QT4PiA8HqccjgXPJdBcZ6acnQTrAn9OM3EM8TNa0FsQGiTo7uoMRTc9+SmC4N06R722CbjcIGNa5zut1y3X3JFvZFb3CY4/DFniOLSczotmbNm+hNz7C8ELMY6uRUDvl6iIOoHeO8H7rqcnuNdzWPqMb3J/hpsBJee4A0Gn1XJ5pxLRU6TIub/NcnqcRq7yFgswek8l8RoCi6kawDXN679ZqODgGjsSTAPr3XmmOpGhiqlFxzAPcwkiZEmD5629EvAOLQ9lOxaHZo/q2cZ1gA62Vzn7HCrjPFpizqbHERDZiIvc2Ak+quvI41aznU2dLmmw1bGzhPlH1JWh4PxOnSe1lYf4b8rfDcwFpBLS4Nc3QzvqAVy62Fa4UazSCZyPAMEu2KZVpF7X0TZzSCyfIfL66INbyqfguI4bEMzii6v4bJMw2o2HUT9dV9IhfPf4ZubiGHDV3iZYyk2Rm8Rhzse2fMEHfrPZfQjUiIzDred9QVIQkcz9+SQGLKhCy4iIH7sguE+f5xspExzN9/qgekUZANvr+9QntfKBGg7/v1QDf9/VCEQoCWEIQIClJQhFIdOya09u90IRHi3/kFw1zq+Fqj5TTe3yzMeHEfRw+i8Ze/rdO5P1SIVEZNiq0IQop4JjRDSW3m/slQgiJSIQgEIQgEIQgFe4TimsqAvEt37g7OCEIO3isI6mPHa/M1wnfqvuOy4OMxrnuzOue0QANgB2SoQLgsa5k5d99DG902vXL9TJ7boQipOGN6xeLwdyfbf/ldbme1XKZ/ymG2wAsCR+7pUIK/LJJc6n/E4Dwwd6gIgK3xR4ZiqZhokBzhfckZSfaZHdCFBMMT8LXpVB89J5AiY6XCrTc0jyOX0lfVmAxPiUmVB/Gxrv8AcAYSoRKnSIQqEDQLoe5CECZBM76SnQhC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data:image/jpeg;base64,/9j/4AAQSkZJRgABAQAAAQABAAD/2wCEAAkGBxQSEhQUEhQVFRUUFxcVFBQUFRQUFBQUFBYYFxQUFBQYHCggGBolHBUUITEhJSkrLi4uFx8zODMsNygtLisBCgoKDg0OGxAQGiwcICQsLCwsLCwsLCwsLCwsLCwsLCwsLCwsLCwsLCwsLCwsLCwsLCw3LCwsLDc3LCwsLDc3LP/AABEIAKABOwMBIgACEQEDEQH/xAAcAAABBQEBAQAAAAAAAAAAAAAFAAECAwQGBwj/xABGEAABAgMEBwUFBgQEBQUAAAABAAIDESEEEjFBBVFhcYGR8AYiobHBEzKCstEHFELCw+FSYnLSFSOS8URzdIOiFhckQ2P/xAAZAQADAQEBAAAAAAAAAAAAAAAAAQMCBAX/xAAgEQEBAAIDAQADAQEAAAAAAAAAAQIRAyExEiJBUWET/9oADAMBAAIRAxEAPwD1hr8OtSk1/XJQEFwlTV6fRM2G7V1RZaXtepmIszWOGXVFIg6kBeIif2lVlAOY6ok1x8vT90BpD1NjvJZWE+XotEIeSYaB14pwo9eakmyQCXXkkEkA3XkmKlLrkouQEE6ZOFloioyqpJjiEgkohPmh9s0xChzmZkZNqlbJ6cmxBY7flx8kKtfa2FDxnPUSAeKDWrtywuALJSMqu8Vn/pi1OPIatPvFUPWWBpiFFPdcATkSPBanrW5Wb16xfZ1/xv8A1B9V2LVx/wBnP/Gf9QfVdg1EI5SCSSYRSTyTIBFOmKdAMEkgkgFNOkkkDySTpkweSZOMEpJhj+/ddb03+IHrrasM+uA+igSgN/8AifXL6pv8VwpjL0HqhYScKjrMIGxZmlJ5DLxu/wBylD0iCd8vG7/cg8EYfD+T6J4GI+D9JMbF2aQBy1eN3+4clqZaJ9bEBsxw+HzgopZMB/T6BA2IXuualNVy65qXXmmyeaU0kpIBTTEJdeSRKAiokqSq68lmtLEzyBU0AqUzVwvbTTlXMhkm7JtJyv51GoDxWMstRrHH6qvtX2ucHuhQ5hgpNtHOJ26tyAstLpibnSBmQKg/1E48EFjW0l3cul2ZqTXMauaojxvZNN8C8+lcuc7uK5ruumYyRXpy2H2k3NiNx75cDMO/lBIGSy2GLEiNrS4feNARrmcwfNRJJ7sWcv5pECWQKyW7SDGgw4N5xOOTQOOXFak/UFroLHEgNNYgOZDZiuE5A4HZqRaD2njXwBdMPAa5YU1rz3RsObXXqnJ+Es6nZQ1V9stPszlhjy56+Cfzq6Z3LO3tX2f2hgMds5PiP9pdnrFZLtF83WDtA5r2kuLSM2mXeFR9V7N2K7UC1NuPI9oACP5hmdlclTHKzqpZ4/uOqTqJSComdIpkyAdJMUkA4CSYJIB0kkyUCSSUkpJg4wSBSGCQCYAieuaZ2Ci448fVRcceP5kFUH59ZFM51ePqoPd1wKd7q8fVyCThuw4ebUoDsPg/SVbT6eYTwTUfD+RAX2Z2HwfoorZcB/T6NQeyZfB+ii9jFBu9GrQbh14qfXmoDrxU+vNAOknTIBkikmegIzUCmI64pPk1pJoBjuWa0G9odJizwXOJE5EN2UqeC8efa3RXOc4kNxGrZMZLrvtAgfe5mDEAEISc2RkfeJmdxXAstrAx0MEkF2JxMqk8SAubK7rpxxuM7XttchNlGzkKVOvDJCLVKI+9Mk5TvGW6eStMUOkGkVlIVEp6t9UX0boh1XCZAocyTnKazb8qYy0GjupM/hlKk6ZUzQ5zQ6oAaKktAkJ1nTAZLromhy8i9gKkNAJNKCiC2iEyGwGUw4A/y5ukZY4c08coMsAuBFDWGmNLwpTGRAxzxVBil7wHDEFs8heEp8wOanGtgc6UgRjJpLcdmwBZWxDI1154TpIiRVtI2tEfRb5OdW7nIVa4Ty1Y4a10XYjSb4MaG7MuADgcqXgRnSfNcZDtTmu7rqDVhTfLUi+hbcQ9lwgXnCWoGvkUWXTL6ha4EAioOBToB2Itpi2VpJLi1zmlx/Ebx73FHlqXcSvVOmSSTB0k00iUAgkmCRQDzSWaM0Z9Y/VVl8ut6A3Ap1jda5ZdVU22vrigNQwTBJrqJwEw5t7seP51CK/Hj+dRiOx4+URVxjQ/F+oiFSe/HcfJyUV1TvPm/wCipin3vi8oilGNTvPnEQSy9VSgOqPh/KqSa9bVKAajh+VAarGfd+DzghFrGaDcPlYglkdh8HnBRqxYDcPlYnDgiCp9earb1yKs680ySJTfX1SKQQCUXp0z80BWgfamOZMYCBi9x1Bok08zPgji5DSFsES1Rmj8DWtkcD70/JS5LqLcU3lGKAYTmOhBsQTErxYZTOc9ZxqvPdOaFfAcQZETxzM+vFd7o2bTGBJIa/uzxq3CeoTU7VZGxB3wD6blz/Ttznbhez+gy5we+YGTciN677R1nHADAZSWSzWYMoNyJ2H8Q1rEv1kevmB1ogTa52EgTPXLI9a1y+mOysNzXRST3u8ACReJ93uzlM/uu6jRA0XVh0foL2kRpMzCbMhpLro/kbPATkJTW9avTNvXbx6NoxwdKQm4jGRMzgAd5kpaU7MW1jg02aKcC0Bt4V2icua9xgdnIEIl7WNdElSI+RLDKfdpIap4rMba1p77SJ4uLZji7JV+rPUNTLx4SOzNqDnD7tGvNABkxxFdoEjkKa0zbE+F3YjXw3TBDXi66pu0BX0EYTXibZFCLVbWNddf3cr2R2FF5C/5iH2WWeIyxD2kxNxLWkGjfWZXYIB2Z0zDiEwAA18JocAMHNmReG2eO8LoFvHxDKapkppJloiTzUSkSgHTT2pJkBF7J4lVus41nqf1VyilsIGGzPxUS9gzVVtNOfkVkeOuKAJMtjdfVFI29mvwKFAef9qoiCvAeQQGSO+jvj/W+irtLqO+P9ZKO6jvj/XUbQaO+P8AWWoVVRonvfF5RforI7qne7zjfRZI7ve3P+WMrrQ6rt7vmjpkuLq8T+dWwThw9FmvV5/nV8E4cEBfZHYb2fNARuwGjdw+ViA2U1G9nzQUc0fg3cPlYg4JNNOtSt/f1VTOuSs/f1TI568UktfWtJAJM/NSkhun9KsssCJGeRJjSceSAxdpO0sCxNnFJLj7sNtXu4ZBBINnm6JFlJ8U3nA/hEqMnsXnvZaM/SVtfaokzChG9M4PiT7jBsGPAL0a0x7rboxNSo8tnjp4sdMsTUK696sY0Z5Y7llY/vLfAY1zXToZUXNO66g2LGrICeo61L7+WzmJA0M1REgVcMP4XETkcqIJpDtGYZMOKwiQ98AmGaDiESVr/HaaGge1cXOALW8iTgPNdGRQSoMNyAdgXsfYw5olee8ms6zlTZgjMW8cKBdOM/FxcuVuenP6Tt4gO74Jzk1rnk7QACr7PaGRW3mV8DxBqCtNqgXTM1Due0lC7TZLr/awwA7DGQeJ1a7XsOSlluKzVjFa7R7B18CTD79ZBozcB4nZNR7QWBsSGXDMTU9JA2iE4Q5tcDJxdI3Wy/hzdOkis3Z57gHQIlZTMMyA7p/DTUfCSnLK2AdktK+wtcMuwB9m+f8AA+Q8CQeC9p6814l2g0QWPMQYTr9V6r2V0n94s0N85uADH/1tFTxmDxVuO/pDln7F0ykoKyBTSKY+ic9eKAYJFN15pkqCn1y+qiSn68lFIMtudTn6rKXK62nDrWs565hAOHdclB58h5Jh14JPx4DyQAqPg7/ufrpWkUd8f6y6I6BBn3sb3/lf/vKl/gQP4jnkM739y3oq5CMw96Wp3yxfqr7QwzO9/wA0f6rqRoBus8ht+qlE0IDWfRmfzFaJyhaZ8/zrRAn5LpRoVs8T1P6pHQzRWfQQACxtMxvZ80FHdHijdw+Vizugsae6Zmm6l3+1RdapAAHhy+gWpjaWxsUFTL/ZVutrQczw360H9qTjQeKyx7V7wGrmtzj2VyE7RpvvXWCZ5qr73ENS4gahRCdGe5tM7xzxWoPnhgFv4kZ+trotrJIaCZnOZoFxH2uPc6zwLOzG0R2sO0AF1eIauvshnN2s03DNc12uZet2jwcjHdxDGy8yscuscbpTj7yjRoXR7bNAZCZg0V2k4kqcaJeJKvi4LC11F5Vtr0ZNLoLVvgwgZLBCKviWmQRLptntoIdQ8UPdYPampA4dBQj6SLnENE5Yk0H7onY3yaJtnezGSePdUs6HuyzGw4Xs20kSQMMZTI4oraYl0E1MshidgXCaY0iYMO+x0nNqDuQX/wBzy+7egylR114l/U0EZ6juV8cutOLl4bvf9eh2QRHPvxHADJgPITVUWRJAyqEE7N9pIVsiXYbiHtk4sfIOlrbIyPBGGQze1Hzrii9xjHqqIbLpLhSfvDIywO/buQjTwENvtm0LTM7QcUR0pEMqa67lzmnXl0N7SZi6eJxC5706J/VentMNdZbwxKO/Y7Cd92jPce6+KA3cxtTzcBwXm1tin2N2a9e+zCFLR0H+YvdzeZeQVuJLm806pRUyoq7mRmlPrmkQkevFARTTTz64ql0cDEhLQWT65KDuuSgLQ3+IdSUXxRL3h1/sjVDJbMutaqOPWxStLpnHqqicetiQRB6/0quIa8B5Kerf/aqnnyHkgOtb14JDrwUQ7rknaeuSpGUgVXFjBo7xl5qQdIT6yXNPtZizecDO6P5RgVqTZW6Fouk8boA258lgtFqJFSshiSrsWa0xaTOGpXx42LkvEYZngmiPzoEPc/DbJS0raLjdwVfjvTH0ujWtVRH4EZ05oYyNMq6C+cSSp8aZ+ttjYxa27+JxujbrK2nuwzLGUhvNELs/+ZEc/Fre63eMTzRWKO63eFPJqL2NkANQAXK9tjcj2GL/AAxnMO6Kwt85Lq1x/wBqEMmyh4xhxGP4A18/BQ5JvGrcd1lBaLgVgbmtGjrUIsJjx+JoPPHxmslsF109a8mx6MaGRABXJA7fpR77zYUJ7xmQAABmRM1RFzwSJ4KyJHax1BRspfVLX9VxCrCybbwqTj6g6kVsNpa3ug7ZHOtZIHpGK2/fgODXmpbk7eFz9t0yAHtM2xXykXYDXdcqTvxTLzYz2ttd51wYFcPEgkOWyC95iBz3F1DUmasaxrnhswJ5nyVccLbpz8nJLNur+zvRlycdxAc6Yh1rdHvvA1YCe9d/ZohcSSZryn78REh//l7uwnGXJeh6It18T1iu9X5OO44OLjz+s1ukzUhALTVpBlgV0FtE6rldLRpGS4MnZi4zS7wCQMF772TgiFY7Oz+GEye8iZ818/2yHeeRrcBzK+h7K2TGgDBrRyC6eKbc/PW32g1hN7Qa1kuHUepJ/YGWHXRV/lz7aTEGtMXdc1mdAOrqv7JjZ3auqpfIXRXY9ZoJaIkyeskRtEwCgTTMdfwo0acV3r5RFY51TvPnFWWK2vP9RXFtTx84qVNcXV61uV568FlIr1rcrj14JAifP6Kl58h5KR68FQ/Hl5JaDshPrgnE+uCdo65Jwthj0sT7FwwmA2f9Uh5TQQtAbIYASHAURDS9qB7gwGJ2oZfV+OXSWVZIsSktixaQjUYP4itUbEhCbS6cSCNjjyC68J4jkJQxMgbUG7T2rvNaM3NHiiojXa6lycaN7W1tbqJPJb48bctsZXUH4fdbM71ngxS2G5/4n91vFLSjp3WD8RruzVcVwMRrRg2QWtGO6PhBsNoRWU5bK8lhYKBbmlc2fqsTmhHauE18BzHS7woCRUZyGdJoL2v7X+xHsrOQ6Lg5+LYewa3eAXl9otERltg2mI575lrnuJJcWTDYrRPW1zqYVWbjqbal7dz9n2kJwTCdjDJFdX+810WkGzauCdEbZbT7aE6/Ajfiymc9mB4grpRpEu92s15nLx2V6HHluFDi4tOOSVujTE8wJHVsUY0EmpohGkY7m571K47dGHJMfQ7SlrlhrQa1RzFO2i2W+I2JKXqZrHK6Cuji4cqhzc831VlotAaPDjsWWG6ZLjw9VkJntJK0xDKTB1rXZhxTFxZ53IT0eC9wGNV2WitLw2x2Qwfe7s8r2XiuT0Z/lNmc8cZkagVc+3MYZwYffyLqyONNu9a5MfrHTON+bLHq8VswuV7Q2eVV10FvcE8wPJAe0Vn7hOxeRli9HGvOg6cdn/MZx7wX0hCYABTL6r5oLpRA7U4HkZr6RskW+xrtbQec10cPjn5vWiYUC6nWxIqHXkrJaIvUHxOuaTyqYvXMoZDtKWiRlt9WD1QuEacB8oV+kHzdx/NCWWEacB8rUHIsd9fKIrnivP8AVVQHr5RFZENef6iRpONetblZNVOx6/mUnO65pUGceuSzud6eSjFjnLWPRY3x3ash5JB6G3rwWa3Wi4ynvGjeQmVIRjq6og9ttftHTGDQRxwJ8FXCbrOV0zE4qhz5FXOwPPwQ+1vqJZLpwm0cqa3PkQdcjJCIr/8A5MJuoPPNENIRJiXAcMkHBnam7IbiunjnW08/WzSFoutcVy/Zl1+LFiaqA7St/ae1XITjsWLszCu2a9m8k+gVsZrFO+jbYgvuechdbvKhY2d/zWcnvNbqqUVszQHCm3xWM+msexufu8EN7WPj+yDYE+8ZOLT3ru/KeC3Ofgp2t05bwuVZyELsiSwOiG6Z4Y461PTXZkRITYLQL4gl0N2uIx4N2e0Et4rsrWO7yQ62uI9hEGRLTuePqAnvfRePHbDpJ0IFj6wyZFjhO53qubqInh6yXo/Zh0F4ulpaRgW1adoBXL/aNooQ7QYsOoiC88Cl1+BdT3QSOZ2of2b7Q/dnSiF90E3S0AkYSFSBKqhnjL6vjnrx6lG0UDhEP+j91gjdmoYM3X3E/wAVABuCyxPtQgBn+WHlwHull3m8mQ4Li9P9uo8drgO404yJLjrm45bpI4+GTs8+XK9Oj7R2GH7MOaG5SuylLWJLibeZDdVT7NaVfEZEgOJIbKIyeQmA5vNzTxK0x7CXyAxcWt/1ODfVdOMlm457dUK0fZT7xyHiVogQJu2mg4rrbb2ecxrbo3+ir0Loq7ELnijBfPkPEo+TtYdMWd0KGxrffiG6AKkoho3QrYDWxLQ5rSaNBIlfIpPWVvs49ppB08IDOAc8DHbIoZ9rceUCztbMExS4SmMGkfmS5Pxgx9enXu7wXM9qrVOC4NInqnXkvIGaRjkFvtopbqMSJLlNbtCRXG0wZmc4jQSakg0IJONF5V4ndjy6bLfZ2QobYkaJdLpyhiRflIlpy97kvb+wHaGFbLIx0NwLmC5EZPvMImBeGNRUFfP/AG4hltqaCZgw2uGNJlwlXd4o99h5lpMSP/0RSRrqJTVMcdJ5ZW19Clyr68knGqgXU62LTJP65LPaH1PDzKqt0VwHd2/Kf2QOPGiOfV1Jj5v3T0ylbHd4b/WEqoeHAfKxbbHoi+xri4zkDhsafyDmrf8ABCMHbPBo/Kk0wl3XB6k41PHziLS7RMQdbD9Qk6wvrTrv/UIChxx6zcqLZHOA6qVpj2V2rEH831VbdGudlrqeP1SClsMyBO30VTmbUTh6MdKpAV50WNaWwv09bxChPIqWtLpZ0E5bzJCLDBLIbWGrg3vbXYuPMlV6QebjyTUyr8QV7HydXOvoV2Y46x0hld3Z40WQO1qGF/eltV+knyp/LTmhzYvf3FWwx6TyvbRbs9eI3oK+Jdjufk2DPdN37ItHrihNuiCJCiuhkOMhAEq99z8OF5U4+por3XNdsrZfY0N/GRIbzguihQgxjG5MaOYC5u2wQ+22eGKhlTuYBXzXTW3CWtdHnSSmxi8S45rfZI3fE1TZoUmpWZv+Yo591vEfdIyKlGfVqxscQrQ+ZG9QyikFo3u8EMtrL1nbsc2e68Jomfd4LLZmh0Eg7QsQ2K2WRr53mjvd1xlVw1E4leadtezAssRjmB3soswHGUmunL2ZdnSUp15L1aILsjrKo09ZhGgiFIEPle3a0ZTZy6eGRIJa0AEyGAOJMqgjFp3rJGjtoCDnMAg5UGypC6jtRoj7rFMKc2ubNjnUDgTK48D3iJYrj348cMPBY3Z0p/r0nsr2YbZ7M61xvfdDJuj8EM+bpV5IpoOwh1obPBhv7w0GXi5hTaMc8aIAiYuabs8mE90I5oCxCGxhzMNoPD9gF1YfjhUcvRV4Gyq5/tJa2w3QwfdF6NEAFSyCO43jEcxHS6ZJ1Lh+1lrBtLG4zc1ktZhj2l3/AFOYfhRxTeQyGtA2T2cMF8vaxj7WMZ1vOqGDYJgLdb9HQYrmiNDZEumYDgDLWQEAjxyxoFXEmVMS41O7A8ls0AXvjC+7Bru6KjIZ1djuWefDWGWR8eW85Gu3diLE5pLYXsyaThuc2v8ASaHkuY/9HGDGbEhvviG68Guk0zGAmF6PaGd1AHu78l4eXJlPHqTjxryztfox7YgjGXeoWzm4Soe7kKrtPsJ0HONFtJJvsaYbWUAAfIlztZpSSXanRrHgEtnLA+OK1fZHahCtEZkveYCNl0mfzKnHyfXSXJx67esxGuBy57Qsbnu2dAK19uafw9TCoOkABRo6Cugz2kuIOGfk5BbS5wicR8/7BG7RpLunutw9HfTxQ6K8OMzIVHzFagV2K3xAA2RNMt0MfmKJQ7dEpR3LY36nkh9ht7GPGGEuYgj1XSw9IwyPeHPefUIOMkO2PP4TxC0iO44iSuFrYZYcwpGIzMjqSzewzFyjeUI1obPEKLXhZoWJlFrlIJ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409335"/>
            <a:ext cx="509086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44196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639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 18.2 – Page 309</a:t>
            </a:r>
            <a:endParaRPr lang="en-US" dirty="0"/>
          </a:p>
        </p:txBody>
      </p:sp>
      <p:sp>
        <p:nvSpPr>
          <p:cNvPr id="3" name="Content Placeholder 2"/>
          <p:cNvSpPr>
            <a:spLocks noGrp="1"/>
          </p:cNvSpPr>
          <p:nvPr>
            <p:ph idx="1"/>
          </p:nvPr>
        </p:nvSpPr>
        <p:spPr/>
        <p:txBody>
          <a:bodyPr/>
          <a:lstStyle/>
          <a:p>
            <a:r>
              <a:rPr lang="en-US" dirty="0" smtClean="0"/>
              <a:t>A. Where has the blood in the capillaries surrounding the PCT come from?</a:t>
            </a:r>
          </a:p>
          <a:p>
            <a:r>
              <a:rPr lang="en-US" dirty="0" smtClean="0"/>
              <a:t>B. What solutes will this blood contain that are </a:t>
            </a:r>
            <a:r>
              <a:rPr lang="en-US" b="1" dirty="0" smtClean="0"/>
              <a:t>not</a:t>
            </a:r>
            <a:r>
              <a:rPr lang="en-US" dirty="0" smtClean="0"/>
              <a:t> present in the glomerular filtrate?</a:t>
            </a:r>
          </a:p>
          <a:p>
            <a:r>
              <a:rPr lang="en-US" dirty="0" smtClean="0"/>
              <a:t>C. How might this help in the reabsorption of water from the PCT?</a:t>
            </a:r>
          </a:p>
          <a:p>
            <a:r>
              <a:rPr lang="en-US" dirty="0" smtClean="0"/>
              <a:t>D. State the name of the process by which water is reabsorbed.</a:t>
            </a:r>
          </a:p>
          <a:p>
            <a:endParaRPr lang="en-US" dirty="0"/>
          </a:p>
        </p:txBody>
      </p:sp>
    </p:spTree>
    <p:extLst>
      <p:ext uri="{BB962C8B-B14F-4D97-AF65-F5344CB8AC3E}">
        <p14:creationId xmlns:p14="http://schemas.microsoft.com/office/powerpoint/2010/main" val="3455746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 18.2</a:t>
            </a:r>
            <a:endParaRPr lang="en-US" dirty="0"/>
          </a:p>
        </p:txBody>
      </p:sp>
      <p:sp>
        <p:nvSpPr>
          <p:cNvPr id="3" name="Content Placeholder 2"/>
          <p:cNvSpPr>
            <a:spLocks noGrp="1"/>
          </p:cNvSpPr>
          <p:nvPr>
            <p:ph idx="1"/>
          </p:nvPr>
        </p:nvSpPr>
        <p:spPr/>
        <p:txBody>
          <a:bodyPr/>
          <a:lstStyle/>
          <a:p>
            <a:r>
              <a:rPr lang="en-US" dirty="0"/>
              <a:t> </a:t>
            </a:r>
            <a:r>
              <a:rPr lang="en-US" dirty="0" smtClean="0"/>
              <a:t>A. from </a:t>
            </a:r>
            <a:r>
              <a:rPr lang="en-US" dirty="0"/>
              <a:t>the glomerulus via the </a:t>
            </a:r>
            <a:r>
              <a:rPr lang="en-US" dirty="0" smtClean="0"/>
              <a:t>efferent </a:t>
            </a:r>
            <a:r>
              <a:rPr lang="en-US" dirty="0"/>
              <a:t>arteriole</a:t>
            </a:r>
          </a:p>
          <a:p>
            <a:r>
              <a:rPr lang="en-US" dirty="0"/>
              <a:t> </a:t>
            </a:r>
            <a:r>
              <a:rPr lang="en-US" dirty="0" smtClean="0"/>
              <a:t>B. proteins</a:t>
            </a:r>
            <a:endParaRPr lang="en-US" dirty="0"/>
          </a:p>
          <a:p>
            <a:r>
              <a:rPr lang="en-US" dirty="0"/>
              <a:t> </a:t>
            </a:r>
            <a:r>
              <a:rPr lang="en-US" dirty="0" smtClean="0"/>
              <a:t>C. It </a:t>
            </a:r>
            <a:r>
              <a:rPr lang="en-US" dirty="0"/>
              <a:t>will increase the solute concentration of </a:t>
            </a:r>
            <a:r>
              <a:rPr lang="en-US" dirty="0" smtClean="0"/>
              <a:t>the </a:t>
            </a:r>
            <a:r>
              <a:rPr lang="en-US" dirty="0"/>
              <a:t>blood plasma, therefore lowering its water </a:t>
            </a:r>
            <a:r>
              <a:rPr lang="en-US" dirty="0" smtClean="0"/>
              <a:t>potential </a:t>
            </a:r>
            <a:r>
              <a:rPr lang="en-US" dirty="0"/>
              <a:t>and increasing the water potential </a:t>
            </a:r>
            <a:r>
              <a:rPr lang="en-US" dirty="0" smtClean="0"/>
              <a:t>gradient </a:t>
            </a:r>
            <a:r>
              <a:rPr lang="en-US" dirty="0"/>
              <a:t>between the </a:t>
            </a:r>
            <a:r>
              <a:rPr lang="en-US" dirty="0" smtClean="0"/>
              <a:t>filtrate </a:t>
            </a:r>
            <a:r>
              <a:rPr lang="en-US" dirty="0"/>
              <a:t>and the blood.</a:t>
            </a:r>
          </a:p>
          <a:p>
            <a:r>
              <a:rPr lang="en-US" dirty="0"/>
              <a:t> </a:t>
            </a:r>
            <a:r>
              <a:rPr lang="en-US" dirty="0" smtClean="0"/>
              <a:t>D. osmosis</a:t>
            </a:r>
            <a:endParaRPr lang="en-US" dirty="0"/>
          </a:p>
        </p:txBody>
      </p:sp>
    </p:spTree>
    <p:extLst>
      <p:ext uri="{BB962C8B-B14F-4D97-AF65-F5344CB8AC3E}">
        <p14:creationId xmlns:p14="http://schemas.microsoft.com/office/powerpoint/2010/main" val="401026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PCT</a:t>
            </a:r>
            <a:endParaRPr lang="en-US" dirty="0"/>
          </a:p>
        </p:txBody>
      </p:sp>
      <p:sp>
        <p:nvSpPr>
          <p:cNvPr id="3" name="Content Placeholder 2"/>
          <p:cNvSpPr>
            <a:spLocks noGrp="1"/>
          </p:cNvSpPr>
          <p:nvPr>
            <p:ph idx="1"/>
          </p:nvPr>
        </p:nvSpPr>
        <p:spPr/>
        <p:txBody>
          <a:bodyPr/>
          <a:lstStyle/>
          <a:p>
            <a:r>
              <a:rPr lang="en-US" dirty="0" smtClean="0"/>
              <a:t>Urea is reabsorbed (small and uncharged, diffuses easily)</a:t>
            </a:r>
          </a:p>
          <a:p>
            <a:r>
              <a:rPr lang="en-US" dirty="0" smtClean="0"/>
              <a:t>Uric acid and creatinine are not reabsorbed (creatinine is actually secreted by PCT lining cells into lumen)</a:t>
            </a:r>
          </a:p>
          <a:p>
            <a:r>
              <a:rPr lang="en-US" dirty="0" smtClean="0"/>
              <a:t>Reabsorption greatly reduces volume remaining </a:t>
            </a:r>
          </a:p>
          <a:p>
            <a:pPr lvl="1"/>
            <a:r>
              <a:rPr lang="en-US" dirty="0" smtClean="0"/>
              <a:t>125 mL fluid enter PCT every minute, only about 80mL pass on to Loop of Henle</a:t>
            </a:r>
            <a:endParaRPr lang="en-US" dirty="0"/>
          </a:p>
        </p:txBody>
      </p:sp>
    </p:spTree>
    <p:extLst>
      <p:ext uri="{BB962C8B-B14F-4D97-AF65-F5344CB8AC3E}">
        <p14:creationId xmlns:p14="http://schemas.microsoft.com/office/powerpoint/2010/main" val="1928809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098" y="1524000"/>
            <a:ext cx="439102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a:xfrm>
            <a:off x="152400" y="1527048"/>
            <a:ext cx="4622698" cy="4572000"/>
          </a:xfrm>
        </p:spPr>
        <p:txBody>
          <a:bodyPr/>
          <a:lstStyle/>
          <a:p>
            <a:r>
              <a:rPr lang="en-US" dirty="0" smtClean="0"/>
              <a:t>About 1/3 of our nephrons contain long loops of Henle that dip down into medulla</a:t>
            </a:r>
          </a:p>
          <a:p>
            <a:r>
              <a:rPr lang="en-US" dirty="0" smtClean="0"/>
              <a:t>Function is to conserve body water by creating very concentrated urine by making medulla concentrated with sodium and chloride</a:t>
            </a:r>
            <a:endParaRPr lang="en-US" dirty="0"/>
          </a:p>
        </p:txBody>
      </p:sp>
    </p:spTree>
    <p:extLst>
      <p:ext uri="{BB962C8B-B14F-4D97-AF65-F5344CB8AC3E}">
        <p14:creationId xmlns:p14="http://schemas.microsoft.com/office/powerpoint/2010/main" val="4047743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a:xfrm>
            <a:off x="301752" y="1527048"/>
            <a:ext cx="8537448" cy="1130120"/>
          </a:xfrm>
        </p:spPr>
        <p:txBody>
          <a:bodyPr>
            <a:normAutofit lnSpcReduction="10000"/>
          </a:bodyPr>
          <a:lstStyle/>
          <a:p>
            <a:r>
              <a:rPr lang="en-US" dirty="0" smtClean="0"/>
              <a:t>Hairpin loop:</a:t>
            </a:r>
          </a:p>
          <a:p>
            <a:r>
              <a:rPr lang="en-US" dirty="0" smtClean="0"/>
              <a:t>1</a:t>
            </a:r>
            <a:r>
              <a:rPr lang="en-US" baseline="30000" dirty="0" smtClean="0"/>
              <a:t>st</a:t>
            </a:r>
            <a:r>
              <a:rPr lang="en-US" dirty="0" smtClean="0"/>
              <a:t> part: descending limb: permeable to water</a:t>
            </a:r>
          </a:p>
          <a:p>
            <a:r>
              <a:rPr lang="en-US" dirty="0" smtClean="0"/>
              <a:t>2</a:t>
            </a:r>
            <a:r>
              <a:rPr lang="en-US" baseline="30000" dirty="0" smtClean="0"/>
              <a:t>nd</a:t>
            </a:r>
            <a:r>
              <a:rPr lang="en-US" dirty="0" smtClean="0"/>
              <a:t> part: ascending limb: impermeable to water</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57168"/>
            <a:ext cx="64865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622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a:xfrm>
            <a:off x="3816636" y="1527048"/>
            <a:ext cx="4989035" cy="4572000"/>
          </a:xfrm>
        </p:spPr>
        <p:txBody>
          <a:bodyPr>
            <a:normAutofit/>
          </a:bodyPr>
          <a:lstStyle/>
          <a:p>
            <a:r>
              <a:rPr lang="en-US" dirty="0" smtClean="0"/>
              <a:t>The cells that line the </a:t>
            </a:r>
            <a:r>
              <a:rPr lang="en-US" b="1" dirty="0" smtClean="0"/>
              <a:t>ascending limb</a:t>
            </a:r>
            <a:r>
              <a:rPr lang="en-US" dirty="0" smtClean="0"/>
              <a:t> actively transport sodium and chloride ions out of the filtrate into the tissue fluid of the medulla</a:t>
            </a:r>
          </a:p>
          <a:p>
            <a:r>
              <a:rPr lang="en-US" dirty="0" smtClean="0"/>
              <a:t>This </a:t>
            </a:r>
            <a:r>
              <a:rPr lang="en-US" b="1" dirty="0" smtClean="0"/>
              <a:t>decreases</a:t>
            </a:r>
            <a:r>
              <a:rPr lang="en-US" dirty="0" smtClean="0"/>
              <a:t> water potential in the medulla and </a:t>
            </a:r>
            <a:r>
              <a:rPr lang="en-US" b="1" dirty="0" smtClean="0"/>
              <a:t>increases </a:t>
            </a:r>
            <a:r>
              <a:rPr lang="en-US" dirty="0" smtClean="0"/>
              <a:t>water potential of the filtrate in the ascending limb</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43000"/>
            <a:ext cx="610263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622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p:txBody>
          <a:bodyPr/>
          <a:lstStyle/>
          <a:p>
            <a:r>
              <a:rPr lang="en-US" dirty="0" smtClean="0"/>
              <a:t>Cells lining the </a:t>
            </a:r>
            <a:r>
              <a:rPr lang="en-US" b="1" dirty="0" smtClean="0"/>
              <a:t>descending limb</a:t>
            </a:r>
            <a:r>
              <a:rPr lang="en-US" dirty="0" smtClean="0"/>
              <a:t> are </a:t>
            </a:r>
            <a:r>
              <a:rPr lang="en-US" u="sng" dirty="0" smtClean="0"/>
              <a:t>permeable</a:t>
            </a:r>
            <a:r>
              <a:rPr lang="en-US" dirty="0" smtClean="0"/>
              <a:t> to water (also Na+ and Cl- ions)</a:t>
            </a:r>
          </a:p>
          <a:p>
            <a:r>
              <a:rPr lang="en-US" dirty="0" smtClean="0"/>
              <a:t>As filtrate flows down the tube, water moves down a water potential gradient </a:t>
            </a:r>
            <a:r>
              <a:rPr lang="en-US" u="sng" dirty="0" smtClean="0"/>
              <a:t>into the tissue fluid </a:t>
            </a:r>
            <a:r>
              <a:rPr lang="en-US" dirty="0" smtClean="0"/>
              <a:t>by osmosis</a:t>
            </a:r>
          </a:p>
          <a:p>
            <a:r>
              <a:rPr lang="en-US" dirty="0" smtClean="0"/>
              <a:t>At the same time, Na+ and Cl- flow </a:t>
            </a:r>
            <a:r>
              <a:rPr lang="en-US" u="sng" dirty="0" smtClean="0"/>
              <a:t>into the tube</a:t>
            </a:r>
            <a:r>
              <a:rPr lang="en-US" dirty="0" smtClean="0"/>
              <a:t> down their concentration gradient</a:t>
            </a:r>
            <a:endParaRPr lang="en-US" u="sng" dirty="0"/>
          </a:p>
        </p:txBody>
      </p:sp>
    </p:spTree>
    <p:extLst>
      <p:ext uri="{BB962C8B-B14F-4D97-AF65-F5344CB8AC3E}">
        <p14:creationId xmlns:p14="http://schemas.microsoft.com/office/powerpoint/2010/main" val="2819622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loop of Henle</a:t>
            </a:r>
            <a:endParaRPr lang="en-US" dirty="0"/>
          </a:p>
        </p:txBody>
      </p:sp>
      <p:sp>
        <p:nvSpPr>
          <p:cNvPr id="4" name="AutoShape 2" descr="Displaying IMG_495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Displaying phot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3804" r="5224" b="39299"/>
          <a:stretch/>
        </p:blipFill>
        <p:spPr bwMode="auto">
          <a:xfrm>
            <a:off x="1524000" y="1447800"/>
            <a:ext cx="627919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469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p:txBody>
          <a:bodyPr/>
          <a:lstStyle/>
          <a:p>
            <a:r>
              <a:rPr lang="en-US" dirty="0" smtClean="0"/>
              <a:t>By the time fluid reaches the bottom of the hairpin, it contains much less water and many more sodium and chloride ions that it did at the started of the PCT</a:t>
            </a:r>
          </a:p>
          <a:p>
            <a:r>
              <a:rPr lang="en-US" dirty="0" smtClean="0"/>
              <a:t>The longer the loop, the more concentrated the fluid can become</a:t>
            </a:r>
          </a:p>
          <a:p>
            <a:r>
              <a:rPr lang="en-US" dirty="0" smtClean="0"/>
              <a:t>Can be as much as 4x as concentrated as blood plasma</a:t>
            </a:r>
          </a:p>
        </p:txBody>
      </p:sp>
    </p:spTree>
    <p:extLst>
      <p:ext uri="{BB962C8B-B14F-4D97-AF65-F5344CB8AC3E}">
        <p14:creationId xmlns:p14="http://schemas.microsoft.com/office/powerpoint/2010/main" val="2819622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p:txBody>
          <a:bodyPr/>
          <a:lstStyle/>
          <a:p>
            <a:r>
              <a:rPr lang="en-US" dirty="0" smtClean="0"/>
              <a:t>The concentrated filtrate flows up the ascending limb, and Na+ and Cl- easily leave and pass into the tissue fluid of the medulla </a:t>
            </a:r>
          </a:p>
          <a:p>
            <a:r>
              <a:rPr lang="en-US" dirty="0" smtClean="0"/>
              <a:t>Very concentrated towards bottom of loop</a:t>
            </a:r>
          </a:p>
          <a:p>
            <a:r>
              <a:rPr lang="en-US" dirty="0" smtClean="0"/>
              <a:t>As Na+ and Cl- leave the tube, the filtrate becomes less concentrated</a:t>
            </a:r>
            <a:endParaRPr lang="en-US" dirty="0"/>
          </a:p>
        </p:txBody>
      </p:sp>
    </p:spTree>
    <p:extLst>
      <p:ext uri="{BB962C8B-B14F-4D97-AF65-F5344CB8AC3E}">
        <p14:creationId xmlns:p14="http://schemas.microsoft.com/office/powerpoint/2010/main" val="2819622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fluid</a:t>
            </a:r>
            <a:endParaRPr lang="en-US" dirty="0"/>
          </a:p>
        </p:txBody>
      </p:sp>
      <p:sp>
        <p:nvSpPr>
          <p:cNvPr id="3" name="Content Placeholder 2"/>
          <p:cNvSpPr>
            <a:spLocks noGrp="1"/>
          </p:cNvSpPr>
          <p:nvPr>
            <p:ph idx="1"/>
          </p:nvPr>
        </p:nvSpPr>
        <p:spPr/>
        <p:txBody>
          <a:bodyPr/>
          <a:lstStyle/>
          <a:p>
            <a:r>
              <a:rPr lang="en-US" dirty="0" smtClean="0"/>
              <a:t>3 factors of tissue fluid that affect cells:</a:t>
            </a:r>
          </a:p>
          <a:p>
            <a:pPr lvl="1"/>
            <a:r>
              <a:rPr lang="en-US" b="1" dirty="0" smtClean="0"/>
              <a:t>Temperature: </a:t>
            </a:r>
            <a:r>
              <a:rPr lang="en-US" dirty="0" smtClean="0"/>
              <a:t>low slows down metabolism, high denatures proteins</a:t>
            </a:r>
            <a:endParaRPr lang="en-US" b="1" dirty="0" smtClean="0"/>
          </a:p>
          <a:p>
            <a:pPr lvl="1"/>
            <a:r>
              <a:rPr lang="en-US" b="1" dirty="0" smtClean="0"/>
              <a:t>Water potential:</a:t>
            </a:r>
            <a:r>
              <a:rPr lang="en-US" dirty="0" smtClean="0"/>
              <a:t> water gain or loss by osmosis</a:t>
            </a:r>
            <a:endParaRPr lang="en-US" b="1" dirty="0" smtClean="0"/>
          </a:p>
          <a:p>
            <a:pPr lvl="1"/>
            <a:r>
              <a:rPr lang="en-US" b="1" dirty="0" smtClean="0"/>
              <a:t>Concentration of glucose:</a:t>
            </a:r>
            <a:r>
              <a:rPr lang="en-US" dirty="0" smtClean="0"/>
              <a:t> fuel for respiration. Too little= no ATP. Too much= change in water potential</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339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0"/>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data:image/jpeg;base64,/9j/4AAQSkZJRgABAQAAAQABAAD/2wCEAAkGBhQQEBQUEhQUFBUVFBQUFBQVFBQUFBUUFBQVFBQUFRQXHCYeFxkjGRQVHy8gIycpLCwsFR4xNTAqNSYrLCkBCQoKDgwOGg8PGiklHyQsLCwsLykpLCwsLCwsLCwsLSwsLCksLCwpKiwtLCwsLCksLCksLCwpKSwsLCwsLCwsLP/AABEIAPAAxwMBIgACEQEDEQH/xAAcAAABBQEBAQAAAAAAAAAAAAACAQMEBQYABwj/xAA6EAABAwIEAwUHBAEDBQEAAAABAAIRAyEEBRIxBkFREyJhcYEHFDKRobHBQlLR8GJyguEjM1NU8ST/xAAaAQACAwEBAAAAAAAAAAAAAAACAwEEBQAG/8QAKxEAAgEDAwQBBAEFAAAAAAAAAAECAxEhBBIxEyJBUWEyM4GxFAUjQqHx/9oADAMBAAIRAxEAPwDyRLC5KFfSK5yIBcAiARHCAIgEoCUBEQcAl0ogEWlERcANRaUUJQ1SDcGF0JzSu0qbHAQkhOQkhccBCQhOaUhCg640WoCE8QgcFFiUxohCQnCEJCFhAFCUZQlCyQShKJCUDJBK5cuQEjyIJAiATkCcAiAXBEApIFARALgEYCIg4BFCUBEAjSBBARAIgEsKbEAwuhDVxDW7phuYB1mh08rfwlyqwjywlFseqVANymi5xuBb6qJUJmTIRU8YBvPnKoy1EpD1TSH2YsTBP4UghRKhG8amn9XMHxCewr92m8QQeoKsUau7DFzhbIZagITxCBzVZFDDghITrggIQhjRQFOFAUDJAKQoihKBkoApVxXIAh8IghCMJqBFCMBCEbQjQLCARgJAEbQiQIoCMBIAjARkCGwkpk4mxXZjU00nHyHzKrXu0iCe8bkdB081U1FRrCG04rkdw+DfiKgaNyYHh4r1fh/gZlOmLX5lZb2eYaA6r2b6hkNGlswAJO/P+F65k+JZUEAFpjZwgrHqNydjVoxUI7vJmcdwXSdu0H0WO4i4FaGksGk+C9cxYAB1ECFR5k6m9h0uafIgpWYvDLHbJdyPBG1HUnuabjYjl5p+k7SbX5jxHRWXGOXdjV1DZyosPUurcJ3SkjNqQ2ycWXdOoHCRsucExgXbj1+akkLZpy3xUijJWdhhwTbgn3BNOCJkIZcgKccgKWwwCgKMoClslAlcuK5AESAjCAIwnIAJoTjQhaE40I0CwgEYCFoTjWzYbmw8zsjRAoCMBbjijg2nhcK3SD2jWtL3z8Tj8Q8liQEFOoql2g6tN07KXki5i+GRE6iAPv8AhVOIAJsL/WVYZq+7Ryb3z9gPuuybAdvjKbG7F7XGegIJCz9VLvHUY3Vj0fKM1OAw7abWEimwOqOsJLrkjqZWjybiIVgHgRMEWgkFWVPKBpuB5kKDRwd3aQABZZjubCS4HMwxoqnTvO6qMRlWHcYdGocwYcPIpRhtby07jked1X43gzU99Rri1zrk8wReyBO+WE1bCMVx3TJe2mHaoE6jvp8fFZN7O8yNpH3utBxG11PFODj+256AH/lULq8u7tp5q3T+lGdXd5snZeZe4+EBTyFX4BsOVitbTPssUKv1DTgmnBPuTLk9ixpyacnXJtyBhobcgKNyApTDQBXLiuSySUEYQhG1PQAbU6Am2pxqNAhtC3fBnA9Z1VtStTDGNhzdXx6gQWkN9Oaj+y3LG1cW57xIpMBHg5xIB87FeqYh7x8IHqY/CparUOL2RLmmoKS3soeJsG7Tqc7tBN2uAj5LDZ7VbWGmkA5wi4gNA81tM4wPan/rVS5v7B3WevX1Wex1FrY7Nthz2Hp1WT1HGW5GtsUo7Web5vg3SRZpI0kE9DKtuAGFmOpaxYghp3BcBO/kD8lV8Wk+8xfYn7J7Jc690eyo5odB25T1I5q5WblkzKaUJW9M9xzLNQ1kf31Wew2Gbpdpe5uskuLTclW2VcbNLIr0RTDheCC0yOnRUGeVcLpL6AqGD/2wY9Q64VRpPhl+E/DiydluDLajNVQu0SJN3EH9x5q9zB4DSvOMn4rNSt2Wh4MS0uINh1IWrzHGENE8xKW+3A1dx5z7Q4bWY6x1DSQdoCywYCQQ0D5qy4yzLtsSQNmAD13P4VTSaSJ+XXyVqmrRRnVmnUdh8OIeI6q2bsq9rzMW39Sp7dlo6S+SlWBemnp1yZcrrEIacm3JxyaclsYhsoHIym3JTCQJXJCVyWcTQnGpsJxqsoBjjU41NtT+Fw7qj2sYJc9wa0eJMIuCD0v2U4XTRq1Ob3gDypj+XOWwxrH1nd3uhouUxkuVjDUadJv6GwT1PM/NS3uI2MLBqz6k3I26UdkUiixAaw83u5A3+iqcyaYMn/aPyVdY4AuDWXPMj8qFicOGj+3VaRZizznPsCHguf8AFM+h/SsjjX3iZHL+CthxtWLYjYk6rT5LF9mXOsJJNhG/orNKTau2Z+oS32SN9kGM96wHZuuWTTePCO6fkQfRaJry1jWCneACSRHgZWc4DwHZCoH7l4B8IAW5Zl4F5skuSu7F+k7QW5FVgMsbRLn21O+I+HQeCqeLOIezpl3MiGj7K1zXFRYLzjiV7qj+sCfIBLj3yydVk4QbXJSUpMk3Jkk+M7qSHRAGwHzPimcPV0Edd7jknH1BJMR4clfMgmZbQNRxi8XVgnuHOHXPLahdEGYDbkDbvTYeits5yQiXNHmEzT6qMJ7Xx7GVNLKUNy5M88ppyN5TTitVsz0gHFNORuKbclthIByByJxQOSmGAVyQrkBxPCNqBqMKygGOtXoPswyCXHEvFh3aU9f1O/HzWJyXK3Yqsyk22o3P7Wjcr3fLME2lTaxohrQGgeAVPV1tq2Lz+i3paV3vfgm06fNVOZklwaDc9OQ5lWeNxIpsJVBTrG7zuft0WTJ2waaV8kh+lggKjzHGTYJMzzGJgrLsz2K2g7n79Cktt8DVG2WaDL+EKeLbUdVBMQGwSLm5BI5bfNWWX+z3D0XtLWCbXN1fZRh+yosadyNTvN39+insu7yWdUqybaTwKk+6551UwemtiABtVcPSAhdIG5Vi3EAYzEMdzqEj5BHiMCCVdjmKLCxyZjMQdJjfkFGyTg2pidTnGG6g2L35x9lq6+BaBMX5ea1mR5T2VNrSO9dzv9Tv7Hol1ZuEbLlgVGrXPK899mdWnie1psNei4jUxp0vbAAjxCDK+Gm9o4djp0O2fBIBuBC9sp04WN4pihjC8/DVpA/7myD9I+amnXk7RYilFXYzg8EAIDQE7Xy8OBsqbK+KG1nEM5dbTFpHULS4epqCsfDG/KPLeLMiNF2sDunfwPVZpxXtOdZaKrCCJkFeSZ1lDsPUIPw/pP4Wvo9RddOXPgzdVQs+pHjyVrkDiiKbcrjZSQJQEoiUBS2SCUi5cgJJ4KcBTQWq4AyT3jEa3CWUoPgX8h6bp86ipxcmRCDnJRRs/Z/w17vTNSoP+pUix/S3k3+Vu6fdEqHhGIczxelqxJTcm5SNmMFFKKK7NcZ2j9I2Fyq/FYyAQq2tmHePmoeKxwAJJgKu3dj9tuSPm2L0gk+g8VmME3/9DKjr6SHRG7mmb/RHmGPNV08hsPylw1Puav2vaPRwP5AWlLS9LSycvqdv+GbLU9WukuEez5a81GB5I7wBsZVkwdFiOFGamWJ8puFq6NN3Ury7VnYttFHxVwrUfV94w/eJA1smHSOY62UPBYHFugGg8Hq6APnK2TGP6pwU3n9RTI1ZJDFVaViBleR9mQ6oQ542aPhb4zzKuGCFHZQcOf0RGm7930QuTbuxUm3yLWr6QsL7RHGvhu6Q1zCfitLT8Q/vRa3GVHNHxfQLAcaVHFg1mZ2H5hFTb3qxMUYNj3UezLT3miZHmfovRuGs/bXYDsRZw6Fec483HkgwGYuoVA9hvzHIjoV6h6frUItclFVulVafB7UbhUOeZO2s0hwmQlyHiJldgIPmOYPQq3eA4LKaafyacWvweMZ3kjsO7q3kengVUOXsOcZUKjSCJtdeY57kzsO7/A7Hp4FaWn1O/tnz+zP1Om298OP0VJQpSkVtlEErlxSISScF637PMBowrDHxd4+q8lp0y4hrd3ENHmTA+696yPBdlRY39rQPkEnWy7VEt6NZbLYGAs7n+LgHyVti8TpCxWf4+bdT9FmSeDSgslZUrQJJ81n8djzVP+I2H5SZjmGs6R8I+pURoWtodJs/uT58fBm63Vb3shx5+RwKxwLJo1fDSR6SVXAK64cwb6znMpsc9xjutEnnv0HmrWt+y/x+yppfur8/o1XC1caQdvFbvLiatmyTz/5KrODfZ4+hTBxD7/8AjbsB0c7n6LdYegKY0tAA6Cy81DQuUrzwjRnWXgrBlrhuQkfhy3mFdFNPaOitPQ0rWQrqyKiR1TVTENHMK493pu/SPkEzUy1v7GkeQVZ/09+Jf6D6q9GSzLOGizRqd9AvOOK8YXvEmTzP4Xq+acOteD2UMd5SvKuMsnqUX99jmtbs8/C6dzKStPOlPu49j4Ti+DJYs95RXJ6ubqO8r0+n+1Eyq/3GPYHMX0H62G/MciOhXoWRcVNrNtY82ncLzMpKdYscHNMEcwlajTqplYY2hqHTdnlHtLq4eqbN8tFRpBggrOZHxTqGl9nfdWVfMXOETCxZxlCVnybUJRnG8eDEZ3kjqBJF2fUeaqiVt8VMXv1nZZLNcJ2brfC7YdDzC0aFfd2y5MzU6dQ7o8EElKgK5WSmbLg/BtGMpa3AwTAjd2kwvZg6GheLsY+m8OZu1wcPEgzv0W8xXFrTTBAIcRdsSQee26zJ1XPMmbMKKhiKJGfZnAgLzfPs6JJa035noOisMZmFXEauzbECSXGLbWHMqjp5QR8VzO15KGFr3kTU3NbYkGnUceadaCSBJk7C8nyHNavh3gari3EUmEQQC50hrZ5k+my9s4S4LpZfR0t77zBqVCAC4jYAcgJKuKcpeSi4RhyeXcM+ymrjxTqVR7rSDWiwJqVf84J7pPU/JeyZHw/RwdMU6DAxvOPid4uO5KsQESNIU2NvRBc6mCihSRcEoHpxC4LjhpoTiBdKgkjYqlz5qFXw7ajSx7Q5psWuEgj1VpUbKrcbim097+UIWEk3wefcWeyinUAfhAKThOpl9Lhyj9p/lYLN+CcTh26n0XaR+pveA84uvasRxGKezC4cu8AodbikmR2TfLUSfW10tyS8joxn6PAvdZ8vP7JuphoXqGc4fD4h5c6hpdsSx2k+cRCoaPD9JrpOpwmwdFvON0HWa8jegn4MplmUuquDgIaCCXeR2HitWaWlT6rYFgI5QotR0hVqlSU3ks0qUaawQMS6yzmdjUABczKvcfXDRdUbqk7gH0/KKk9ruDXW5bSjewjcELleN0keuwPRIrvX+DO/jr2WbHPmbi8coVpVxQLYdc7TsVGaG/qIk895V7kmX+8vDQBc7kW+QWa1uaVjZvtTdyqw1LW5raYcTYAAX+i9L4b9mrRD8RcQCGRBnnqMrU5Jw3Sw4ljADa8CVdNartPTxjlmdV1UpYjgawmDZSaG02hrRsAIAT8JYXQrJSbOhKuXLjjlyRcuOEK5cUi4kBzUyXXUkpiuzmFDJOcbKFi8Exwl1vFPuxIaLrJZ5xES/SAY20i7vkEucklkdShKTwVWeNb2ghziz0AP5TNHEtDw0GfwOp6BdVwjqo11O43cM/UfF3TyVbUx7WnQ0CSYAbuT5c1Tbzc0UsWLDM6LTdu6onGOSsTLbvO/6Bc+pUWvBIjfoheSVgDDiT4Jw5S6oToEDqdvTqp/DuXCrVv8IEnx6Ba2vhgGw0R0TKdLdliKtbbhHjnEuW9k2C0zvr5T0WWbSJN/uvQuKctxFWoQWEt/Tpn6hMcP8Bl5PatIYeWzp6g/3ZMUc2QqUlZNsxmkbDlz/lcrLiXLDgsQaJcXWDmk/sJIE+Mg/Jcp7iLwNPRp1arWYem0HvamhoA3Nz4/helcI8Ie6jVVdreb/wCLfLqfFU/slyoFlTEROruUyTsBOv6wPRb9o0mEVGnZbmRXq3bih9jUeyFicVgqM4FKhASriBUiVIuOEXSkcVy4kUoUpSLjjigqbIpQ1dlBJErNbpJcNtlj84zQsfopsALtg0S53nzK29MWgqPiqMA6AAfJBKN0NpzUXlHn+Nw2IdAIDCd9RkgdSFDfhqeHBFMF9Q7vPxHwHQeC0+J4UqVKkuqBrTcgS50+BOycr5C2kIpsc4kRq3v4+Cr9J3LXWXFzDPyepUBbqLXHcj9A6k9fBP4DK+0cKNEWae883nqSVqMLwtVd/wBxwpt/a3vE+uwV9gcqp0W6WNgfU+JK6NJvkiddLjLK/Lcobh2wLk7nmVKcxTXU5QdkrCVsIpuTeWVrsIDyR08LCnFiaq1NJhSDcxXHfBwxrAWwKjT3XRyJu0+HP0XLXYwBwkbrlDVyVKxiPZVxUzD6sNWfYuBpE7SfiaTyvBHmV62WhwXy8yiXTqdblH8r0rJPaTWotayoGVA0ATqIdA2uLEpMKyStIuVdO5PdFHqjQQnmuVHw9xXSxjZbLXCxY7cH8hXRHRWU01dFKUWnZhkISYXNelJUgnApUi6VxIjhKAORyhcFBwRKElCUp2XEnBJVNlwKCoVxwLFzyllCVBIDgkASlK1ccKKchNOMG6kaoUSs7UVxA6CmYRU9lzjC44be6FCqXT1U3TemVxxHIXKgz3jGjhKnZvkvgGAL6TsfoVyFzisNhqnJ5SPNQ1sbJxlaAAIaJ3EqE3EzMA8rn+OiV7iB3iBER5HdZVjcuWtLMQCNMyAYIME9TK2+Ue0ipTAbUb2jRs+e9A62grzBhc61/S1j1PSymt1NIGoiJjTy802M3B4YmcI1FlHt+V8b4avYP0no/uz4CVa1MW2JBEdZXgeEcS4apiLAjf8AlShinNsHEctMxbyHmrC1PtFV6T0z3fD4xrxLSCPAynda8Qo8W1KAHZGNrctoutFlXtJ/9hwAj9I1H/4nRrRkInp5RPTNS7Uspl3HuGrPDGuMkSNQLR5SVoRWG4KamnwIcWuSSUjnwFHOLAtIUPF5k1sC58gT9l3BFixD5Si6pqmdNa2TYDkd/koOK43o0Y1k3mABM7dPNQ5JcsJQk+EaFtTdG10rEUuOA+voptL283CWhvnIstDlGbNxAeWghjXQHcnRzHgoUovCZLhJcoti3mhaQdkJqzskJDZhEALWfAUVrpS1Kkpn3lnUTYRPVQcSiYFkwayB2IA59Vms443oYa2sOP7WwfqueOTlFvCLjG5kyld8gX5ErN5p7RsPRYS0l5mNLbH1lZTMuOqlWqSANOwbMx4ys1j2tqPcWggm5Fo8fVJdZeC1HTvyFxDn/vFXtKli5ogWs0EwCfUrlWYnClx326hckva8tjl1I4SLT3hrbFpBNrEfZPuwzXHn4yd1XUcUS74Qed1Z1qALZnfpuqslYvRakNMeJgeH9CCjQDzckdL/AG6J3D4lrYBHMmTJPmlxFJp7zT/C69mda5JpxTAG0x4kwhxRLWyDffbx2USrip5W+vontct70+Fp26qLNZO5wM0n2iJ8t7XhP0g17iGjwJjeen1Vc7EdD4K+4Vzv3OuKhph5DSGhzoDXO5zBhOSzkS3jA1TIAM90WBtBkR13UunmLo0NeQCL3d9eircyxRfVqVahnW8u0CzQTs0dYHNJgSXP1T/qA2E7Ltxyj7L2jXLTcknrJ36KUzMHARLvAAmbqBVq3I/vqouFxnaOgEQ25JO/QJW9vIe1FtSxhYdVSef9+aefoc19TUyoQ2WsBte15WazPNnVH6G2aOY5x/TdNMp9nIE6iN55dEcXt+oBx3fSanKcbh2jViBJJhtJg0s3mXXvfqpuYcUdo5rKZdToiAQ0AON9pmwhZFloJ7x+gT3vTWjz+ijrNKyJ6EW7s2J44NNoZTYIHVxP1VXjPaPiHWYxg6G5sN1nHvJmNuX8BBTw/N1hNh19VP8AIn7I/j0/RZY3imsY1PJ6NFh9FXUKJdLiXCTNj4JkQSXH0H5Suxo0kcumyXKcpDYwjHhDONxQYbuc6RsXOgTYqsq4ikd2Ov8A5J3FOBJkT+P+VEFGbt2IT48ZEzWcWAphnMEXt/QptEU+TiPCVBqUXDmmjRcfGETV/ItNx/xJ+J08nb+KVV5oR8Uj0SqEkiXJvw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18954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7" y="4452937"/>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35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loop of Henle</a:t>
            </a:r>
            <a:endParaRPr lang="en-US" dirty="0"/>
          </a:p>
        </p:txBody>
      </p:sp>
      <p:sp>
        <p:nvSpPr>
          <p:cNvPr id="3" name="Content Placeholder 2"/>
          <p:cNvSpPr>
            <a:spLocks noGrp="1"/>
          </p:cNvSpPr>
          <p:nvPr>
            <p:ph idx="1"/>
          </p:nvPr>
        </p:nvSpPr>
        <p:spPr>
          <a:xfrm>
            <a:off x="301752" y="1527048"/>
            <a:ext cx="8503920" cy="1825752"/>
          </a:xfrm>
        </p:spPr>
        <p:txBody>
          <a:bodyPr>
            <a:normAutofit/>
          </a:bodyPr>
          <a:lstStyle/>
          <a:p>
            <a:r>
              <a:rPr lang="en-US" dirty="0" smtClean="0"/>
              <a:t>Having 2 limbs of loop running side by side enables the maximum concentration of solutes to be built up both inside and outside the tube at the bottom of the loop</a:t>
            </a:r>
          </a:p>
          <a:p>
            <a:r>
              <a:rPr lang="en-US" dirty="0" smtClean="0"/>
              <a:t>This mechanism is called a </a:t>
            </a:r>
            <a:r>
              <a:rPr lang="en-US" b="1" dirty="0" smtClean="0"/>
              <a:t>counter-current multiplier</a:t>
            </a:r>
            <a:endParaRPr lang="en-US"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0800" y="2957724"/>
            <a:ext cx="5867400" cy="38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596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Reabsorption in the collecting duct</a:t>
            </a:r>
            <a:endParaRPr lang="en-US" dirty="0"/>
          </a:p>
        </p:txBody>
      </p:sp>
      <p:sp>
        <p:nvSpPr>
          <p:cNvPr id="3" name="Content Placeholder 2"/>
          <p:cNvSpPr>
            <a:spLocks noGrp="1"/>
          </p:cNvSpPr>
          <p:nvPr>
            <p:ph idx="1"/>
          </p:nvPr>
        </p:nvSpPr>
        <p:spPr/>
        <p:txBody>
          <a:bodyPr/>
          <a:lstStyle/>
          <a:p>
            <a:r>
              <a:rPr lang="en-US" dirty="0" smtClean="0"/>
              <a:t>After the loop of Henle, filtrate moves through the distal convoluted tubule (DCT) in the cortex and into the collecting duct in the medulla</a:t>
            </a:r>
          </a:p>
          <a:p>
            <a:r>
              <a:rPr lang="en-US" dirty="0" smtClean="0"/>
              <a:t>Medulla has a very high solute concentration (low water potential) so water leaves collecting duct (via osmosis) into the medulla until the water potential of the tissue fluid is equal to the collecting duct</a:t>
            </a:r>
          </a:p>
          <a:p>
            <a:pPr lvl="1"/>
            <a:r>
              <a:rPr lang="en-US" dirty="0" smtClean="0"/>
              <a:t>This process is controlled by </a:t>
            </a:r>
            <a:r>
              <a:rPr lang="en-US" b="1" dirty="0" smtClean="0"/>
              <a:t>antidiuretic hormone (ADH)</a:t>
            </a:r>
            <a:endParaRPr lang="en-US" dirty="0"/>
          </a:p>
        </p:txBody>
      </p:sp>
    </p:spTree>
    <p:extLst>
      <p:ext uri="{BB962C8B-B14F-4D97-AF65-F5344CB8AC3E}">
        <p14:creationId xmlns:p14="http://schemas.microsoft.com/office/powerpoint/2010/main" val="871596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collecting duct</a:t>
            </a:r>
            <a:endParaRPr lang="en-US" dirty="0"/>
          </a:p>
        </p:txBody>
      </p:sp>
      <p:sp>
        <p:nvSpPr>
          <p:cNvPr id="3" name="Content Placeholder 2"/>
          <p:cNvSpPr>
            <a:spLocks noGrp="1"/>
          </p:cNvSpPr>
          <p:nvPr>
            <p:ph idx="1"/>
          </p:nvPr>
        </p:nvSpPr>
        <p:spPr/>
        <p:txBody>
          <a:bodyPr/>
          <a:lstStyle/>
          <a:p>
            <a:r>
              <a:rPr lang="en-US" dirty="0" smtClean="0"/>
              <a:t>The longer the loop of Henle, the greater concentration can be set up in the medulla and greater concentration of urine can be produced</a:t>
            </a:r>
          </a:p>
          <a:p>
            <a:r>
              <a:rPr lang="en-US" dirty="0" smtClean="0"/>
              <a:t>Nephrons of desert animals (kangaroo rats, gerbils, camels) are very long in relation to human’s</a:t>
            </a:r>
          </a:p>
          <a:p>
            <a:pPr lvl="1"/>
            <a:r>
              <a:rPr lang="en-US" dirty="0" smtClean="0"/>
              <a:t>Humans: urine is 4x concentrated</a:t>
            </a:r>
          </a:p>
          <a:p>
            <a:pPr lvl="1"/>
            <a:r>
              <a:rPr lang="en-US" dirty="0" smtClean="0"/>
              <a:t>Desert animals: urine up to 25x concentrated</a:t>
            </a:r>
            <a:endParaRPr lang="en-US" dirty="0"/>
          </a:p>
        </p:txBody>
      </p:sp>
    </p:spTree>
    <p:extLst>
      <p:ext uri="{BB962C8B-B14F-4D97-AF65-F5344CB8AC3E}">
        <p14:creationId xmlns:p14="http://schemas.microsoft.com/office/powerpoint/2010/main" val="3020804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in the DCT</a:t>
            </a:r>
            <a:endParaRPr lang="en-US" dirty="0"/>
          </a:p>
        </p:txBody>
      </p:sp>
      <p:sp>
        <p:nvSpPr>
          <p:cNvPr id="3" name="Content Placeholder 2"/>
          <p:cNvSpPr>
            <a:spLocks noGrp="1"/>
          </p:cNvSpPr>
          <p:nvPr>
            <p:ph idx="1"/>
          </p:nvPr>
        </p:nvSpPr>
        <p:spPr/>
        <p:txBody>
          <a:bodyPr/>
          <a:lstStyle/>
          <a:p>
            <a:r>
              <a:rPr lang="en-US" dirty="0" smtClean="0"/>
              <a:t>Proximal end functions like ascending limb of loops of Henle</a:t>
            </a:r>
          </a:p>
          <a:p>
            <a:r>
              <a:rPr lang="en-US" dirty="0" smtClean="0"/>
              <a:t>Distal end functions like collecting duct</a:t>
            </a:r>
          </a:p>
          <a:p>
            <a:pPr lvl="1"/>
            <a:r>
              <a:rPr lang="en-US" dirty="0" smtClean="0"/>
              <a:t>Sodium ions actively pumped out</a:t>
            </a:r>
          </a:p>
          <a:p>
            <a:pPr lvl="1"/>
            <a:r>
              <a:rPr lang="en-US" dirty="0" smtClean="0"/>
              <a:t>Potassium ions are actively pumped in</a:t>
            </a:r>
          </a:p>
          <a:p>
            <a:pPr lvl="1"/>
            <a:r>
              <a:rPr lang="en-US" dirty="0" smtClean="0"/>
              <a:t>Rate of ions transportation varies upon blood needs</a:t>
            </a:r>
            <a:endParaRPr lang="en-US" dirty="0"/>
          </a:p>
        </p:txBody>
      </p:sp>
    </p:spTree>
    <p:extLst>
      <p:ext uri="{BB962C8B-B14F-4D97-AF65-F5344CB8AC3E}">
        <p14:creationId xmlns:p14="http://schemas.microsoft.com/office/powerpoint/2010/main" val="1690074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Kidney function – </a:t>
            </a:r>
            <a:r>
              <a:rPr lang="en-US" dirty="0" smtClean="0"/>
              <a:t>journey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a:t>
            </a:r>
            <a:r>
              <a:rPr lang="en-US" dirty="0"/>
              <a:t>. </a:t>
            </a:r>
            <a:r>
              <a:rPr lang="en-US" dirty="0" smtClean="0"/>
              <a:t>On a separate piece of paper, write </a:t>
            </a:r>
            <a:r>
              <a:rPr lang="en-US" dirty="0"/>
              <a:t>brief accounts of a journey through a kidney for each of these parts of the blood. accounts of a journey through a kidney for each of these parts of the blood.</a:t>
            </a:r>
          </a:p>
          <a:p>
            <a:pPr marL="514350" indent="-514350">
              <a:buFont typeface="+mj-lt"/>
              <a:buAutoNum type="alphaLcParenR"/>
            </a:pPr>
            <a:r>
              <a:rPr lang="en-US" dirty="0" smtClean="0"/>
              <a:t>A </a:t>
            </a:r>
            <a:r>
              <a:rPr lang="en-US" dirty="0"/>
              <a:t>red blood cell.</a:t>
            </a:r>
          </a:p>
          <a:p>
            <a:pPr marL="514350" indent="-514350">
              <a:buFont typeface="+mj-lt"/>
              <a:buAutoNum type="alphaLcParenR"/>
            </a:pPr>
            <a:r>
              <a:rPr lang="en-US" dirty="0" smtClean="0"/>
              <a:t>A </a:t>
            </a:r>
            <a:r>
              <a:rPr lang="en-US" dirty="0"/>
              <a:t>large protein.</a:t>
            </a:r>
          </a:p>
          <a:p>
            <a:pPr marL="514350" indent="-514350">
              <a:buFont typeface="+mj-lt"/>
              <a:buAutoNum type="alphaLcParenR"/>
            </a:pPr>
            <a:r>
              <a:rPr lang="en-US" dirty="0" smtClean="0"/>
              <a:t>A </a:t>
            </a:r>
            <a:r>
              <a:rPr lang="en-US" dirty="0"/>
              <a:t>molecule of water that is essential to the body.</a:t>
            </a:r>
          </a:p>
          <a:p>
            <a:pPr marL="514350" indent="-514350">
              <a:buFont typeface="+mj-lt"/>
              <a:buAutoNum type="alphaLcParenR"/>
            </a:pPr>
            <a:r>
              <a:rPr lang="en-US" dirty="0" smtClean="0"/>
              <a:t>A </a:t>
            </a:r>
            <a:r>
              <a:rPr lang="en-US" dirty="0"/>
              <a:t>molecule of urea (a toxic waste).</a:t>
            </a:r>
          </a:p>
          <a:p>
            <a:pPr marL="514350" indent="-514350">
              <a:buFont typeface="+mj-lt"/>
              <a:buAutoNum type="alphaLcParenR"/>
            </a:pPr>
            <a:r>
              <a:rPr lang="en-US" dirty="0" smtClean="0"/>
              <a:t>A </a:t>
            </a:r>
            <a:r>
              <a:rPr lang="en-US" dirty="0"/>
              <a:t>molecule of glucose (sugar).</a:t>
            </a:r>
          </a:p>
          <a:p>
            <a:pPr marL="514350" indent="-514350">
              <a:buFont typeface="+mj-lt"/>
              <a:buAutoNum type="alphaLcParenR"/>
            </a:pPr>
            <a:r>
              <a:rPr lang="en-US" dirty="0" smtClean="0"/>
              <a:t>A </a:t>
            </a:r>
            <a:r>
              <a:rPr lang="en-US" dirty="0"/>
              <a:t>molecule of water that needs to be removed from the body to keep the water balance right.</a:t>
            </a:r>
          </a:p>
          <a:p>
            <a:endParaRPr lang="en-US" dirty="0"/>
          </a:p>
        </p:txBody>
      </p:sp>
    </p:spTree>
    <p:extLst>
      <p:ext uri="{BB962C8B-B14F-4D97-AF65-F5344CB8AC3E}">
        <p14:creationId xmlns:p14="http://schemas.microsoft.com/office/powerpoint/2010/main" val="2531607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water content</a:t>
            </a:r>
            <a:endParaRPr lang="en-US" dirty="0"/>
          </a:p>
        </p:txBody>
      </p:sp>
      <p:sp>
        <p:nvSpPr>
          <p:cNvPr id="3" name="Content Placeholder 2"/>
          <p:cNvSpPr>
            <a:spLocks noGrp="1"/>
          </p:cNvSpPr>
          <p:nvPr>
            <p:ph idx="1"/>
          </p:nvPr>
        </p:nvSpPr>
        <p:spPr/>
        <p:txBody>
          <a:bodyPr/>
          <a:lstStyle/>
          <a:p>
            <a:r>
              <a:rPr lang="en-US" b="1" dirty="0" smtClean="0"/>
              <a:t>Osmoregulation</a:t>
            </a:r>
            <a:r>
              <a:rPr lang="en-US" dirty="0" smtClean="0"/>
              <a:t> is the control of the water potential of body fluids</a:t>
            </a:r>
          </a:p>
          <a:p>
            <a:pPr lvl="1"/>
            <a:r>
              <a:rPr lang="en-US" dirty="0" smtClean="0"/>
              <a:t>Important part of homeostasis</a:t>
            </a:r>
          </a:p>
          <a:p>
            <a:r>
              <a:rPr lang="en-US" dirty="0" smtClean="0"/>
              <a:t>Water potential of the blood constantly monitored by specialized sensory neurons in the hypothalamus called </a:t>
            </a:r>
            <a:r>
              <a:rPr lang="en-US" b="1" dirty="0" err="1" smtClean="0"/>
              <a:t>osmoreceptors</a:t>
            </a:r>
            <a:endParaRPr lang="en-US" b="1" dirty="0"/>
          </a:p>
        </p:txBody>
      </p:sp>
    </p:spTree>
    <p:extLst>
      <p:ext uri="{BB962C8B-B14F-4D97-AF65-F5344CB8AC3E}">
        <p14:creationId xmlns:p14="http://schemas.microsoft.com/office/powerpoint/2010/main" val="3832391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water content</a:t>
            </a:r>
            <a:endParaRPr lang="en-US" dirty="0"/>
          </a:p>
        </p:txBody>
      </p:sp>
      <p:sp>
        <p:nvSpPr>
          <p:cNvPr id="3" name="Content Placeholder 2"/>
          <p:cNvSpPr>
            <a:spLocks noGrp="1"/>
          </p:cNvSpPr>
          <p:nvPr>
            <p:ph idx="1"/>
          </p:nvPr>
        </p:nvSpPr>
        <p:spPr/>
        <p:txBody>
          <a:bodyPr/>
          <a:lstStyle/>
          <a:p>
            <a:r>
              <a:rPr lang="en-US" dirty="0" smtClean="0"/>
              <a:t>When </a:t>
            </a:r>
            <a:r>
              <a:rPr lang="en-US" dirty="0" err="1" smtClean="0"/>
              <a:t>osmoreceptors</a:t>
            </a:r>
            <a:r>
              <a:rPr lang="en-US" dirty="0" smtClean="0"/>
              <a:t> detect a </a:t>
            </a:r>
            <a:r>
              <a:rPr lang="en-US" i="1" dirty="0" smtClean="0"/>
              <a:t>decrease</a:t>
            </a:r>
            <a:r>
              <a:rPr lang="en-US" dirty="0" smtClean="0"/>
              <a:t> in the water potential of the blood below the set threshold, nerve impulse are sent along the neurons to the posterior pituitary gland</a:t>
            </a:r>
          </a:p>
          <a:p>
            <a:r>
              <a:rPr lang="en-US" dirty="0" smtClean="0"/>
              <a:t>These impulses stimulate the release of </a:t>
            </a:r>
            <a:r>
              <a:rPr lang="en-US" b="1" dirty="0" smtClean="0"/>
              <a:t>antidiuretic hormone (ADH)</a:t>
            </a:r>
            <a:endParaRPr lang="en-US" dirty="0" smtClean="0"/>
          </a:p>
          <a:p>
            <a:pPr lvl="1"/>
            <a:r>
              <a:rPr lang="en-US" dirty="0" smtClean="0"/>
              <a:t>ADH= 9 amino acid peptide hormone</a:t>
            </a:r>
            <a:endParaRPr lang="en-US" dirty="0"/>
          </a:p>
        </p:txBody>
      </p:sp>
    </p:spTree>
    <p:extLst>
      <p:ext uri="{BB962C8B-B14F-4D97-AF65-F5344CB8AC3E}">
        <p14:creationId xmlns:p14="http://schemas.microsoft.com/office/powerpoint/2010/main" val="3681946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water content</a:t>
            </a:r>
            <a:endParaRPr lang="en-US" dirty="0"/>
          </a:p>
        </p:txBody>
      </p:sp>
      <p:sp>
        <p:nvSpPr>
          <p:cNvPr id="3" name="Content Placeholder 2"/>
          <p:cNvSpPr>
            <a:spLocks noGrp="1"/>
          </p:cNvSpPr>
          <p:nvPr>
            <p:ph idx="1"/>
          </p:nvPr>
        </p:nvSpPr>
        <p:spPr/>
        <p:txBody>
          <a:bodyPr/>
          <a:lstStyle/>
          <a:p>
            <a:r>
              <a:rPr lang="en-US" dirty="0" smtClean="0"/>
              <a:t>Molecules of ADH enter the blood in capillaries and are carried all over the body</a:t>
            </a:r>
          </a:p>
          <a:p>
            <a:r>
              <a:rPr lang="en-US" dirty="0" smtClean="0"/>
              <a:t>Effect of ADH is to reduce loss of water in urine by  making kidneys reabsorb max amount of water</a:t>
            </a:r>
            <a:endParaRPr lang="en-US" dirty="0"/>
          </a:p>
        </p:txBody>
      </p:sp>
    </p:spTree>
    <p:extLst>
      <p:ext uri="{BB962C8B-B14F-4D97-AF65-F5344CB8AC3E}">
        <p14:creationId xmlns:p14="http://schemas.microsoft.com/office/powerpoint/2010/main" val="3656687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ADH affects the kidneys</a:t>
            </a:r>
            <a:endParaRPr lang="en-US" dirty="0"/>
          </a:p>
        </p:txBody>
      </p:sp>
      <p:sp>
        <p:nvSpPr>
          <p:cNvPr id="3" name="Content Placeholder 2"/>
          <p:cNvSpPr>
            <a:spLocks noGrp="1"/>
          </p:cNvSpPr>
          <p:nvPr>
            <p:ph idx="1"/>
          </p:nvPr>
        </p:nvSpPr>
        <p:spPr/>
        <p:txBody>
          <a:bodyPr/>
          <a:lstStyle/>
          <a:p>
            <a:r>
              <a:rPr lang="en-US" dirty="0" smtClean="0"/>
              <a:t>ADH targets cells of the collecting duct</a:t>
            </a:r>
          </a:p>
          <a:p>
            <a:r>
              <a:rPr lang="en-US" dirty="0" smtClean="0"/>
              <a:t>Increases the permeability of the CSM to water by increasing the number of water-permeable channels (</a:t>
            </a:r>
            <a:r>
              <a:rPr lang="en-US" b="1" dirty="0" err="1" smtClean="0"/>
              <a:t>aquaporins</a:t>
            </a:r>
            <a:r>
              <a:rPr lang="en-US" dirty="0" smtClean="0"/>
              <a:t>) </a:t>
            </a:r>
          </a:p>
          <a:p>
            <a:pPr marL="114300" indent="0">
              <a:buNone/>
            </a:pPr>
            <a:endParaRPr lang="en-US" dirty="0"/>
          </a:p>
        </p:txBody>
      </p:sp>
    </p:spTree>
    <p:extLst>
      <p:ext uri="{BB962C8B-B14F-4D97-AF65-F5344CB8AC3E}">
        <p14:creationId xmlns:p14="http://schemas.microsoft.com/office/powerpoint/2010/main" val="18764809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ADH affects the kidneys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7069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 </a:t>
            </a:r>
            <a:endParaRPr lang="en-US" dirty="0"/>
          </a:p>
        </p:txBody>
      </p:sp>
      <p:sp>
        <p:nvSpPr>
          <p:cNvPr id="3" name="Content Placeholder 2"/>
          <p:cNvSpPr>
            <a:spLocks noGrp="1"/>
          </p:cNvSpPr>
          <p:nvPr>
            <p:ph idx="1"/>
          </p:nvPr>
        </p:nvSpPr>
        <p:spPr/>
        <p:txBody>
          <a:bodyPr/>
          <a:lstStyle/>
          <a:p>
            <a:r>
              <a:rPr lang="en-US" dirty="0" smtClean="0"/>
              <a:t>In general, homeostatic mechanisms work by controlling the composition of blood, which therefore controls the composition of tissue fluid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87" y="3200400"/>
            <a:ext cx="762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2788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ADH affects the kidneys</a:t>
            </a:r>
            <a:endParaRPr lang="en-US" dirty="0"/>
          </a:p>
        </p:txBody>
      </p:sp>
      <p:sp>
        <p:nvSpPr>
          <p:cNvPr id="3" name="Content Placeholder 2"/>
          <p:cNvSpPr>
            <a:spLocks noGrp="1"/>
          </p:cNvSpPr>
          <p:nvPr>
            <p:ph idx="1"/>
          </p:nvPr>
        </p:nvSpPr>
        <p:spPr/>
        <p:txBody>
          <a:bodyPr/>
          <a:lstStyle/>
          <a:p>
            <a:r>
              <a:rPr lang="en-US" dirty="0"/>
              <a:t>Collecting duct cells contain vesicles with </a:t>
            </a:r>
            <a:r>
              <a:rPr lang="en-US" dirty="0" err="1"/>
              <a:t>aquaporins</a:t>
            </a:r>
            <a:r>
              <a:rPr lang="en-US" dirty="0"/>
              <a:t> in their </a:t>
            </a:r>
            <a:r>
              <a:rPr lang="en-US" dirty="0" smtClean="0"/>
              <a:t>membranes</a:t>
            </a:r>
          </a:p>
          <a:p>
            <a:r>
              <a:rPr lang="en-US" dirty="0" smtClean="0"/>
              <a:t>ADH molecules bind to receptor proteins on the CSMs of these cells which activates enzymes inside the cell</a:t>
            </a:r>
          </a:p>
          <a:p>
            <a:r>
              <a:rPr lang="en-US" dirty="0" smtClean="0"/>
              <a:t>Once the enzymes are activated , these vesicles move toward the CSM and fuse with it</a:t>
            </a:r>
          </a:p>
          <a:p>
            <a:pPr marL="114300" indent="0">
              <a:buNone/>
            </a:pPr>
            <a:endParaRPr lang="en-US" dirty="0"/>
          </a:p>
        </p:txBody>
      </p:sp>
    </p:spTree>
    <p:extLst>
      <p:ext uri="{BB962C8B-B14F-4D97-AF65-F5344CB8AC3E}">
        <p14:creationId xmlns:p14="http://schemas.microsoft.com/office/powerpoint/2010/main" val="36737520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ADH affects the kidneys</a:t>
            </a:r>
            <a:endParaRPr lang="en-US" dirty="0"/>
          </a:p>
        </p:txBody>
      </p:sp>
      <p:sp>
        <p:nvSpPr>
          <p:cNvPr id="3" name="Content Placeholder 2"/>
          <p:cNvSpPr>
            <a:spLocks noGrp="1"/>
          </p:cNvSpPr>
          <p:nvPr>
            <p:ph idx="1"/>
          </p:nvPr>
        </p:nvSpPr>
        <p:spPr/>
        <p:txBody>
          <a:bodyPr/>
          <a:lstStyle/>
          <a:p>
            <a:r>
              <a:rPr lang="en-US" dirty="0" smtClean="0"/>
              <a:t>As fluid flows down from collecting duct, water moves through the </a:t>
            </a:r>
            <a:r>
              <a:rPr lang="en-US" dirty="0" err="1" smtClean="0"/>
              <a:t>aquaporins</a:t>
            </a:r>
            <a:r>
              <a:rPr lang="en-US" dirty="0" smtClean="0"/>
              <a:t> out of the tubule into the tissue fluid of the medulla</a:t>
            </a:r>
          </a:p>
          <a:p>
            <a:r>
              <a:rPr lang="en-US" dirty="0" smtClean="0"/>
              <a:t>Fluid in the collecting duct loses water and becomes more concentrated</a:t>
            </a:r>
          </a:p>
          <a:p>
            <a:pPr lvl="1"/>
            <a:r>
              <a:rPr lang="en-US" dirty="0" smtClean="0"/>
              <a:t>Less urine, but more concentrated</a:t>
            </a:r>
            <a:endParaRPr lang="en-US" dirty="0"/>
          </a:p>
        </p:txBody>
      </p:sp>
    </p:spTree>
    <p:extLst>
      <p:ext uri="{BB962C8B-B14F-4D97-AF65-F5344CB8AC3E}">
        <p14:creationId xmlns:p14="http://schemas.microsoft.com/office/powerpoint/2010/main" val="3374099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ADH affects the kidneys</a:t>
            </a:r>
            <a:endParaRPr lang="en-US" dirty="0"/>
          </a:p>
        </p:txBody>
      </p:sp>
      <p:sp>
        <p:nvSpPr>
          <p:cNvPr id="3" name="Content Placeholder 2"/>
          <p:cNvSpPr>
            <a:spLocks noGrp="1"/>
          </p:cNvSpPr>
          <p:nvPr>
            <p:ph idx="1"/>
          </p:nvPr>
        </p:nvSpPr>
        <p:spPr/>
        <p:txBody>
          <a:bodyPr/>
          <a:lstStyle/>
          <a:p>
            <a:r>
              <a:rPr lang="en-US" dirty="0" smtClean="0"/>
              <a:t>When you have more than enough water, </a:t>
            </a:r>
            <a:r>
              <a:rPr lang="en-US" dirty="0" err="1" smtClean="0"/>
              <a:t>osmoreceptors</a:t>
            </a:r>
            <a:r>
              <a:rPr lang="en-US" dirty="0" smtClean="0"/>
              <a:t> are no longer stimulated and stop secreting ADH</a:t>
            </a:r>
          </a:p>
          <a:p>
            <a:r>
              <a:rPr lang="en-US" dirty="0" smtClean="0"/>
              <a:t>Without ADH, collecting duct cells’ </a:t>
            </a:r>
            <a:r>
              <a:rPr lang="en-US" dirty="0" err="1" smtClean="0"/>
              <a:t>aquaporins</a:t>
            </a:r>
            <a:r>
              <a:rPr lang="en-US" dirty="0" smtClean="0"/>
              <a:t> are moved back into vesicle in the cytoplasm</a:t>
            </a:r>
          </a:p>
          <a:p>
            <a:r>
              <a:rPr lang="en-US" dirty="0" smtClean="0"/>
              <a:t>This makes the collecting duct impermeable to water, produce large volumes of dilute urine</a:t>
            </a:r>
            <a:endParaRPr lang="en-US" dirty="0"/>
          </a:p>
        </p:txBody>
      </p:sp>
    </p:spTree>
    <p:extLst>
      <p:ext uri="{BB962C8B-B14F-4D97-AF65-F5344CB8AC3E}">
        <p14:creationId xmlns:p14="http://schemas.microsoft.com/office/powerpoint/2010/main" val="2162178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ADH affects the kidneys</a:t>
            </a:r>
            <a:endParaRPr lang="en-US" dirty="0"/>
          </a:p>
        </p:txBody>
      </p:sp>
      <p:sp>
        <p:nvSpPr>
          <p:cNvPr id="3" name="Content Placeholder 2"/>
          <p:cNvSpPr>
            <a:spLocks noGrp="1"/>
          </p:cNvSpPr>
          <p:nvPr>
            <p:ph idx="1"/>
          </p:nvPr>
        </p:nvSpPr>
        <p:spPr/>
        <p:txBody>
          <a:bodyPr/>
          <a:lstStyle/>
          <a:p>
            <a:r>
              <a:rPr lang="en-US" dirty="0" smtClean="0"/>
              <a:t>Collecting duct cells do not respond immediately to reduction of ADH secretions because it takes 15-20 minutes for ADH to be broken down in the blood</a:t>
            </a:r>
          </a:p>
          <a:p>
            <a:r>
              <a:rPr lang="en-US" dirty="0" smtClean="0"/>
              <a:t>Once ADH stops arrive at the collecting duct, it takes 10-15 minutes for </a:t>
            </a:r>
            <a:r>
              <a:rPr lang="en-US" dirty="0" err="1" smtClean="0"/>
              <a:t>aquaporins</a:t>
            </a:r>
            <a:r>
              <a:rPr lang="en-US" dirty="0" smtClean="0"/>
              <a:t> to be completely removed from the CSM</a:t>
            </a:r>
            <a:endParaRPr lang="en-US" dirty="0"/>
          </a:p>
        </p:txBody>
      </p:sp>
    </p:spTree>
    <p:extLst>
      <p:ext uri="{BB962C8B-B14F-4D97-AF65-F5344CB8AC3E}">
        <p14:creationId xmlns:p14="http://schemas.microsoft.com/office/powerpoint/2010/main" val="37122983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communication</a:t>
            </a:r>
            <a:endParaRPr lang="en-US" dirty="0"/>
          </a:p>
        </p:txBody>
      </p:sp>
      <p:sp>
        <p:nvSpPr>
          <p:cNvPr id="3" name="Content Placeholder 2"/>
          <p:cNvSpPr>
            <a:spLocks noGrp="1"/>
          </p:cNvSpPr>
          <p:nvPr>
            <p:ph idx="1"/>
          </p:nvPr>
        </p:nvSpPr>
        <p:spPr/>
        <p:txBody>
          <a:bodyPr/>
          <a:lstStyle/>
          <a:p>
            <a:r>
              <a:rPr lang="en-US" dirty="0" smtClean="0"/>
              <a:t>Cellular communication</a:t>
            </a:r>
          </a:p>
          <a:p>
            <a:r>
              <a:rPr lang="en-US" dirty="0" smtClean="0"/>
              <a:t>Chemical messengers called </a:t>
            </a:r>
            <a:r>
              <a:rPr lang="en-US" b="1" dirty="0" smtClean="0"/>
              <a:t>hormones</a:t>
            </a:r>
            <a:r>
              <a:rPr lang="en-US" dirty="0" smtClean="0"/>
              <a:t>  are secreted into blood stream in tiny quantities and dispersed throughout the body</a:t>
            </a:r>
            <a:endParaRPr lang="en-US" dirty="0"/>
          </a:p>
        </p:txBody>
      </p:sp>
    </p:spTree>
    <p:extLst>
      <p:ext uri="{BB962C8B-B14F-4D97-AF65-F5344CB8AC3E}">
        <p14:creationId xmlns:p14="http://schemas.microsoft.com/office/powerpoint/2010/main" val="854630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Exocrine and endocrine glands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8520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 loops</a:t>
            </a:r>
            <a:endParaRPr lang="en-US" dirty="0"/>
          </a:p>
        </p:txBody>
      </p:sp>
      <p:sp>
        <p:nvSpPr>
          <p:cNvPr id="3" name="Content Placeholder 2"/>
          <p:cNvSpPr>
            <a:spLocks noGrp="1"/>
          </p:cNvSpPr>
          <p:nvPr>
            <p:ph idx="1"/>
          </p:nvPr>
        </p:nvSpPr>
        <p:spPr/>
        <p:txBody>
          <a:bodyPr>
            <a:normAutofit/>
          </a:bodyPr>
          <a:lstStyle/>
          <a:p>
            <a:r>
              <a:rPr lang="en-US" dirty="0" smtClean="0"/>
              <a:t>Most control mechanisms in living organisms use a </a:t>
            </a:r>
            <a:r>
              <a:rPr lang="en-US" b="1" dirty="0" smtClean="0"/>
              <a:t>negative feedback</a:t>
            </a:r>
            <a:r>
              <a:rPr lang="en-US" dirty="0" smtClean="0"/>
              <a:t> control loop to maintain homeostatic equilibrium</a:t>
            </a:r>
          </a:p>
          <a:p>
            <a:r>
              <a:rPr lang="en-US" dirty="0" smtClean="0"/>
              <a:t>This involves a </a:t>
            </a:r>
            <a:r>
              <a:rPr lang="en-US" b="1" dirty="0" smtClean="0"/>
              <a:t>receptor</a:t>
            </a:r>
            <a:r>
              <a:rPr lang="en-US" dirty="0"/>
              <a:t> </a:t>
            </a:r>
            <a:r>
              <a:rPr lang="en-US" dirty="0" smtClean="0"/>
              <a:t>(or sensor) and an </a:t>
            </a:r>
            <a:r>
              <a:rPr lang="en-US" b="1" dirty="0" smtClean="0"/>
              <a:t>effector</a:t>
            </a:r>
            <a:endParaRPr lang="en-US" dirty="0" smtClean="0"/>
          </a:p>
          <a:p>
            <a:pPr lvl="1"/>
            <a:r>
              <a:rPr lang="en-US" dirty="0" smtClean="0"/>
              <a:t>The receptor detects changes in the parameter being regulated. Known as </a:t>
            </a:r>
            <a:r>
              <a:rPr lang="en-US" i="1" dirty="0" smtClean="0"/>
              <a:t>input</a:t>
            </a:r>
          </a:p>
          <a:p>
            <a:pPr lvl="1"/>
            <a:r>
              <a:rPr lang="en-US" dirty="0" smtClean="0"/>
              <a:t>The inputs sets off a series of events culminating in some action, by the effector , which is called </a:t>
            </a:r>
            <a:r>
              <a:rPr lang="en-US" i="1" dirty="0" smtClean="0"/>
              <a:t>output</a:t>
            </a:r>
            <a:endParaRPr lang="en-US" i="1" dirty="0"/>
          </a:p>
        </p:txBody>
      </p:sp>
    </p:spTree>
    <p:extLst>
      <p:ext uri="{BB962C8B-B14F-4D97-AF65-F5344CB8AC3E}">
        <p14:creationId xmlns:p14="http://schemas.microsoft.com/office/powerpoint/2010/main" val="128492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sp>
        <p:nvSpPr>
          <p:cNvPr id="3" name="Content Placeholder 2"/>
          <p:cNvSpPr>
            <a:spLocks noGrp="1"/>
          </p:cNvSpPr>
          <p:nvPr>
            <p:ph idx="1"/>
          </p:nvPr>
        </p:nvSpPr>
        <p:spPr/>
        <p:txBody>
          <a:bodyPr/>
          <a:lstStyle/>
          <a:p>
            <a:r>
              <a:rPr lang="en-US" dirty="0" smtClean="0"/>
              <a:t>Continuous monitoring of the parameter by receptors produces continuous adjustment of the output, which keeps the parameter fluctuating around a particular ‘ideal’ value </a:t>
            </a:r>
          </a:p>
        </p:txBody>
      </p:sp>
    </p:spTree>
    <p:extLst>
      <p:ext uri="{BB962C8B-B14F-4D97-AF65-F5344CB8AC3E}">
        <p14:creationId xmlns:p14="http://schemas.microsoft.com/office/powerpoint/2010/main" val="2233513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sp>
        <p:nvSpPr>
          <p:cNvPr id="3" name="Content Placeholder 2"/>
          <p:cNvSpPr>
            <a:spLocks noGrp="1"/>
          </p:cNvSpPr>
          <p:nvPr>
            <p:ph idx="1"/>
          </p:nvPr>
        </p:nvSpPr>
        <p:spPr/>
        <p:txBody>
          <a:bodyPr/>
          <a:lstStyle/>
          <a:p>
            <a:r>
              <a:rPr lang="en-US" dirty="0" smtClean="0"/>
              <a:t>In negative feedback loops, a rise in the parameter results in a reaction pathway that makes the parameter decrease</a:t>
            </a:r>
          </a:p>
          <a:p>
            <a:pPr lvl="1"/>
            <a:r>
              <a:rPr lang="en-US" dirty="0" smtClean="0"/>
              <a:t>Vice-versa w/ a decrease in parameter</a:t>
            </a:r>
            <a:endParaRPr lang="en-US" dirty="0"/>
          </a:p>
        </p:txBody>
      </p:sp>
      <p:sp>
        <p:nvSpPr>
          <p:cNvPr id="4" name="AutoShape 2" descr="Displaying IMG_545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28201" b="35899"/>
          <a:stretch/>
        </p:blipFill>
        <p:spPr bwMode="auto">
          <a:xfrm>
            <a:off x="1447800" y="3276600"/>
            <a:ext cx="6210511" cy="296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713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4541</TotalTime>
  <Words>2589</Words>
  <Application>Microsoft Office PowerPoint</Application>
  <PresentationFormat>On-screen Show (4:3)</PresentationFormat>
  <Paragraphs>229</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Chapter 14.1: Homeostasis</vt:lpstr>
      <vt:lpstr>Regulation and control</vt:lpstr>
      <vt:lpstr>Information transfer</vt:lpstr>
      <vt:lpstr>Homeostasis</vt:lpstr>
      <vt:lpstr>Tissue fluid</vt:lpstr>
      <vt:lpstr>Homeostasis </vt:lpstr>
      <vt:lpstr>Negative feedback loops</vt:lpstr>
      <vt:lpstr>Negative feedback</vt:lpstr>
      <vt:lpstr>Negative feedback</vt:lpstr>
      <vt:lpstr>Positive feedback</vt:lpstr>
      <vt:lpstr>Excretion </vt:lpstr>
      <vt:lpstr>Excretion </vt:lpstr>
      <vt:lpstr>Deamination </vt:lpstr>
      <vt:lpstr>Deamination</vt:lpstr>
      <vt:lpstr>Deamination </vt:lpstr>
      <vt:lpstr>Urea </vt:lpstr>
      <vt:lpstr>Do Now 10/9</vt:lpstr>
      <vt:lpstr>Kidneys</vt:lpstr>
      <vt:lpstr>Kidneys </vt:lpstr>
      <vt:lpstr>Kidneys </vt:lpstr>
      <vt:lpstr>Kidneys </vt:lpstr>
      <vt:lpstr>Kidneys </vt:lpstr>
      <vt:lpstr>Kidneys </vt:lpstr>
      <vt:lpstr>Kidneys </vt:lpstr>
      <vt:lpstr>Kidneys </vt:lpstr>
      <vt:lpstr>Kidney blood supply</vt:lpstr>
      <vt:lpstr>Kidney blood supply</vt:lpstr>
      <vt:lpstr>Ultrafiltration </vt:lpstr>
      <vt:lpstr>Ultrafiltration</vt:lpstr>
      <vt:lpstr>Ultrafiltration</vt:lpstr>
      <vt:lpstr>Ultrafiltration</vt:lpstr>
      <vt:lpstr>Factors affecting glomerular filtration rate</vt:lpstr>
      <vt:lpstr>Factors affecting glomerular filtration rate</vt:lpstr>
      <vt:lpstr>Factors affecting glomerular filtration rate</vt:lpstr>
      <vt:lpstr>Reabsorption in the PCT</vt:lpstr>
      <vt:lpstr>Reabsorption in the PCT</vt:lpstr>
      <vt:lpstr>Reabsorption in the PCT</vt:lpstr>
      <vt:lpstr>Reabsorption in the PCT</vt:lpstr>
      <vt:lpstr>Reabsorption in the PCT</vt:lpstr>
      <vt:lpstr>SAQ 18.2 – Page 309</vt:lpstr>
      <vt:lpstr>SAQ 18.2</vt:lpstr>
      <vt:lpstr>Reabsorption in the PCT</vt:lpstr>
      <vt:lpstr>Reabsorption in the loop of Henle</vt:lpstr>
      <vt:lpstr>Reabsorption in the loop of Henle</vt:lpstr>
      <vt:lpstr>Reabsorption in the loop of Henle</vt:lpstr>
      <vt:lpstr>Reabsorption in the loop of Henle</vt:lpstr>
      <vt:lpstr>Reabsorption in the loop of Henle</vt:lpstr>
      <vt:lpstr>Reabsorption in the loop of Henle</vt:lpstr>
      <vt:lpstr>Reabsorption in the loop of Henle</vt:lpstr>
      <vt:lpstr>Reabsorption in the loop of Henle</vt:lpstr>
      <vt:lpstr>Reabsorption in the collecting duct</vt:lpstr>
      <vt:lpstr>Reabsorption in the collecting duct</vt:lpstr>
      <vt:lpstr>Reabsorption in the DCT</vt:lpstr>
      <vt:lpstr>Kidney function – journey</vt:lpstr>
      <vt:lpstr>Control of water content</vt:lpstr>
      <vt:lpstr>Control of water content</vt:lpstr>
      <vt:lpstr>Control of water content</vt:lpstr>
      <vt:lpstr>How ADH affects the kidneys</vt:lpstr>
      <vt:lpstr>How ADH affects the kidneys</vt:lpstr>
      <vt:lpstr>How ADH affects the kidneys</vt:lpstr>
      <vt:lpstr>How ADH affects the kidneys</vt:lpstr>
      <vt:lpstr>How ADH affects the kidneys</vt:lpstr>
      <vt:lpstr>How ADH affects the kidneys</vt:lpstr>
      <vt:lpstr>Hormonal communication</vt:lpstr>
      <vt:lpstr>Exocrine and endocrine glands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Regulation and Control</dc:title>
  <dc:creator>Hoke, Jordan</dc:creator>
  <cp:lastModifiedBy>Rebecca Carlson</cp:lastModifiedBy>
  <cp:revision>39</cp:revision>
  <cp:lastPrinted>2014-10-16T20:13:13Z</cp:lastPrinted>
  <dcterms:created xsi:type="dcterms:W3CDTF">2014-10-03T12:24:20Z</dcterms:created>
  <dcterms:modified xsi:type="dcterms:W3CDTF">2015-03-29T21:06:27Z</dcterms:modified>
</cp:coreProperties>
</file>