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D02D-AFED-401A-8077-269CF5369EE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2D8E-FBF5-4F63-AE23-5F1770675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17.2: Light Independent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0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Upper epidermis is made of thin, flat, transparent cells that allow light through the cells to the mesophyll below (where photosynthesis occurs) </a:t>
            </a:r>
          </a:p>
          <a:p>
            <a:r>
              <a:rPr lang="en-US" dirty="0" smtClean="0"/>
              <a:t>Waxy </a:t>
            </a:r>
          </a:p>
          <a:p>
            <a:pPr marL="114300" indent="0">
              <a:buNone/>
            </a:pPr>
            <a:r>
              <a:rPr lang="en-US" dirty="0"/>
              <a:t>t</a:t>
            </a:r>
            <a:r>
              <a:rPr lang="en-US" dirty="0" smtClean="0"/>
              <a:t>ransparent </a:t>
            </a:r>
          </a:p>
          <a:p>
            <a:pPr marL="114300" indent="0">
              <a:buNone/>
            </a:pPr>
            <a:r>
              <a:rPr lang="en-US" dirty="0"/>
              <a:t>c</a:t>
            </a:r>
            <a:r>
              <a:rPr lang="en-US" dirty="0" smtClean="0"/>
              <a:t>uticle provides</a:t>
            </a:r>
          </a:p>
          <a:p>
            <a:pPr marL="114300" indent="0">
              <a:buNone/>
            </a:pPr>
            <a:r>
              <a:rPr lang="en-US" dirty="0"/>
              <a:t>a</a:t>
            </a:r>
            <a:r>
              <a:rPr lang="en-US" dirty="0" smtClean="0"/>
              <a:t> water proof</a:t>
            </a:r>
          </a:p>
          <a:p>
            <a:pPr marL="114300" indent="0">
              <a:buNone/>
            </a:pPr>
            <a:r>
              <a:rPr lang="en-US" dirty="0"/>
              <a:t>p</a:t>
            </a:r>
            <a:r>
              <a:rPr lang="en-US" dirty="0" smtClean="0"/>
              <a:t>rotective</a:t>
            </a:r>
          </a:p>
          <a:p>
            <a:pPr marL="114300" indent="0">
              <a:buNone/>
            </a:pPr>
            <a:r>
              <a:rPr lang="en-US" dirty="0"/>
              <a:t>l</a:t>
            </a:r>
            <a:r>
              <a:rPr lang="en-US" dirty="0" smtClean="0"/>
              <a:t>ayer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5735855" cy="317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67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epidermis covered by several </a:t>
            </a:r>
            <a:r>
              <a:rPr lang="en-US" b="1" dirty="0" smtClean="0"/>
              <a:t>stomata</a:t>
            </a:r>
          </a:p>
          <a:p>
            <a:r>
              <a:rPr lang="en-US" b="1" dirty="0" smtClean="0"/>
              <a:t>Stoma</a:t>
            </a:r>
            <a:r>
              <a:rPr lang="en-US" dirty="0" smtClean="0"/>
              <a:t> is a pore in the epidermis through which diffusion of gases occurs</a:t>
            </a:r>
          </a:p>
          <a:p>
            <a:r>
              <a:rPr lang="en-US" dirty="0" smtClean="0"/>
              <a:t>Each stoma is bounded by two sausage-shaped </a:t>
            </a:r>
            <a:r>
              <a:rPr lang="en-US" b="1" dirty="0" smtClean="0"/>
              <a:t>guard cells</a:t>
            </a:r>
            <a:endParaRPr lang="en-US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381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7" y="3886200"/>
            <a:ext cx="4229100" cy="277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67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Leaf structure and function- guard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the turgidity (water content) of guard cells cause them to change shape so they open and close</a:t>
            </a:r>
          </a:p>
          <a:p>
            <a:pPr lvl="1"/>
            <a:r>
              <a:rPr lang="en-US" dirty="0" smtClean="0"/>
              <a:t>When they gain water, pores open. When the lose water, pores close</a:t>
            </a:r>
          </a:p>
          <a:p>
            <a:r>
              <a:rPr lang="en-US" dirty="0" smtClean="0"/>
              <a:t>Guard cells have unevenly thickened cell walls</a:t>
            </a:r>
          </a:p>
          <a:p>
            <a:pPr lvl="1"/>
            <a:r>
              <a:rPr lang="en-US" dirty="0" smtClean="0"/>
              <a:t>Adjacent to pore= very thick</a:t>
            </a:r>
          </a:p>
          <a:p>
            <a:pPr lvl="1"/>
            <a:r>
              <a:rPr lang="en-US" dirty="0" smtClean="0"/>
              <a:t>Furthest from pore= thin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85443"/>
            <a:ext cx="4572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1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Leaf structure and function-guard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Bundles of cellulose </a:t>
            </a:r>
            <a:r>
              <a:rPr lang="en-US" dirty="0" err="1" smtClean="0"/>
              <a:t>microfibrils</a:t>
            </a:r>
            <a:r>
              <a:rPr lang="en-US" dirty="0" smtClean="0"/>
              <a:t> are arranged as hoops around cells </a:t>
            </a:r>
          </a:p>
          <a:p>
            <a:r>
              <a:rPr lang="en-US" dirty="0" smtClean="0"/>
              <a:t>Ensures cell opens lengthwise, not widthwise (think hotdog fold vs. hamburger fold)</a:t>
            </a:r>
          </a:p>
          <a:p>
            <a:r>
              <a:rPr lang="en-US" dirty="0" smtClean="0"/>
              <a:t>Guard cells become curved as they gain water, opening the pore between them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5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Leaf structure and function-guard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724400" cy="4373563"/>
          </a:xfrm>
        </p:spPr>
        <p:txBody>
          <a:bodyPr/>
          <a:lstStyle/>
          <a:p>
            <a:r>
              <a:rPr lang="en-US" dirty="0" smtClean="0"/>
              <a:t>Guard cells gain and lose water by osmosis</a:t>
            </a:r>
          </a:p>
          <a:p>
            <a:r>
              <a:rPr lang="en-US" dirty="0" smtClean="0"/>
              <a:t>A decrease in water potential is needed before water can enter cells by osmosis</a:t>
            </a:r>
          </a:p>
          <a:p>
            <a:pPr lvl="1"/>
            <a:r>
              <a:rPr lang="en-US" dirty="0" smtClean="0"/>
              <a:t>Achieved by active removal of hydrogen ions using energy from ATP and intake of potassium ions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5147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5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3048000" cy="3611563"/>
          </a:xfrm>
        </p:spPr>
        <p:txBody>
          <a:bodyPr/>
          <a:lstStyle/>
          <a:p>
            <a:r>
              <a:rPr lang="en-US" dirty="0" smtClean="0"/>
              <a:t>Palisade mesophyll is the main site of photosynthesis</a:t>
            </a:r>
          </a:p>
          <a:p>
            <a:pPr lvl="1"/>
            <a:r>
              <a:rPr lang="en-US" dirty="0" smtClean="0"/>
              <a:t>More chloroplasts per cell than spongy mesophyll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52006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07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Palisade mesophyll: light absorption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cylinder arranged at right angles to upper epidermis</a:t>
            </a:r>
          </a:p>
          <a:p>
            <a:pPr lvl="1"/>
            <a:r>
              <a:rPr lang="en-US" dirty="0" smtClean="0"/>
              <a:t>Reduced # of light-absorbing cross walls in upper leaf so as much light can reach chloroplasts as possible</a:t>
            </a:r>
          </a:p>
          <a:p>
            <a:r>
              <a:rPr lang="en-US" dirty="0" smtClean="0"/>
              <a:t>Cells have large vacuole with thin peripheral layer of cytoplasm</a:t>
            </a:r>
          </a:p>
          <a:p>
            <a:pPr lvl="1"/>
            <a:r>
              <a:rPr lang="en-US" dirty="0" smtClean="0"/>
              <a:t>Pushes chloroplasts to edge of cell where light can reach easier</a:t>
            </a:r>
          </a:p>
          <a:p>
            <a:r>
              <a:rPr lang="en-US" dirty="0" smtClean="0"/>
              <a:t>Chloroplast can be moved by proteins in the cell to maximize light absorption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40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Palisade mesophyll: GAS EXCHANGE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Cylindrical cells pack together with long, narrow air spaces between them</a:t>
            </a:r>
          </a:p>
          <a:p>
            <a:pPr lvl="1"/>
            <a:r>
              <a:rPr lang="en-US" dirty="0" smtClean="0"/>
              <a:t>Large surface area of contact between cells and air</a:t>
            </a:r>
          </a:p>
          <a:p>
            <a:r>
              <a:rPr lang="en-US" dirty="0" smtClean="0"/>
              <a:t>Cell walls are thin</a:t>
            </a:r>
          </a:p>
          <a:p>
            <a:pPr lvl="1"/>
            <a:r>
              <a:rPr lang="en-US" dirty="0" smtClean="0"/>
              <a:t>Gases can diffuse easily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07297"/>
            <a:ext cx="5486400" cy="301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68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Spongy mesophyll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Adapted for gas exchange</a:t>
            </a:r>
          </a:p>
          <a:p>
            <a:r>
              <a:rPr lang="en-US" dirty="0" smtClean="0"/>
              <a:t>photosynthesis occurs only at high light intensities</a:t>
            </a:r>
          </a:p>
          <a:p>
            <a:r>
              <a:rPr lang="en-US" dirty="0" smtClean="0"/>
              <a:t>Veins in the leaf support large surface area of lamina and contain xylem and phloem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7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structure and function</a:t>
            </a:r>
            <a:endParaRPr lang="en-US" dirty="0"/>
          </a:p>
        </p:txBody>
      </p:sp>
      <p:pic>
        <p:nvPicPr>
          <p:cNvPr id="10242" name="Picture 2" descr="http://jacusers.johnabbott.qc.ca/~biology/NYA/labs/NYALAB2PHOTOS/DSCF03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245" y="-1"/>
            <a:ext cx="83058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58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Light-independent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 and reduced NADP are the two main products of the light-dependent reactions of photosynthesis</a:t>
            </a:r>
          </a:p>
          <a:p>
            <a:pPr lvl="1"/>
            <a:r>
              <a:rPr lang="en-US" dirty="0" smtClean="0"/>
              <a:t>pass to the light-independent reactions</a:t>
            </a:r>
          </a:p>
          <a:p>
            <a:pPr lvl="1"/>
            <a:r>
              <a:rPr lang="en-US" dirty="0" smtClean="0"/>
              <a:t>Cycle of events called the </a:t>
            </a:r>
            <a:r>
              <a:rPr lang="en-US" b="1" dirty="0" smtClean="0"/>
              <a:t>Calvin cycle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748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Light-independent reactions (Calvin cycle)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495776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Fixation of carbon dioxide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combines with 5-C sugar </a:t>
                </a:r>
                <a:r>
                  <a:rPr lang="en-US" dirty="0" err="1" smtClean="0"/>
                  <a:t>ribulose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bisphosphate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RuBP</a:t>
                </a:r>
                <a:r>
                  <a:rPr lang="en-US" dirty="0" smtClean="0"/>
                  <a:t>) to produce two 3-C molecules of </a:t>
                </a:r>
                <a:r>
                  <a:rPr lang="en-US" dirty="0" err="1" smtClean="0"/>
                  <a:t>glycerate</a:t>
                </a:r>
                <a:r>
                  <a:rPr lang="en-US" dirty="0" smtClean="0"/>
                  <a:t> 3-phosphate (GP)</a:t>
                </a:r>
              </a:p>
              <a:p>
                <a:r>
                  <a:rPr lang="en-US" dirty="0" smtClean="0"/>
                  <a:t>Enzyme </a:t>
                </a:r>
                <a:r>
                  <a:rPr lang="en-US" dirty="0" err="1" smtClean="0"/>
                  <a:t>ribulose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bisphosphate</a:t>
                </a:r>
                <a:r>
                  <a:rPr lang="en-US" dirty="0" smtClean="0"/>
                  <a:t> carboxylase (</a:t>
                </a:r>
                <a:r>
                  <a:rPr lang="en-US" dirty="0" err="1" smtClean="0"/>
                  <a:t>rubisco</a:t>
                </a:r>
                <a:r>
                  <a:rPr lang="en-US" dirty="0" smtClean="0"/>
                  <a:t>) catalyzes combination of carbon dioxide and </a:t>
                </a:r>
                <a:r>
                  <a:rPr lang="en-US" dirty="0" err="1" smtClean="0"/>
                  <a:t>RuBP</a:t>
                </a:r>
                <a:r>
                  <a:rPr lang="en-US" dirty="0" smtClean="0"/>
                  <a:t> </a:t>
                </a:r>
                <a:r>
                  <a:rPr lang="en-US" sz="1800" i="1" dirty="0" smtClean="0"/>
                  <a:t>(most common enzyme in world)</a:t>
                </a:r>
                <a:endParaRPr lang="en-US" sz="18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4957762"/>
              </a:xfrm>
              <a:blipFill rotWithShape="1">
                <a:blip r:embed="rId2" cstate="print"/>
                <a:stretch>
                  <a:fillRect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6337742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19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Light-independent reactions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calvin</a:t>
            </a:r>
            <a:r>
              <a:rPr lang="en-US" dirty="0" smtClean="0"/>
              <a:t> cycle)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GP, in the presence of ATP and NADPH from LD </a:t>
            </a:r>
            <a:r>
              <a:rPr lang="en-US" dirty="0" err="1" smtClean="0"/>
              <a:t>rxns</a:t>
            </a:r>
            <a:r>
              <a:rPr lang="en-US" dirty="0" smtClean="0"/>
              <a:t>, is reduced (H added) to 3C triose phosphate</a:t>
            </a:r>
          </a:p>
          <a:p>
            <a:r>
              <a:rPr lang="en-US" dirty="0" smtClean="0"/>
              <a:t>Some triose phosphates condense to form hexose phosphates, sucrose, starch, and cellulose, or are converted into acetyl CoA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3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Light-independent reactions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calvin</a:t>
            </a:r>
            <a:r>
              <a:rPr lang="en-US" dirty="0" smtClean="0"/>
              <a:t> cycle)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4038"/>
            <a:ext cx="7662084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05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independent </a:t>
            </a:r>
            <a:r>
              <a:rPr lang="en-US" dirty="0" err="1" smtClean="0"/>
              <a:t>rxns</a:t>
            </a:r>
            <a:endParaRPr lang="en-US" dirty="0"/>
          </a:p>
        </p:txBody>
      </p:sp>
      <p:pic>
        <p:nvPicPr>
          <p:cNvPr id="3074" name="Picture 2" descr="http://coolstuph.files.wordpress.com/2014/01/calvin-cyc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486727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17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800600" cy="4373563"/>
          </a:xfrm>
        </p:spPr>
        <p:txBody>
          <a:bodyPr/>
          <a:lstStyle/>
          <a:p>
            <a:r>
              <a:rPr lang="en-US" dirty="0" smtClean="0"/>
              <a:t>Leaf is the main photosynthetic organ in </a:t>
            </a:r>
            <a:r>
              <a:rPr lang="en-US" dirty="0" err="1" smtClean="0"/>
              <a:t>dicotyledons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Broad, thin lamina</a:t>
            </a:r>
          </a:p>
          <a:p>
            <a:pPr lvl="1"/>
            <a:r>
              <a:rPr lang="en-US" dirty="0" smtClean="0"/>
              <a:t>Midrib</a:t>
            </a:r>
          </a:p>
          <a:p>
            <a:pPr lvl="1"/>
            <a:r>
              <a:rPr lang="en-US" dirty="0" smtClean="0"/>
              <a:t>Network of veins</a:t>
            </a:r>
          </a:p>
          <a:p>
            <a:pPr lvl="1"/>
            <a:r>
              <a:rPr lang="en-US" dirty="0" smtClean="0"/>
              <a:t>May also have leaf stalk (petiole)</a:t>
            </a:r>
            <a:endParaRPr lang="en-US" dirty="0"/>
          </a:p>
        </p:txBody>
      </p:sp>
      <p:pic>
        <p:nvPicPr>
          <p:cNvPr id="4101" name="Picture 5" descr="http://www.icoachmath.com/biology/biology-dictinory/leaf-lam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429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51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perform function leaf must:</a:t>
            </a:r>
          </a:p>
          <a:p>
            <a:pPr lvl="1"/>
            <a:r>
              <a:rPr lang="en-US" sz="2400" dirty="0" smtClean="0"/>
              <a:t>Contain chlorophyll and other photosynthetic pigments arranged in photosystems</a:t>
            </a:r>
          </a:p>
          <a:p>
            <a:pPr lvl="1"/>
            <a:r>
              <a:rPr lang="en-US" sz="2400" dirty="0" smtClean="0"/>
              <a:t>Absorb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dispose of O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lvl="1"/>
            <a:r>
              <a:rPr lang="en-US" sz="2400" dirty="0" smtClean="0"/>
              <a:t>Have a water supply </a:t>
            </a:r>
          </a:p>
          <a:p>
            <a:pPr lvl="1"/>
            <a:r>
              <a:rPr lang="en-US" sz="2400" dirty="0" smtClean="0"/>
              <a:t>Be able to export manufactured carbohydrates to rest of plant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167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524" y="1676400"/>
            <a:ext cx="3767328" cy="267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4831324" cy="4449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Large surface area of lamina makes it easier for leaf to absorb light and thinness minimizes diffusion pathway for gas exchange</a:t>
            </a:r>
          </a:p>
          <a:p>
            <a:r>
              <a:rPr lang="en-US" dirty="0" smtClean="0"/>
              <a:t>Arrangement of leaves on a plant (leaf mosaic) helps plants absorb as much sunlight as possible</a:t>
            </a:r>
            <a:endParaRPr lang="en-US" dirty="0"/>
          </a:p>
        </p:txBody>
      </p:sp>
      <p:pic>
        <p:nvPicPr>
          <p:cNvPr id="7170" name="Picture 2" descr="http://www.insectimages.org/images/768x512/144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639" y="3733800"/>
            <a:ext cx="3768213" cy="25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7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575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Chapter 17.2: Light Independent Reactions</vt:lpstr>
      <vt:lpstr>Light-independent reactions</vt:lpstr>
      <vt:lpstr>Light-independent reactions (Calvin cycle)</vt:lpstr>
      <vt:lpstr>Light-independent reactions (calvin cycle)</vt:lpstr>
      <vt:lpstr>Light-independent reactions (calvin cycle)</vt:lpstr>
      <vt:lpstr>Light independent rxns</vt:lpstr>
      <vt:lpstr>Leaf structure and function</vt:lpstr>
      <vt:lpstr>Leaf structure and function</vt:lpstr>
      <vt:lpstr>Leaf structure and function</vt:lpstr>
      <vt:lpstr>Leaf structure and function</vt:lpstr>
      <vt:lpstr>Leaf structure and function</vt:lpstr>
      <vt:lpstr>Leaf structure and function- guard cells</vt:lpstr>
      <vt:lpstr>Leaf structure and function-guard cells</vt:lpstr>
      <vt:lpstr>Leaf structure and function-guard cells</vt:lpstr>
      <vt:lpstr>Leaf structure and function</vt:lpstr>
      <vt:lpstr>Palisade mesophyll: light absorption adaptations</vt:lpstr>
      <vt:lpstr>Palisade mesophyll: GAS EXCHANGE adaptations</vt:lpstr>
      <vt:lpstr>Spongy mesophyll</vt:lpstr>
      <vt:lpstr>Leaf structure and function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17.2: Light Independent Reactions</dc:title>
  <dc:creator>Hoke, Jordan</dc:creator>
  <cp:lastModifiedBy>Windows User</cp:lastModifiedBy>
  <cp:revision>15</cp:revision>
  <dcterms:created xsi:type="dcterms:W3CDTF">2014-09-22T11:26:55Z</dcterms:created>
  <dcterms:modified xsi:type="dcterms:W3CDTF">2015-03-26T14:29:55Z</dcterms:modified>
</cp:coreProperties>
</file>