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73" r:id="rId8"/>
    <p:sldId id="261" r:id="rId9"/>
    <p:sldId id="262" r:id="rId10"/>
    <p:sldId id="266" r:id="rId11"/>
    <p:sldId id="275" r:id="rId12"/>
    <p:sldId id="263" r:id="rId13"/>
    <p:sldId id="267" r:id="rId14"/>
    <p:sldId id="268" r:id="rId15"/>
    <p:sldId id="271" r:id="rId16"/>
    <p:sldId id="272" r:id="rId17"/>
    <p:sldId id="269" r:id="rId18"/>
    <p:sldId id="277" r:id="rId19"/>
    <p:sldId id="276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ACC9-7E8F-409D-8209-EE22F2A8B6F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A1280-8E74-4573-A452-34913452A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ACC9-7E8F-409D-8209-EE22F2A8B6F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A1280-8E74-4573-A452-34913452A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ACC9-7E8F-409D-8209-EE22F2A8B6F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A1280-8E74-4573-A452-34913452A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ACC9-7E8F-409D-8209-EE22F2A8B6F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A1280-8E74-4573-A452-34913452A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ACC9-7E8F-409D-8209-EE22F2A8B6F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A1280-8E74-4573-A452-34913452A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ACC9-7E8F-409D-8209-EE22F2A8B6F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A1280-8E74-4573-A452-34913452A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ACC9-7E8F-409D-8209-EE22F2A8B6F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A1280-8E74-4573-A452-34913452A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ACC9-7E8F-409D-8209-EE22F2A8B6F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A1280-8E74-4573-A452-34913452A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ACC9-7E8F-409D-8209-EE22F2A8B6F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A1280-8E74-4573-A452-34913452A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ACC9-7E8F-409D-8209-EE22F2A8B6F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A1280-8E74-4573-A452-34913452A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ACC9-7E8F-409D-8209-EE22F2A8B6F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A1280-8E74-4573-A452-34913452A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0ACC9-7E8F-409D-8209-EE22F2A8B6F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A1280-8E74-4573-A452-34913452A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Photosynthesis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40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2438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 a photosystem, several hundred accessory pigment molecules surround a primary pigment molecule</a:t>
            </a:r>
          </a:p>
          <a:p>
            <a:r>
              <a:rPr lang="en-US" dirty="0"/>
              <a:t>Energy of light absorbed by A-pigs is transferred to P-pig</a:t>
            </a:r>
          </a:p>
          <a:p>
            <a:r>
              <a:rPr lang="en-US" dirty="0" smtClean="0"/>
              <a:t>Primary pigments are 2 forms of chlorophyll</a:t>
            </a:r>
          </a:p>
          <a:p>
            <a:pPr lvl="1"/>
            <a:r>
              <a:rPr lang="en-US" dirty="0" smtClean="0"/>
              <a:t>Primary pigments said to act as </a:t>
            </a:r>
            <a:r>
              <a:rPr lang="en-US" b="1" dirty="0" smtClean="0"/>
              <a:t>reaction centers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599" y="3657600"/>
            <a:ext cx="461210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6538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 9/18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chemical formula for photosynthesis?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6670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dependent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 photolysis  of water and ATP synthesis</a:t>
            </a:r>
          </a:p>
          <a:p>
            <a:pPr lvl="1"/>
            <a:r>
              <a:rPr lang="en-US" dirty="0" smtClean="0"/>
              <a:t>ATP synthesized during photophosphorylation</a:t>
            </a:r>
          </a:p>
          <a:p>
            <a:pPr lvl="1"/>
            <a:r>
              <a:rPr lang="en-US" dirty="0" smtClean="0"/>
              <a:t>Photophosphorylation can be cyclic or non-cyclic</a:t>
            </a:r>
          </a:p>
          <a:p>
            <a:r>
              <a:rPr lang="en-US" dirty="0" smtClean="0"/>
              <a:t>H+ ions from water combine with carrier NADP to form NADPH (reduced NADP) </a:t>
            </a:r>
          </a:p>
          <a:p>
            <a:r>
              <a:rPr lang="en-US" dirty="0" smtClean="0"/>
              <a:t>ATP and NADPH are passed from light dependent to light independent reactions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615127"/>
            <a:ext cx="3733800" cy="224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5048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Cyclic photophosphorylation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2133600"/>
          </a:xfrm>
        </p:spPr>
        <p:txBody>
          <a:bodyPr/>
          <a:lstStyle/>
          <a:p>
            <a:r>
              <a:rPr lang="en-US" dirty="0" smtClean="0"/>
              <a:t>Involves only photosystem I</a:t>
            </a:r>
          </a:p>
          <a:p>
            <a:r>
              <a:rPr lang="en-US" dirty="0" smtClean="0"/>
              <a:t>Light is absorbed by photosystem I and is passed to the primary pigment (chlorophyll)</a:t>
            </a:r>
          </a:p>
          <a:p>
            <a:r>
              <a:rPr lang="en-US" dirty="0" smtClean="0"/>
              <a:t>An e- in chlorophyll molecule is excited to a higher energy level and is emitted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8347" y="3899965"/>
            <a:ext cx="4857781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210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Cyclic photophosphorylation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falling back into the photosystem and losing thermal energy, the e- is captured by an electron acceptor and is passed back to chlorophyll via a series of electron </a:t>
            </a:r>
            <a:r>
              <a:rPr lang="en-US" dirty="0" smtClean="0"/>
              <a:t>carriers (called </a:t>
            </a:r>
            <a:r>
              <a:rPr lang="en-US" b="1" dirty="0" smtClean="0"/>
              <a:t>cytochromes</a:t>
            </a:r>
            <a:r>
              <a:rPr lang="en-US" dirty="0" smtClean="0"/>
              <a:t>)  </a:t>
            </a:r>
          </a:p>
          <a:p>
            <a:r>
              <a:rPr lang="en-US" dirty="0" smtClean="0"/>
              <a:t>This releases enough energy to synthesize ATP from ADP and Pi by chemiosmosis</a:t>
            </a:r>
          </a:p>
          <a:p>
            <a:pPr lvl="1"/>
            <a:r>
              <a:rPr lang="en-US" dirty="0" smtClean="0"/>
              <a:t>ATP then passes to light independent </a:t>
            </a:r>
            <a:r>
              <a:rPr lang="en-US" dirty="0" err="1" smtClean="0"/>
              <a:t>rxns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075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Cyclic photophosphorylation</a:t>
            </a:r>
            <a:endParaRPr lang="en-US" dirty="0"/>
          </a:p>
        </p:txBody>
      </p:sp>
      <p:pic>
        <p:nvPicPr>
          <p:cNvPr id="9218" name="Picture 2" descr="http://lh4.ggpht.com/-unGC68PIOHo/USH0YtPoAGI/AAAAAAAABN4/HL3c0n4XRwc/CYCLIC%252520AND%252520non%252520cyclic%252520photophosphorylation_thumb%25255B27%25255D.gif?imgmax=8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81175"/>
            <a:ext cx="7416340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596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Cyclic photophosphorylation</a:t>
            </a:r>
            <a:endParaRPr lang="en-US" dirty="0"/>
          </a:p>
        </p:txBody>
      </p:sp>
      <p:pic>
        <p:nvPicPr>
          <p:cNvPr id="10244" name="Picture 4" descr="https://encrypted-tbn3.gstatic.com/images?q=tbn:ANd9GcRJJfd82gUP_ztmz9b9zoDNl-iLhRowI1TAHGkB3S82ntyFhHhH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391400" cy="417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9470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Non-cyclic photophosphorylation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581400" cy="4373563"/>
          </a:xfrm>
        </p:spPr>
        <p:txBody>
          <a:bodyPr/>
          <a:lstStyle/>
          <a:p>
            <a:r>
              <a:rPr lang="en-US" dirty="0" smtClean="0"/>
              <a:t>Involves both photosystem I and photosystem II in a “Z-scheme” of electron flow</a:t>
            </a:r>
          </a:p>
          <a:p>
            <a:r>
              <a:rPr lang="en-US" dirty="0" smtClean="0"/>
              <a:t>Light is absorbed by both photosystems and excited electrons are emitted from p-pigs of both </a:t>
            </a:r>
            <a:r>
              <a:rPr lang="en-US" dirty="0" err="1" smtClean="0"/>
              <a:t>rxn</a:t>
            </a:r>
            <a:r>
              <a:rPr lang="en-US" dirty="0" smtClean="0"/>
              <a:t> centers</a:t>
            </a:r>
            <a:endParaRPr lang="en-US" dirty="0"/>
          </a:p>
        </p:txBody>
      </p:sp>
      <p:pic>
        <p:nvPicPr>
          <p:cNvPr id="2050" name="Picture 2" descr="http://upload.wikimedia.org/wikipedia/en/6/6d/Z-Sche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713279"/>
            <a:ext cx="4591664" cy="512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8720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Non-cyclic photophosphorylation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Electrons from photosystem II are absorbed by electron acceptors and pass along chains of electron carriers</a:t>
            </a:r>
          </a:p>
          <a:p>
            <a:r>
              <a:rPr lang="en-US" dirty="0" smtClean="0"/>
              <a:t>Primary pigment of photosystem I absorbs electrons from photosystem II</a:t>
            </a:r>
          </a:p>
          <a:p>
            <a:r>
              <a:rPr lang="en-US" dirty="0" smtClean="0"/>
              <a:t>Electrons are replaced from photolysis of water</a:t>
            </a:r>
          </a:p>
          <a:p>
            <a:r>
              <a:rPr lang="en-US" dirty="0" smtClean="0"/>
              <a:t>ATP is synthesized as electrons generate potential energy gradient for chemiosmosis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06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cliffsnotes.com/assets/241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482"/>
            <a:ext cx="7086600" cy="68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01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648200" cy="43735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Photosynthesis transfers light energy into chemical potential energy</a:t>
            </a:r>
          </a:p>
          <a:p>
            <a:pPr lvl="1"/>
            <a:r>
              <a:rPr lang="en-US" dirty="0" smtClean="0"/>
              <a:t>This energy can then be released for work in respiration</a:t>
            </a:r>
          </a:p>
          <a:p>
            <a:r>
              <a:rPr lang="en-US" dirty="0" smtClean="0"/>
              <a:t>Almost all energy transferred to ATP is derived from light energy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28800"/>
            <a:ext cx="32949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133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Non-cyclic photophosphorylation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Photolysis of water: </a:t>
                </a:r>
                <a:r>
                  <a:rPr lang="en-US" dirty="0" smtClean="0"/>
                  <a:t>Photosystem II includes water-splitting enzyme that catalyzes the breakdown of water: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</a:rPr>
                        <m:t> →2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+2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/>
                  <a:t>Oxygen is a waste product</a:t>
                </a:r>
              </a:p>
              <a:p>
                <a:r>
                  <a:rPr lang="en-US" dirty="0" smtClean="0"/>
                  <a:t>Hydrogen ions combine with NADP to create high-energy carrier NADPH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t="-1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74060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 transfer in autotrophs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Photoautotrophs: </a:t>
            </a:r>
            <a:r>
              <a:rPr lang="en-US" dirty="0" smtClean="0"/>
              <a:t>green, photosynthetic plants and </a:t>
            </a:r>
            <a:r>
              <a:rPr lang="en-US" dirty="0" err="1" smtClean="0"/>
              <a:t>protists</a:t>
            </a:r>
            <a:r>
              <a:rPr lang="en-US" dirty="0" smtClean="0"/>
              <a:t>. Use light energy to obtain energy</a:t>
            </a:r>
            <a:endParaRPr lang="en-US" b="1" dirty="0" smtClean="0"/>
          </a:p>
          <a:p>
            <a:r>
              <a:rPr lang="en-US" b="1" dirty="0" smtClean="0"/>
              <a:t>Chemoautotrophs: </a:t>
            </a:r>
            <a:r>
              <a:rPr lang="en-US" dirty="0" smtClean="0"/>
              <a:t>bacteria that use chemicals to obtain energy (ex: nitrifying bacteria)</a:t>
            </a:r>
            <a:endParaRPr lang="en-US" b="1" dirty="0"/>
          </a:p>
        </p:txBody>
      </p:sp>
      <p:pic>
        <p:nvPicPr>
          <p:cNvPr id="2050" name="Picture 2" descr="http://www.ananyoo.com/modules/article/images/ananyoo/article-why-are-plant-leaves-usually-gre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4777184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1.bp.blogspot.com/-RaE_tt57MT4/TiM0-w5wKwI/AAAAAAAADV0/Rn9TF20Z1Qk/s1600/hydrothermal+vent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70910"/>
            <a:ext cx="28384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000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Photosynthesis</a:t>
                </a:r>
                <a:r>
                  <a:rPr lang="en-US" dirty="0" smtClean="0"/>
                  <a:t> is the fixation of carbon dioxide and its subsequent reduction to carbohydrates, using hydrogen from water</a:t>
                </a:r>
              </a:p>
              <a:p>
                <a:r>
                  <a:rPr lang="en-US" dirty="0" smtClean="0"/>
                  <a:t>Overall equation: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𝑛𝐶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𝑖𝑔h𝑡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𝑒𝑛𝑒𝑟𝑔𝑦</m:t>
                          </m:r>
                        </m:e>
                      </m:groupCh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Since hexose sugars are commonly formed, the following equation is often used: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6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𝐶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6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>
                            <a:latin typeface="Cambria Math"/>
                          </a:rPr>
                          <m:t>𝑙</m:t>
                        </m:r>
                        <m:r>
                          <a:rPr lang="en-US" i="1">
                            <a:latin typeface="Cambria Math"/>
                          </a:rPr>
                          <m:t>𝑖𝑔h𝑡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𝑒𝑛𝑒𝑟𝑔𝑦</m:t>
                        </m:r>
                      </m:e>
                    </m:groupCh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6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111" t="-1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80714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191000" cy="4373563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dirty="0" smtClean="0"/>
              <a:t>Two sets of </a:t>
            </a:r>
            <a:r>
              <a:rPr lang="en-US" dirty="0" err="1" smtClean="0"/>
              <a:t>rxns</a:t>
            </a:r>
            <a:r>
              <a:rPr lang="en-US" dirty="0" smtClean="0"/>
              <a:t> involved:</a:t>
            </a:r>
          </a:p>
          <a:p>
            <a:r>
              <a:rPr lang="en-US" dirty="0" smtClean="0"/>
              <a:t>Light-dependent </a:t>
            </a:r>
            <a:r>
              <a:rPr lang="en-US" dirty="0" err="1" smtClean="0"/>
              <a:t>rxns</a:t>
            </a:r>
            <a:endParaRPr lang="en-US" dirty="0" smtClean="0"/>
          </a:p>
          <a:p>
            <a:r>
              <a:rPr lang="en-US" dirty="0" smtClean="0"/>
              <a:t>Light-independent </a:t>
            </a:r>
            <a:r>
              <a:rPr lang="en-US" dirty="0" err="1" smtClean="0"/>
              <a:t>rxns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Pigment</a:t>
            </a:r>
            <a:r>
              <a:rPr lang="en-US" dirty="0" smtClean="0"/>
              <a:t>: </a:t>
            </a:r>
            <a:r>
              <a:rPr lang="en-US" dirty="0"/>
              <a:t>any substance whose presence in the tissues or cells of animals or plants colors them.</a:t>
            </a:r>
            <a:endParaRPr lang="en-US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24200"/>
            <a:ext cx="39814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9051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Photosynthesis takes placed in </a:t>
            </a:r>
            <a:r>
              <a:rPr lang="en-US" b="1" dirty="0" smtClean="0"/>
              <a:t>thylakoid membranes</a:t>
            </a:r>
            <a:endParaRPr lang="en-US" dirty="0" smtClean="0"/>
          </a:p>
          <a:p>
            <a:r>
              <a:rPr lang="en-US" dirty="0" smtClean="0"/>
              <a:t>In prokaryotes, thylakoids are embedded in cell surface membrane</a:t>
            </a:r>
          </a:p>
          <a:p>
            <a:r>
              <a:rPr lang="en-US" dirty="0" smtClean="0"/>
              <a:t>In eukaryotes, thylakoids are stacked in </a:t>
            </a:r>
            <a:r>
              <a:rPr lang="en-US" b="1" dirty="0" smtClean="0"/>
              <a:t>chloroplasts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06761"/>
            <a:ext cx="4355338" cy="278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8070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artinaid.com/wp-content/uploads/2013/04/Structure-of-Chloroplast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979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dependent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Light energy is </a:t>
            </a:r>
            <a:r>
              <a:rPr lang="en-US" sz="2400" dirty="0" smtClean="0"/>
              <a:t>necessary</a:t>
            </a:r>
          </a:p>
          <a:p>
            <a:pPr lvl="1"/>
            <a:r>
              <a:rPr lang="en-US" sz="2400" dirty="0" smtClean="0"/>
              <a:t>Only </a:t>
            </a:r>
            <a:r>
              <a:rPr lang="en-US" sz="2400" dirty="0"/>
              <a:t>take place in presence of suitable pigments that absorb certain wavelengths of </a:t>
            </a:r>
            <a:r>
              <a:rPr lang="en-US" sz="2400" dirty="0" smtClean="0"/>
              <a:t>light</a:t>
            </a:r>
          </a:p>
          <a:p>
            <a:pPr lvl="1"/>
            <a:r>
              <a:rPr lang="en-US" sz="2400" dirty="0" smtClean="0"/>
              <a:t>Light </a:t>
            </a:r>
            <a:r>
              <a:rPr lang="en-US" sz="2400" dirty="0"/>
              <a:t>energy splits (photolysis) water into hydrogen and oxygen (oxygen is waste </a:t>
            </a:r>
            <a:r>
              <a:rPr lang="en-US" sz="2400" dirty="0" smtClean="0"/>
              <a:t>byproduct)</a:t>
            </a:r>
          </a:p>
          <a:p>
            <a:pPr lvl="1"/>
            <a:r>
              <a:rPr lang="en-US" sz="2400" dirty="0" smtClean="0"/>
              <a:t>Light energy also needed to provide chemical energy in the form of ATP for the reduction of carbon dioxide during light independent reactions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82280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dependent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Photosynthetic pigments involved fall into two categories: </a:t>
            </a:r>
            <a:r>
              <a:rPr lang="en-US" b="1" dirty="0" smtClean="0"/>
              <a:t>primary pigments</a:t>
            </a:r>
            <a:r>
              <a:rPr lang="en-US" dirty="0" smtClean="0"/>
              <a:t> and </a:t>
            </a:r>
            <a:r>
              <a:rPr lang="en-US" b="1" dirty="0" smtClean="0"/>
              <a:t>accessory pigments</a:t>
            </a:r>
            <a:endParaRPr lang="en-US" dirty="0" smtClean="0"/>
          </a:p>
          <a:p>
            <a:r>
              <a:rPr lang="en-US" dirty="0" smtClean="0"/>
              <a:t>Pigments are arranged in light-harvesting clusters called </a:t>
            </a:r>
            <a:r>
              <a:rPr lang="en-US" b="1" dirty="0" smtClean="0"/>
              <a:t>photosystems</a:t>
            </a:r>
            <a:endParaRPr lang="en-US" dirty="0" smtClean="0"/>
          </a:p>
        </p:txBody>
      </p:sp>
      <p:pic>
        <p:nvPicPr>
          <p:cNvPr id="5122" name="Picture 2" descr="http://1.bp.blogspot.com/_ZqSiUYOW1rY/Sl1QaxPGJBI/AAAAAAAAFvQ/9kdXedMOZHo/s400/Photosystem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70517"/>
            <a:ext cx="4800600" cy="31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766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</TotalTime>
  <Words>487</Words>
  <Application>Microsoft Office PowerPoint</Application>
  <PresentationFormat>On-screen Show (4:3)</PresentationFormat>
  <Paragraphs>62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Photosynthesis</vt:lpstr>
      <vt:lpstr>Energy transfer</vt:lpstr>
      <vt:lpstr>Energy transfer in autotrophs</vt:lpstr>
      <vt:lpstr>Photosynthesis </vt:lpstr>
      <vt:lpstr>PHOTOSYNTHESIS</vt:lpstr>
      <vt:lpstr>photosynthesis</vt:lpstr>
      <vt:lpstr>Slide 7</vt:lpstr>
      <vt:lpstr>Light dependent reactions</vt:lpstr>
      <vt:lpstr>Light dependent reactions</vt:lpstr>
      <vt:lpstr>photosystems</vt:lpstr>
      <vt:lpstr>Do now 9/18</vt:lpstr>
      <vt:lpstr>Light dependent reactions</vt:lpstr>
      <vt:lpstr>Cyclic photophosphorylation</vt:lpstr>
      <vt:lpstr>Cyclic photophosphorylation</vt:lpstr>
      <vt:lpstr>Cyclic photophosphorylation</vt:lpstr>
      <vt:lpstr>Cyclic photophosphorylation</vt:lpstr>
      <vt:lpstr>Non-cyclic photophosphorylation</vt:lpstr>
      <vt:lpstr>Non-cyclic photophosphorylation</vt:lpstr>
      <vt:lpstr>Slide 19</vt:lpstr>
      <vt:lpstr>Non-cyclic photophosphorylation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Photosynthesis</dc:title>
  <dc:creator>Hoke, Jordan</dc:creator>
  <cp:lastModifiedBy>Windows User</cp:lastModifiedBy>
  <cp:revision>14</cp:revision>
  <dcterms:created xsi:type="dcterms:W3CDTF">2014-09-16T11:57:16Z</dcterms:created>
  <dcterms:modified xsi:type="dcterms:W3CDTF">2015-03-26T14:29:33Z</dcterms:modified>
</cp:coreProperties>
</file>