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53F0-3CEC-49D1-8D45-9A29A60DE63D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6803-89B9-4E00-9247-7DE811207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6629400" cy="1524000"/>
          </a:xfrm>
        </p:spPr>
        <p:txBody>
          <a:bodyPr/>
          <a:lstStyle/>
          <a:p>
            <a:r>
              <a:rPr lang="en-US" sz="3600" dirty="0" smtClean="0"/>
              <a:t>Chapter 16.3: Anaerobic Respiration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70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quotient (RQ)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Aerobic respiration of glucose produces the same # of molecules of carbon dioxide as oxygen used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other substrates are used, this ratio differs</a:t>
            </a:r>
          </a:p>
          <a:p>
            <a:r>
              <a:rPr lang="en-US" dirty="0" smtClean="0"/>
              <a:t>Measuring this ratio (RQ) shows what substrate is being used</a:t>
            </a:r>
            <a:endParaRPr lang="en-US" dirty="0"/>
          </a:p>
        </p:txBody>
      </p:sp>
      <p:pic>
        <p:nvPicPr>
          <p:cNvPr id="4" name="Picture 3" descr="http://www.uky.edu/~dhild/biochem/10/respiration.gif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353" t="40969" r="24999" b="51776"/>
          <a:stretch/>
        </p:blipFill>
        <p:spPr bwMode="auto">
          <a:xfrm>
            <a:off x="1600200" y="2450690"/>
            <a:ext cx="5638800" cy="838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2324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1"/>
                <a:ext cx="8763000" cy="1143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𝑅𝑄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𝑐𝑎𝑟𝑏𝑜𝑛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𝑑𝑖𝑜𝑥𝑖𝑑𝑒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𝑔𝑖𝑣𝑒𝑛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𝑜𝑢𝑡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𝑢𝑛𝑖𝑡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𝑡𝑖𝑚𝑒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𝑜𝑥𝑦𝑔𝑒𝑛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𝑡𝑎𝑘𝑒𝑛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𝑢𝑛𝑖𝑡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1"/>
                <a:ext cx="8763000" cy="1143000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94968" y="2743200"/>
                <a:ext cx="8534400" cy="368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Usually measure in moles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For aerobic respiration, RQ= 1.0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When fatty acid oleic acid (olive oil) is used:</a:t>
                </a:r>
              </a:p>
              <a:p>
                <a:pPr lvl="1"/>
                <a:r>
                  <a:rPr lang="en-US" sz="2800" dirty="0" smtClean="0"/>
                  <a:t>C</a:t>
                </a:r>
                <a:r>
                  <a:rPr lang="en-US" sz="2800" baseline="-25000" dirty="0" smtClean="0"/>
                  <a:t>18</a:t>
                </a:r>
                <a:r>
                  <a:rPr lang="en-US" sz="2800" dirty="0" smtClean="0"/>
                  <a:t>H</a:t>
                </a:r>
                <a:r>
                  <a:rPr lang="en-US" sz="2800" baseline="-25000" dirty="0" smtClean="0"/>
                  <a:t>34</a:t>
                </a:r>
                <a:r>
                  <a:rPr lang="en-US" sz="2800" dirty="0" smtClean="0"/>
                  <a:t>O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+ 25.5 O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 → 18CO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 + </a:t>
                </a:r>
                <a:r>
                  <a:rPr lang="en-US" sz="2800" dirty="0" smtClean="0"/>
                  <a:t>17H</a:t>
                </a:r>
                <a:r>
                  <a:rPr lang="en-US" sz="2800" baseline="-25000" dirty="0" smtClean="0"/>
                  <a:t>2</a:t>
                </a:r>
                <a:r>
                  <a:rPr lang="en-US" sz="2800" dirty="0"/>
                  <a:t>O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+</a:t>
                </a:r>
                <a:r>
                  <a:rPr lang="en-US" sz="2800" dirty="0" smtClean="0"/>
                  <a:t>energy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RQ=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𝐶𝑂</m:t>
                        </m:r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𝑂</m:t>
                        </m:r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/>
                          </a:rPr>
                          <m:t>25.5</m:t>
                        </m:r>
                      </m:den>
                    </m:f>
                  </m:oMath>
                </a14:m>
                <a:r>
                  <a:rPr lang="en-US" sz="3200" dirty="0" smtClean="0"/>
                  <a:t>=0.7</a:t>
                </a:r>
                <a:endParaRPr lang="en-US" sz="3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320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68" y="2743200"/>
                <a:ext cx="8534400" cy="368812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571" t="-2149" r="-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9854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 values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8973009"/>
              </p:ext>
            </p:extLst>
          </p:nvPr>
        </p:nvGraphicFramePr>
        <p:xfrm>
          <a:off x="1828800" y="1676400"/>
          <a:ext cx="62484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3124200"/>
              </a:tblGrid>
              <a:tr h="10858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Respiratory substrate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Respiratory</a:t>
                      </a:r>
                      <a:r>
                        <a:rPr lang="en-US" sz="2800" baseline="0" dirty="0" smtClean="0"/>
                        <a:t> quotient (RQ)</a:t>
                      </a:r>
                      <a:endParaRPr lang="en-US" sz="2800" dirty="0"/>
                    </a:p>
                  </a:txBody>
                  <a:tcPr anchor="ctr"/>
                </a:tc>
              </a:tr>
              <a:tr h="10858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Carbohydrate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1.0</a:t>
                      </a:r>
                      <a:endParaRPr lang="en-US" sz="2800" dirty="0"/>
                    </a:p>
                  </a:txBody>
                  <a:tcPr anchor="ctr"/>
                </a:tc>
              </a:tr>
              <a:tr h="10858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Lipids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0.7</a:t>
                      </a:r>
                      <a:endParaRPr lang="en-US" sz="2800" dirty="0"/>
                    </a:p>
                  </a:txBody>
                  <a:tcPr anchor="ctr"/>
                </a:tc>
              </a:tr>
              <a:tr h="10858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Protein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0.9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367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 for anaerobic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no oxygen is being used, RQs for anaerobic respiration will be greater than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32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RQ for stearic acid (C</a:t>
            </a:r>
            <a:r>
              <a:rPr lang="en-US" baseline="-25000" dirty="0" smtClean="0"/>
              <a:t>18</a:t>
            </a:r>
            <a:r>
              <a:rPr lang="en-US" dirty="0" smtClean="0"/>
              <a:t>H</a:t>
            </a:r>
            <a:r>
              <a:rPr lang="en-US" baseline="-25000" dirty="0" smtClean="0"/>
              <a:t>36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38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free oxygen is not present, H cannot be disposed of by combining with oxygen</a:t>
            </a:r>
          </a:p>
          <a:p>
            <a:r>
              <a:rPr lang="en-US" dirty="0" smtClean="0"/>
              <a:t>No ATP can be made with oxidative phosphorylation</a:t>
            </a:r>
          </a:p>
          <a:p>
            <a:r>
              <a:rPr lang="en-US" dirty="0" smtClean="0"/>
              <a:t>Reduced NAD (NADH) from glycolysis can be used to make ATP</a:t>
            </a:r>
          </a:p>
          <a:p>
            <a:pPr lvl="1"/>
            <a:r>
              <a:rPr lang="en-US" dirty="0" smtClean="0"/>
              <a:t>Ethanol pathway</a:t>
            </a:r>
          </a:p>
          <a:p>
            <a:pPr lvl="1"/>
            <a:r>
              <a:rPr lang="en-US" dirty="0" smtClean="0"/>
              <a:t>Lactate pathway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80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Alcoholic </a:t>
            </a:r>
            <a:r>
              <a:rPr lang="en-US" dirty="0"/>
              <a:t>f</a:t>
            </a:r>
            <a:r>
              <a:rPr lang="en-US" dirty="0" smtClean="0"/>
              <a:t>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36344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Yeast and some plants pass H from NADH to </a:t>
            </a:r>
            <a:r>
              <a:rPr lang="en-US" dirty="0" err="1" smtClean="0"/>
              <a:t>ethanal</a:t>
            </a:r>
            <a:endParaRPr lang="en-US" dirty="0"/>
          </a:p>
          <a:p>
            <a:r>
              <a:rPr lang="en-US" dirty="0" smtClean="0"/>
              <a:t>Releases NAD allowing glycolysis to continue</a:t>
            </a:r>
          </a:p>
          <a:p>
            <a:pPr marL="0" indent="0">
              <a:buNone/>
            </a:pPr>
            <a:r>
              <a:rPr lang="en-US" dirty="0" smtClean="0"/>
              <a:t>1.) pyruvate is </a:t>
            </a:r>
            <a:r>
              <a:rPr lang="en-US" dirty="0" err="1" smtClean="0"/>
              <a:t>decarboxylated</a:t>
            </a:r>
            <a:r>
              <a:rPr lang="en-US" dirty="0" smtClean="0"/>
              <a:t> to </a:t>
            </a:r>
            <a:r>
              <a:rPr lang="en-US" dirty="0" err="1" smtClean="0"/>
              <a:t>ethanal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2.) </a:t>
            </a:r>
            <a:r>
              <a:rPr lang="en-US" dirty="0" err="1" smtClean="0"/>
              <a:t>ethanal</a:t>
            </a:r>
            <a:r>
              <a:rPr lang="en-US" dirty="0" smtClean="0"/>
              <a:t> is reduced to ethanol by the enzyme alcohol dehydrogenase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345944" y="1840742"/>
            <a:ext cx="3345656" cy="425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31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Lactic acid 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Mammalian muscle and some microorganisms</a:t>
            </a:r>
          </a:p>
          <a:p>
            <a:r>
              <a:rPr lang="en-US" dirty="0" smtClean="0"/>
              <a:t>Pyruvate acts as hydrogen acceptor and is converted into lactate by enzyme lactate dehydrogenase </a:t>
            </a:r>
          </a:p>
          <a:p>
            <a:pPr lvl="1"/>
            <a:r>
              <a:rPr lang="en-US" dirty="0" smtClean="0"/>
              <a:t>NAD is released to allow </a:t>
            </a:r>
          </a:p>
          <a:p>
            <a:pPr marL="411480" lvl="1" indent="0">
              <a:buNone/>
            </a:pPr>
            <a:r>
              <a:rPr lang="en-US" dirty="0" smtClean="0"/>
              <a:t>glycolysis to continue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10139" y="2938463"/>
            <a:ext cx="33909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6064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pathways “buy time”</a:t>
            </a:r>
          </a:p>
          <a:p>
            <a:r>
              <a:rPr lang="en-US" dirty="0" smtClean="0"/>
              <a:t>They allowed for continue production of some ATP, but products (ethanol and lactate) are toxic so they cannot continue indefinitely</a:t>
            </a:r>
          </a:p>
          <a:p>
            <a:r>
              <a:rPr lang="en-US" dirty="0" smtClean="0"/>
              <a:t>Lactate can be converted by the liver back into pyruvate and glycogen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229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deficit and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18029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Oxygen deficit</a:t>
            </a:r>
            <a:r>
              <a:rPr lang="en-US" dirty="0" smtClean="0"/>
              <a:t>: when exercise begins, more oxygen is needed than lungs and heart can immediately supply. During this time, anaerobic respiration occurs in the muscles</a:t>
            </a:r>
          </a:p>
          <a:p>
            <a:r>
              <a:rPr lang="en-US" b="1" dirty="0" smtClean="0"/>
              <a:t>Oxygen debt</a:t>
            </a:r>
            <a:r>
              <a:rPr lang="en-US" dirty="0" smtClean="0"/>
              <a:t>: post-exercise uptake of extra oxygen which is “paying back” the oxygen deficit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633" t="4024" r="16393" b="11687"/>
          <a:stretch/>
        </p:blipFill>
        <p:spPr bwMode="auto">
          <a:xfrm rot="16200000">
            <a:off x="2905431" y="3025874"/>
            <a:ext cx="2890687" cy="470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2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needed for:</a:t>
            </a:r>
          </a:p>
          <a:p>
            <a:pPr lvl="1"/>
            <a:r>
              <a:rPr lang="en-US" dirty="0" smtClean="0"/>
              <a:t>Conversion of lactate to glycogen in the liver</a:t>
            </a:r>
          </a:p>
          <a:p>
            <a:pPr lvl="1"/>
            <a:r>
              <a:rPr lang="en-US" dirty="0" err="1" smtClean="0"/>
              <a:t>Reoxygenation</a:t>
            </a:r>
            <a:r>
              <a:rPr lang="en-US" dirty="0" smtClean="0"/>
              <a:t> of hemoglobin in the blood</a:t>
            </a:r>
          </a:p>
          <a:p>
            <a:pPr lvl="1"/>
            <a:r>
              <a:rPr lang="en-US" dirty="0" smtClean="0"/>
              <a:t>High metabolic rate (as many organs are operating at above resting levels)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23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substrates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glucose is the main respiratory substrate for most cells, some cells can oxidize lipids and amino acids</a:t>
            </a:r>
          </a:p>
          <a:p>
            <a:pPr lvl="1"/>
            <a:r>
              <a:rPr lang="en-US" dirty="0" smtClean="0"/>
              <a:t>C atoms removed in pairs as acetyl coenzyme A in lipids, fed into Krebs cycle</a:t>
            </a:r>
          </a:p>
          <a:p>
            <a:pPr lvl="1"/>
            <a:r>
              <a:rPr lang="en-US" dirty="0" smtClean="0"/>
              <a:t>C-H skeletons of amino acids converted into pyruvate or acetyl CoA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54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values of respiratory substrates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Energy density:</a:t>
            </a:r>
            <a:r>
              <a:rPr lang="en-US" dirty="0" smtClean="0"/>
              <a:t> energy value per mass</a:t>
            </a:r>
            <a:endParaRPr lang="en-US" b="1" dirty="0" smtClean="0"/>
          </a:p>
          <a:p>
            <a:r>
              <a:rPr lang="en-US" dirty="0" smtClean="0"/>
              <a:t>More hydrogens per molecule=greater energy density</a:t>
            </a:r>
          </a:p>
          <a:p>
            <a:r>
              <a:rPr lang="en-US" dirty="0" err="1" smtClean="0"/>
              <a:t>Lipids</a:t>
            </a:r>
            <a:r>
              <a:rPr lang="en-US" dirty="0" err="1" smtClean="0">
                <a:latin typeface="Times New Roman"/>
                <a:cs typeface="Times New Roman"/>
              </a:rPr>
              <a:t>→proteins→carbohydrates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718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</TotalTime>
  <Words>401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16.3: Anaerobic Respiration</vt:lpstr>
      <vt:lpstr>Anaerobic respiration</vt:lpstr>
      <vt:lpstr>Alcoholic fermentation</vt:lpstr>
      <vt:lpstr>Lactic acid fermentation</vt:lpstr>
      <vt:lpstr>Anaerobic respiration</vt:lpstr>
      <vt:lpstr>Oxygen deficit and debt</vt:lpstr>
      <vt:lpstr>Oxygen debt</vt:lpstr>
      <vt:lpstr>Respiratory substrates</vt:lpstr>
      <vt:lpstr>Energy values of respiratory substrates</vt:lpstr>
      <vt:lpstr>Respiratory quotient (RQ)</vt:lpstr>
      <vt:lpstr>RQ</vt:lpstr>
      <vt:lpstr>RQ values</vt:lpstr>
      <vt:lpstr>RQ for anaerobic respiration</vt:lpstr>
      <vt:lpstr>CYU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16.3: Anaerobic Respiration</dc:title>
  <dc:creator>Hoke, Jordan</dc:creator>
  <cp:lastModifiedBy>Windows User</cp:lastModifiedBy>
  <cp:revision>10</cp:revision>
  <dcterms:created xsi:type="dcterms:W3CDTF">2014-09-08T11:47:49Z</dcterms:created>
  <dcterms:modified xsi:type="dcterms:W3CDTF">2015-03-26T14:29:09Z</dcterms:modified>
</cp:coreProperties>
</file>