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E0-30DA-4F3B-A9E9-30EB4E167F45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250A-49A2-454D-BAE1-12369F219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E0-30DA-4F3B-A9E9-30EB4E167F45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250A-49A2-454D-BAE1-12369F219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E0-30DA-4F3B-A9E9-30EB4E167F45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250A-49A2-454D-BAE1-12369F219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E0-30DA-4F3B-A9E9-30EB4E167F45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250A-49A2-454D-BAE1-12369F219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E0-30DA-4F3B-A9E9-30EB4E167F45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250A-49A2-454D-BAE1-12369F219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E0-30DA-4F3B-A9E9-30EB4E167F45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250A-49A2-454D-BAE1-12369F219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E0-30DA-4F3B-A9E9-30EB4E167F45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250A-49A2-454D-BAE1-12369F219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E0-30DA-4F3B-A9E9-30EB4E167F45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250A-49A2-454D-BAE1-12369F219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E0-30DA-4F3B-A9E9-30EB4E167F45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250A-49A2-454D-BAE1-12369F219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E0-30DA-4F3B-A9E9-30EB4E167F45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250A-49A2-454D-BAE1-12369F219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E0-30DA-4F3B-A9E9-30EB4E167F45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250A-49A2-454D-BAE1-12369F219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758E0-30DA-4F3B-A9E9-30EB4E167F45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A250A-49A2-454D-BAE1-12369F219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Respiration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522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biology.kenyon.edu/HHMI/Biol113/Newest%20web%20pages2/Citric%20acid%20cycl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"/>
            <a:ext cx="7239000" cy="647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2598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krebs</a:t>
            </a:r>
            <a:r>
              <a:rPr lang="en-US" dirty="0" smtClean="0"/>
              <a:t>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 of the aerobic pathway, but does not use oxygen</a:t>
            </a:r>
          </a:p>
          <a:p>
            <a:r>
              <a:rPr lang="en-US" dirty="0" smtClean="0"/>
              <a:t>Can be used in anaerobic processes like fermentation which produces lactic acid</a:t>
            </a:r>
          </a:p>
          <a:p>
            <a:r>
              <a:rPr lang="en-US" dirty="0" smtClean="0"/>
              <a:t>Each turn of the cycle produces:</a:t>
            </a:r>
          </a:p>
          <a:p>
            <a:pPr lvl="1"/>
            <a:r>
              <a:rPr lang="en-US" dirty="0" smtClean="0"/>
              <a:t>2 CO2 molecules</a:t>
            </a:r>
          </a:p>
          <a:p>
            <a:pPr lvl="1"/>
            <a:r>
              <a:rPr lang="en-US" dirty="0" smtClean="0"/>
              <a:t>One FADH</a:t>
            </a:r>
          </a:p>
          <a:p>
            <a:pPr lvl="1"/>
            <a:r>
              <a:rPr lang="en-US" dirty="0" smtClean="0"/>
              <a:t>Three NADH</a:t>
            </a:r>
          </a:p>
          <a:p>
            <a:pPr lvl="1"/>
            <a:r>
              <a:rPr lang="en-US" dirty="0" smtClean="0"/>
              <a:t>One ATP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039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Oxidative phosphorylation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ADP to ATP come from activity of electron transport chain</a:t>
            </a:r>
          </a:p>
          <a:p>
            <a:r>
              <a:rPr lang="en-US" dirty="0" smtClean="0"/>
              <a:t>Takes place in inner mitochondrial membrane</a:t>
            </a:r>
          </a:p>
          <a:p>
            <a:r>
              <a:rPr lang="en-US" dirty="0" smtClean="0"/>
              <a:t>NADH and FADH are passed to electron transport chain where hydrogens are removed and split into H+ and e-</a:t>
            </a:r>
          </a:p>
          <a:p>
            <a:r>
              <a:rPr lang="en-US" dirty="0" smtClean="0"/>
              <a:t>Electron is transferred to first series of electron carriers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191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Oxidative phosphorylation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electrons are moved from carriers with high energy to carriers with low energy, energy is released </a:t>
            </a:r>
          </a:p>
          <a:p>
            <a:r>
              <a:rPr lang="en-US" dirty="0" smtClean="0"/>
              <a:t>Some of this energy is used to move protons across the membrane (ATP synthase) to generate ATP</a:t>
            </a:r>
          </a:p>
          <a:p>
            <a:r>
              <a:rPr lang="en-US" dirty="0" smtClean="0"/>
              <a:t>Net gain of 28-32 ATP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055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Oxidative phosphorylation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Oxygen acts as a final electron acceptor</a:t>
            </a:r>
          </a:p>
          <a:p>
            <a:pPr lvl="1"/>
            <a:r>
              <a:rPr lang="en-US" dirty="0" smtClean="0"/>
              <a:t>Reduces oxygen to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998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Respiration</a:t>
            </a:r>
            <a:r>
              <a:rPr lang="en-US" dirty="0" smtClean="0"/>
              <a:t> is a process in which organic molecules act as a fuel</a:t>
            </a:r>
          </a:p>
          <a:p>
            <a:r>
              <a:rPr lang="en-US" dirty="0" smtClean="0"/>
              <a:t>Organic molecules are broken down in a series of stages to release chemical potential energy, which is used to generate ATP</a:t>
            </a:r>
          </a:p>
          <a:p>
            <a:r>
              <a:rPr lang="en-US" dirty="0" smtClean="0"/>
              <a:t>Main organic fuel for most cells is a carbohydrate (glucose)</a:t>
            </a:r>
          </a:p>
          <a:p>
            <a:pPr lvl="1"/>
            <a:r>
              <a:rPr lang="en-US" dirty="0" smtClean="0"/>
              <a:t>Others include fatty acids, glycerol, amino acids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589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Glucose breakdown can be divided into four stages: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Glycolysis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link reaction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K</a:t>
            </a:r>
            <a:r>
              <a:rPr lang="en-US" dirty="0" smtClean="0"/>
              <a:t>rebs cycle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Oxidative phosphorylation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62200"/>
            <a:ext cx="401279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1212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glycolytic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Glycolysis is the splitting, or lysis, of glucose</a:t>
            </a:r>
          </a:p>
          <a:p>
            <a:r>
              <a:rPr lang="en-US" dirty="0" smtClean="0"/>
              <a:t>6 carbon glucose split into 3 carbon pyruvate</a:t>
            </a:r>
          </a:p>
          <a:p>
            <a:r>
              <a:rPr lang="en-US" dirty="0" smtClean="0"/>
              <a:t>Energy is needed in first steps but released in later steps (net gain of 2 ATP)</a:t>
            </a:r>
          </a:p>
          <a:p>
            <a:r>
              <a:rPr lang="en-US" dirty="0" smtClean="0"/>
              <a:t>Takes place in cytoplasm</a:t>
            </a:r>
          </a:p>
        </p:txBody>
      </p:sp>
      <p:pic>
        <p:nvPicPr>
          <p:cNvPr id="1026" name="Picture 2" descr="http://www.phschool.com/science/biology_place/biocoach/images/cellresp/Glycove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2279" y="4030659"/>
            <a:ext cx="5144319" cy="282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027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Glycolysis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3962400" cy="4373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First stage: phosphorylation</a:t>
            </a:r>
          </a:p>
          <a:p>
            <a:pPr lvl="1"/>
            <a:r>
              <a:rPr lang="en-US" dirty="0" smtClean="0"/>
              <a:t>Glucose(6C) is phosphorylated using ATP (2 ATP/glucose)</a:t>
            </a:r>
          </a:p>
          <a:p>
            <a:pPr lvl="1"/>
            <a:r>
              <a:rPr lang="en-US" dirty="0" smtClean="0"/>
              <a:t>2 phosphates to glucose creates hexose phosphate (6C) which breaks down into 2 triose phosphate (3C)</a:t>
            </a:r>
          </a:p>
          <a:p>
            <a:pPr lvl="1"/>
            <a:endParaRPr lang="en-US" dirty="0" smtClean="0"/>
          </a:p>
        </p:txBody>
      </p:sp>
      <p:pic>
        <p:nvPicPr>
          <p:cNvPr id="2052" name="Picture 4" descr="http://faculty.clintoncc.suny.edu/faculty/michael.gregory/files/bio%20101/bio%20101%20lectures/cellular%20respiration/cellul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71600"/>
            <a:ext cx="9437427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7891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Glycolysis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Hydrogen removed from triose phosphate  and transferred to carrier molecule NAD (</a:t>
            </a:r>
            <a:r>
              <a:rPr lang="en-US" dirty="0" err="1" smtClean="0"/>
              <a:t>nicotinamide</a:t>
            </a:r>
            <a:r>
              <a:rPr lang="en-US" dirty="0" smtClean="0"/>
              <a:t> adenine dinucleotide) to form reduced NAD (NADH)</a:t>
            </a:r>
          </a:p>
          <a:p>
            <a:r>
              <a:rPr lang="en-US" sz="2800" dirty="0" smtClean="0"/>
              <a:t>Each NADH molecule can be used to transfer energy to other molecules during respiration</a:t>
            </a:r>
          </a:p>
          <a:p>
            <a:r>
              <a:rPr lang="en-US" sz="2800" dirty="0" smtClean="0"/>
              <a:t>The end product of glycolysis, pyruvate (3C), still contains chemical potential energy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76442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4975" y="3874217"/>
            <a:ext cx="573405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link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Pyruvate passes by active transport into mitochondrial matrix</a:t>
            </a:r>
          </a:p>
          <a:p>
            <a:r>
              <a:rPr lang="en-US" dirty="0" smtClean="0"/>
              <a:t>It is </a:t>
            </a:r>
            <a:r>
              <a:rPr lang="en-US" dirty="0" err="1" smtClean="0"/>
              <a:t>decarboxylated</a:t>
            </a:r>
            <a:r>
              <a:rPr lang="en-US" dirty="0" smtClean="0"/>
              <a:t> (CO2 is removed) and dehydrogenated (H is removed) and combined with coenzyme A (CoA) to form acetyl coenzyme A (acetyl CoA)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41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link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hydrogen removed from pyruvate is transferred to NAD to form reduced NAD (NADH)</a:t>
            </a:r>
          </a:p>
          <a:p>
            <a:r>
              <a:rPr lang="en-US" dirty="0" smtClean="0"/>
              <a:t>Fatty acids from fat metabolism can also be used to create acetyl CoA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505200"/>
            <a:ext cx="5308022" cy="291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0652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Krebs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 citric acid cycle aka TCA cycle</a:t>
            </a:r>
          </a:p>
          <a:p>
            <a:r>
              <a:rPr lang="en-US" dirty="0" smtClean="0"/>
              <a:t>Closed pathway of enzyme controlled reactions</a:t>
            </a:r>
          </a:p>
          <a:p>
            <a:pPr lvl="1"/>
            <a:r>
              <a:rPr lang="en-US" dirty="0" smtClean="0"/>
              <a:t>Acetyl CoA + oxaloacetate (4C) to form citrate (6C)</a:t>
            </a:r>
          </a:p>
          <a:p>
            <a:pPr lvl="1"/>
            <a:r>
              <a:rPr lang="en-US" dirty="0" smtClean="0"/>
              <a:t>Citrate is </a:t>
            </a:r>
            <a:r>
              <a:rPr lang="en-US" dirty="0" err="1" smtClean="0"/>
              <a:t>decarboxylated</a:t>
            </a:r>
            <a:r>
              <a:rPr lang="en-US" dirty="0" smtClean="0"/>
              <a:t> and dehydrogenated to give off CO2 and H+ which are accepted by NAD and FAD</a:t>
            </a:r>
          </a:p>
          <a:p>
            <a:pPr lvl="1"/>
            <a:r>
              <a:rPr lang="en-US" dirty="0" smtClean="0"/>
              <a:t>Oxaloacetate is regenerated to combine with another acetyl </a:t>
            </a:r>
            <a:r>
              <a:rPr lang="en-US" dirty="0"/>
              <a:t>C</a:t>
            </a:r>
            <a:r>
              <a:rPr lang="en-US" dirty="0" smtClean="0"/>
              <a:t>oA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028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</TotalTime>
  <Words>486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Respiration</vt:lpstr>
      <vt:lpstr>Respiration</vt:lpstr>
      <vt:lpstr>Respiration</vt:lpstr>
      <vt:lpstr>The glycolytic pathway</vt:lpstr>
      <vt:lpstr>Glycolysis</vt:lpstr>
      <vt:lpstr>Glycolysis</vt:lpstr>
      <vt:lpstr>The link reaction</vt:lpstr>
      <vt:lpstr>The link reaction</vt:lpstr>
      <vt:lpstr>The Krebs Cycle</vt:lpstr>
      <vt:lpstr>Slide 10</vt:lpstr>
      <vt:lpstr>The krebs cycle</vt:lpstr>
      <vt:lpstr>Oxidative phosphorylation</vt:lpstr>
      <vt:lpstr>Oxidative phosphorylation</vt:lpstr>
      <vt:lpstr>Oxidative phosphorylation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Respiration</dc:title>
  <dc:creator>Hoke, Jordan</dc:creator>
  <cp:lastModifiedBy>Windows User</cp:lastModifiedBy>
  <cp:revision>8</cp:revision>
  <dcterms:created xsi:type="dcterms:W3CDTF">2014-09-02T12:00:05Z</dcterms:created>
  <dcterms:modified xsi:type="dcterms:W3CDTF">2015-03-26T14:28:54Z</dcterms:modified>
</cp:coreProperties>
</file>