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6" r:id="rId27"/>
    <p:sldId id="282" r:id="rId28"/>
    <p:sldId id="285" r:id="rId29"/>
    <p:sldId id="287" r:id="rId30"/>
    <p:sldId id="289" r:id="rId31"/>
    <p:sldId id="290" r:id="rId32"/>
    <p:sldId id="294" r:id="rId33"/>
    <p:sldId id="296" r:id="rId34"/>
    <p:sldId id="298" r:id="rId35"/>
    <p:sldId id="30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88DF00-ACFD-45D3-B9FB-C808D1EDEC84}"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672514BE-7DBA-475F-A317-9CF353C28DBB}">
      <dgm:prSet phldrT="[Text]" custT="1"/>
      <dgm:spPr/>
      <dgm:t>
        <a:bodyPr/>
        <a:lstStyle/>
        <a:p>
          <a:r>
            <a:rPr lang="en-US" sz="2800" u="sng" dirty="0" smtClean="0"/>
            <a:t>Out</a:t>
          </a:r>
        </a:p>
        <a:p>
          <a:r>
            <a:rPr lang="en-US" sz="2800" u="none" dirty="0" smtClean="0"/>
            <a:t>mRNA</a:t>
          </a:r>
        </a:p>
        <a:p>
          <a:r>
            <a:rPr lang="en-US" sz="2800" u="none" dirty="0" smtClean="0"/>
            <a:t>ribosomes</a:t>
          </a:r>
          <a:endParaRPr lang="en-US" sz="2800" u="none" dirty="0"/>
        </a:p>
      </dgm:t>
    </dgm:pt>
    <dgm:pt modelId="{23114400-F565-4EDC-9A03-74D1E42D1500}" type="parTrans" cxnId="{F613FA5D-EDEC-44DD-A217-896062D92107}">
      <dgm:prSet/>
      <dgm:spPr/>
      <dgm:t>
        <a:bodyPr/>
        <a:lstStyle/>
        <a:p>
          <a:endParaRPr lang="en-US"/>
        </a:p>
      </dgm:t>
    </dgm:pt>
    <dgm:pt modelId="{05CFC258-ED43-46E1-9D9C-7E1B49A3CD8C}" type="sibTrans" cxnId="{F613FA5D-EDEC-44DD-A217-896062D92107}">
      <dgm:prSet/>
      <dgm:spPr/>
      <dgm:t>
        <a:bodyPr/>
        <a:lstStyle/>
        <a:p>
          <a:endParaRPr lang="en-US"/>
        </a:p>
      </dgm:t>
    </dgm:pt>
    <dgm:pt modelId="{A5D86C76-06FC-4C6E-AD61-F6A336A2ACC2}">
      <dgm:prSet phldrT="[Text]" custT="1"/>
      <dgm:spPr/>
      <dgm:t>
        <a:bodyPr/>
        <a:lstStyle/>
        <a:p>
          <a:r>
            <a:rPr lang="en-US" sz="2000" u="sng" dirty="0" smtClean="0"/>
            <a:t>In</a:t>
          </a:r>
        </a:p>
        <a:p>
          <a:r>
            <a:rPr lang="en-US" sz="2000" u="none" dirty="0" smtClean="0"/>
            <a:t>Proteins  Nucleotides</a:t>
          </a:r>
        </a:p>
        <a:p>
          <a:r>
            <a:rPr lang="en-US" sz="2000" u="none" dirty="0" smtClean="0"/>
            <a:t>ATP           Hormones</a:t>
          </a:r>
        </a:p>
      </dgm:t>
    </dgm:pt>
    <dgm:pt modelId="{00A8088D-2323-4FAD-BF57-6A7C1E2BBBDC}" type="parTrans" cxnId="{FB4495F9-5E91-4FAA-B462-D90886C735B2}">
      <dgm:prSet/>
      <dgm:spPr/>
      <dgm:t>
        <a:bodyPr/>
        <a:lstStyle/>
        <a:p>
          <a:endParaRPr lang="en-US"/>
        </a:p>
      </dgm:t>
    </dgm:pt>
    <dgm:pt modelId="{737D9B0F-E8D5-47F4-8C33-54EC35036587}" type="sibTrans" cxnId="{FB4495F9-5E91-4FAA-B462-D90886C735B2}">
      <dgm:prSet/>
      <dgm:spPr/>
      <dgm:t>
        <a:bodyPr/>
        <a:lstStyle/>
        <a:p>
          <a:endParaRPr lang="en-US"/>
        </a:p>
      </dgm:t>
    </dgm:pt>
    <dgm:pt modelId="{C05D8502-2A5A-4317-AE4F-F0880F337838}" type="pres">
      <dgm:prSet presAssocID="{F188DF00-ACFD-45D3-B9FB-C808D1EDEC84}" presName="cycle" presStyleCnt="0">
        <dgm:presLayoutVars>
          <dgm:dir/>
          <dgm:resizeHandles val="exact"/>
        </dgm:presLayoutVars>
      </dgm:prSet>
      <dgm:spPr/>
      <dgm:t>
        <a:bodyPr/>
        <a:lstStyle/>
        <a:p>
          <a:endParaRPr lang="en-US"/>
        </a:p>
      </dgm:t>
    </dgm:pt>
    <dgm:pt modelId="{05C43F05-8F39-4E97-B0DE-8E0630CD5D74}" type="pres">
      <dgm:prSet presAssocID="{672514BE-7DBA-475F-A317-9CF353C28DBB}" presName="arrow" presStyleLbl="node1" presStyleIdx="0" presStyleCnt="2" custRadScaleRad="87633" custRadScaleInc="-908">
        <dgm:presLayoutVars>
          <dgm:bulletEnabled val="1"/>
        </dgm:presLayoutVars>
      </dgm:prSet>
      <dgm:spPr/>
      <dgm:t>
        <a:bodyPr/>
        <a:lstStyle/>
        <a:p>
          <a:endParaRPr lang="en-US"/>
        </a:p>
      </dgm:t>
    </dgm:pt>
    <dgm:pt modelId="{1C55B9E1-F958-4CA6-9FE0-409A675CE2EF}" type="pres">
      <dgm:prSet presAssocID="{A5D86C76-06FC-4C6E-AD61-F6A336A2ACC2}" presName="arrow" presStyleLbl="node1" presStyleIdx="1" presStyleCnt="2" custRadScaleRad="44940" custRadScaleInc="51">
        <dgm:presLayoutVars>
          <dgm:bulletEnabled val="1"/>
        </dgm:presLayoutVars>
      </dgm:prSet>
      <dgm:spPr/>
      <dgm:t>
        <a:bodyPr/>
        <a:lstStyle/>
        <a:p>
          <a:endParaRPr lang="en-US"/>
        </a:p>
      </dgm:t>
    </dgm:pt>
  </dgm:ptLst>
  <dgm:cxnLst>
    <dgm:cxn modelId="{FB4495F9-5E91-4FAA-B462-D90886C735B2}" srcId="{F188DF00-ACFD-45D3-B9FB-C808D1EDEC84}" destId="{A5D86C76-06FC-4C6E-AD61-F6A336A2ACC2}" srcOrd="1" destOrd="0" parTransId="{00A8088D-2323-4FAD-BF57-6A7C1E2BBBDC}" sibTransId="{737D9B0F-E8D5-47F4-8C33-54EC35036587}"/>
    <dgm:cxn modelId="{F613FA5D-EDEC-44DD-A217-896062D92107}" srcId="{F188DF00-ACFD-45D3-B9FB-C808D1EDEC84}" destId="{672514BE-7DBA-475F-A317-9CF353C28DBB}" srcOrd="0" destOrd="0" parTransId="{23114400-F565-4EDC-9A03-74D1E42D1500}" sibTransId="{05CFC258-ED43-46E1-9D9C-7E1B49A3CD8C}"/>
    <dgm:cxn modelId="{85CEC0C6-7855-437A-8ABC-4AB5F7378B38}" type="presOf" srcId="{672514BE-7DBA-475F-A317-9CF353C28DBB}" destId="{05C43F05-8F39-4E97-B0DE-8E0630CD5D74}" srcOrd="0" destOrd="0" presId="urn:microsoft.com/office/officeart/2005/8/layout/arrow1"/>
    <dgm:cxn modelId="{7FC02A68-0C37-4E63-A4B7-DC3B28EE3225}" type="presOf" srcId="{F188DF00-ACFD-45D3-B9FB-C808D1EDEC84}" destId="{C05D8502-2A5A-4317-AE4F-F0880F337838}" srcOrd="0" destOrd="0" presId="urn:microsoft.com/office/officeart/2005/8/layout/arrow1"/>
    <dgm:cxn modelId="{D2532784-678F-498A-A86B-43B35B6AA823}" type="presOf" srcId="{A5D86C76-06FC-4C6E-AD61-F6A336A2ACC2}" destId="{1C55B9E1-F958-4CA6-9FE0-409A675CE2EF}" srcOrd="0" destOrd="0" presId="urn:microsoft.com/office/officeart/2005/8/layout/arrow1"/>
    <dgm:cxn modelId="{7081B27E-EFB7-410C-99A7-B0F05BA5FEA9}" type="presParOf" srcId="{C05D8502-2A5A-4317-AE4F-F0880F337838}" destId="{05C43F05-8F39-4E97-B0DE-8E0630CD5D74}" srcOrd="0" destOrd="0" presId="urn:microsoft.com/office/officeart/2005/8/layout/arrow1"/>
    <dgm:cxn modelId="{B0DD59EE-54A3-4EEE-95A3-5C7328624F52}" type="presParOf" srcId="{C05D8502-2A5A-4317-AE4F-F0880F337838}" destId="{1C55B9E1-F958-4CA6-9FE0-409A675CE2EF}"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43F05-8F39-4E97-B0DE-8E0630CD5D74}">
      <dsp:nvSpPr>
        <dsp:cNvPr id="0" name=""/>
        <dsp:cNvSpPr/>
      </dsp:nvSpPr>
      <dsp:spPr>
        <a:xfrm rot="16200000">
          <a:off x="380987" y="4427"/>
          <a:ext cx="3272172" cy="3272172"/>
        </a:xfrm>
        <a:prstGeom prst="up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u="sng" kern="1200" dirty="0" smtClean="0"/>
            <a:t>Out</a:t>
          </a:r>
        </a:p>
        <a:p>
          <a:pPr lvl="0" algn="ctr" defTabSz="1244600">
            <a:lnSpc>
              <a:spcPct val="90000"/>
            </a:lnSpc>
            <a:spcBef>
              <a:spcPct val="0"/>
            </a:spcBef>
            <a:spcAft>
              <a:spcPct val="35000"/>
            </a:spcAft>
          </a:pPr>
          <a:r>
            <a:rPr lang="en-US" sz="2800" u="none" kern="1200" dirty="0" smtClean="0"/>
            <a:t>mRNA</a:t>
          </a:r>
        </a:p>
        <a:p>
          <a:pPr lvl="0" algn="ctr" defTabSz="1244600">
            <a:lnSpc>
              <a:spcPct val="90000"/>
            </a:lnSpc>
            <a:spcBef>
              <a:spcPct val="0"/>
            </a:spcBef>
            <a:spcAft>
              <a:spcPct val="35000"/>
            </a:spcAft>
          </a:pPr>
          <a:r>
            <a:rPr lang="en-US" sz="2800" u="none" kern="1200" dirty="0" smtClean="0"/>
            <a:t>ribosomes</a:t>
          </a:r>
          <a:endParaRPr lang="en-US" sz="2800" u="none" kern="1200" dirty="0"/>
        </a:p>
      </dsp:txBody>
      <dsp:txXfrm rot="5400000">
        <a:off x="953617" y="822470"/>
        <a:ext cx="2699542" cy="1636086"/>
      </dsp:txXfrm>
    </dsp:sp>
    <dsp:sp modelId="{1C55B9E1-F958-4CA6-9FE0-409A675CE2EF}">
      <dsp:nvSpPr>
        <dsp:cNvPr id="0" name=""/>
        <dsp:cNvSpPr/>
      </dsp:nvSpPr>
      <dsp:spPr>
        <a:xfrm rot="5400000">
          <a:off x="4419603" y="4407"/>
          <a:ext cx="3272172" cy="3272172"/>
        </a:xfrm>
        <a:prstGeom prst="up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u="sng" kern="1200" dirty="0" smtClean="0"/>
            <a:t>In</a:t>
          </a:r>
        </a:p>
        <a:p>
          <a:pPr lvl="0" algn="ctr" defTabSz="889000">
            <a:lnSpc>
              <a:spcPct val="90000"/>
            </a:lnSpc>
            <a:spcBef>
              <a:spcPct val="0"/>
            </a:spcBef>
            <a:spcAft>
              <a:spcPct val="35000"/>
            </a:spcAft>
          </a:pPr>
          <a:r>
            <a:rPr lang="en-US" sz="2000" u="none" kern="1200" dirty="0" smtClean="0"/>
            <a:t>Proteins  Nucleotides</a:t>
          </a:r>
        </a:p>
        <a:p>
          <a:pPr lvl="0" algn="ctr" defTabSz="889000">
            <a:lnSpc>
              <a:spcPct val="90000"/>
            </a:lnSpc>
            <a:spcBef>
              <a:spcPct val="0"/>
            </a:spcBef>
            <a:spcAft>
              <a:spcPct val="35000"/>
            </a:spcAft>
          </a:pPr>
          <a:r>
            <a:rPr lang="en-US" sz="2000" u="none" kern="1200" dirty="0" smtClean="0"/>
            <a:t>ATP           Hormones</a:t>
          </a:r>
        </a:p>
      </dsp:txBody>
      <dsp:txXfrm rot="-5400000">
        <a:off x="4419603" y="822450"/>
        <a:ext cx="2699542" cy="1636086"/>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8FF0249-4D1F-4584-AF7A-A4EA9F64EF0A}" type="datetimeFigureOut">
              <a:rPr lang="en-US" smtClean="0"/>
              <a:t>8/1/2014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1C5E3D8-C3B4-4CA8-AD2B-B9B6CD04B030}"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FF0249-4D1F-4584-AF7A-A4EA9F64EF0A}" type="datetimeFigureOut">
              <a:rPr lang="en-US" smtClean="0"/>
              <a:t>8/1/2014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5E3D8-C3B4-4CA8-AD2B-B9B6CD04B030}"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FF0249-4D1F-4584-AF7A-A4EA9F64EF0A}" type="datetimeFigureOut">
              <a:rPr lang="en-US" smtClean="0"/>
              <a:t>8/1/2014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5E3D8-C3B4-4CA8-AD2B-B9B6CD04B030}"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FF0249-4D1F-4584-AF7A-A4EA9F64EF0A}" type="datetimeFigureOut">
              <a:rPr lang="en-US" smtClean="0"/>
              <a:t>8/1/2014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5E3D8-C3B4-4CA8-AD2B-B9B6CD04B030}"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FF0249-4D1F-4584-AF7A-A4EA9F64EF0A}" type="datetimeFigureOut">
              <a:rPr lang="en-US" smtClean="0"/>
              <a:t>8/1/2014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5E3D8-C3B4-4CA8-AD2B-B9B6CD04B03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FF0249-4D1F-4584-AF7A-A4EA9F64EF0A}" type="datetimeFigureOut">
              <a:rPr lang="en-US" smtClean="0"/>
              <a:t>8/1/2014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5E3D8-C3B4-4CA8-AD2B-B9B6CD04B030}"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FF0249-4D1F-4584-AF7A-A4EA9F64EF0A}" type="datetimeFigureOut">
              <a:rPr lang="en-US" smtClean="0"/>
              <a:t>8/1/2014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5E3D8-C3B4-4CA8-AD2B-B9B6CD04B030}"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FF0249-4D1F-4584-AF7A-A4EA9F64EF0A}" type="datetimeFigureOut">
              <a:rPr lang="en-US" smtClean="0"/>
              <a:t>8/1/2014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5E3D8-C3B4-4CA8-AD2B-B9B6CD04B030}"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F0249-4D1F-4584-AF7A-A4EA9F64EF0A}" type="datetimeFigureOut">
              <a:rPr lang="en-US" smtClean="0"/>
              <a:t>8/1/2014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5E3D8-C3B4-4CA8-AD2B-B9B6CD04B0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F0249-4D1F-4584-AF7A-A4EA9F64EF0A}" type="datetimeFigureOut">
              <a:rPr lang="en-US" smtClean="0"/>
              <a:t>8/1/2014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5E3D8-C3B4-4CA8-AD2B-B9B6CD04B0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F0249-4D1F-4584-AF7A-A4EA9F64EF0A}" type="datetimeFigureOut">
              <a:rPr lang="en-US" smtClean="0"/>
              <a:t>8/1/2014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5E3D8-C3B4-4CA8-AD2B-B9B6CD04B03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8FF0249-4D1F-4584-AF7A-A4EA9F64EF0A}" type="datetimeFigureOut">
              <a:rPr lang="en-US" smtClean="0"/>
              <a:t>8/1/2014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21C5E3D8-C3B4-4CA8-AD2B-B9B6CD04B03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ekdIEpSf-1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1.3: Structures and Functions of Organelles</a:t>
            </a:r>
            <a:endParaRPr lang="en-US" dirty="0"/>
          </a:p>
        </p:txBody>
      </p:sp>
      <p:sp>
        <p:nvSpPr>
          <p:cNvPr id="3" name="Subtitle 2"/>
          <p:cNvSpPr>
            <a:spLocks noGrp="1"/>
          </p:cNvSpPr>
          <p:nvPr>
            <p:ph type="subTitle" idx="1"/>
          </p:nvPr>
        </p:nvSpPr>
        <p:spPr/>
        <p:txBody>
          <a:bodyPr/>
          <a:lstStyle/>
          <a:p>
            <a:r>
              <a:rPr lang="en-US" smtClean="0"/>
              <a:t> </a:t>
            </a:r>
            <a:endParaRPr lang="en-US" dirty="0"/>
          </a:p>
        </p:txBody>
      </p:sp>
    </p:spTree>
    <p:extLst>
      <p:ext uri="{BB962C8B-B14F-4D97-AF65-F5344CB8AC3E}">
        <p14:creationId xmlns:p14="http://schemas.microsoft.com/office/powerpoint/2010/main" val="211414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stack is constantly being formed at one end from vesicles which bud off from the ER, and broken down again at the other end to form </a:t>
            </a:r>
            <a:r>
              <a:rPr lang="en-US" b="1" dirty="0" smtClean="0"/>
              <a:t>Golgi vesicles</a:t>
            </a:r>
            <a:endParaRPr lang="en-US" dirty="0" smtClean="0"/>
          </a:p>
          <a:p>
            <a:endParaRPr lang="en-US" dirty="0"/>
          </a:p>
        </p:txBody>
      </p:sp>
      <p:sp>
        <p:nvSpPr>
          <p:cNvPr id="2" name="Title 1"/>
          <p:cNvSpPr>
            <a:spLocks noGrp="1"/>
          </p:cNvSpPr>
          <p:nvPr>
            <p:ph type="title"/>
          </p:nvPr>
        </p:nvSpPr>
        <p:spPr/>
        <p:txBody>
          <a:bodyPr/>
          <a:lstStyle/>
          <a:p>
            <a:r>
              <a:rPr lang="en-US" dirty="0" smtClean="0"/>
              <a:t>Golgi apparatus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429000"/>
            <a:ext cx="4995862" cy="3182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146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3872753" cy="3877815"/>
          </a:xfrm>
        </p:spPr>
        <p:txBody>
          <a:bodyPr/>
          <a:lstStyle/>
          <a:p>
            <a:r>
              <a:rPr lang="en-US" dirty="0" smtClean="0"/>
              <a:t>The Golgi apparatus collects, processes, and sorts molecules (particularly proteins from the ER), ready for transport in Golgi vesicles either to other parts of the cell or out of the cell (secretion)</a:t>
            </a:r>
            <a:endParaRPr lang="en-US" dirty="0"/>
          </a:p>
        </p:txBody>
      </p:sp>
      <p:sp>
        <p:nvSpPr>
          <p:cNvPr id="2" name="Title 1"/>
          <p:cNvSpPr>
            <a:spLocks noGrp="1"/>
          </p:cNvSpPr>
          <p:nvPr>
            <p:ph type="title"/>
          </p:nvPr>
        </p:nvSpPr>
        <p:spPr/>
        <p:txBody>
          <a:bodyPr/>
          <a:lstStyle/>
          <a:p>
            <a:r>
              <a:rPr lang="en-US" dirty="0" smtClean="0"/>
              <a:t>Golgi apparatus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32422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712" y="3931920"/>
            <a:ext cx="3657600"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186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plants, enzymes in the Golgi apparatus convert sugars into cell wall components</a:t>
            </a:r>
          </a:p>
          <a:p>
            <a:r>
              <a:rPr lang="en-US" dirty="0"/>
              <a:t>Golgi vesicles are used to make </a:t>
            </a:r>
            <a:r>
              <a:rPr lang="en-US" dirty="0" smtClean="0"/>
              <a:t>lysosomes</a:t>
            </a:r>
          </a:p>
          <a:p>
            <a:r>
              <a:rPr lang="en-US" dirty="0" smtClean="0"/>
              <a:t>Involved in protein processing.</a:t>
            </a:r>
          </a:p>
          <a:p>
            <a:pPr lvl="1"/>
            <a:r>
              <a:rPr lang="en-US" dirty="0" smtClean="0"/>
              <a:t>Ex: addition of sugars to proteins to make glycoproteins, removing of methionine to make functioning protein (most </a:t>
            </a:r>
            <a:r>
              <a:rPr lang="en-US" dirty="0"/>
              <a:t>proteins undergo </a:t>
            </a:r>
            <a:r>
              <a:rPr lang="en-US" dirty="0" err="1"/>
              <a:t>proteolytic</a:t>
            </a:r>
            <a:r>
              <a:rPr lang="en-US" dirty="0"/>
              <a:t> cleavage following </a:t>
            </a:r>
            <a:r>
              <a:rPr lang="en-US" dirty="0" smtClean="0"/>
              <a:t>translation)</a:t>
            </a:r>
            <a:endParaRPr lang="en-US" dirty="0"/>
          </a:p>
        </p:txBody>
      </p:sp>
      <p:sp>
        <p:nvSpPr>
          <p:cNvPr id="2" name="Title 1"/>
          <p:cNvSpPr>
            <a:spLocks noGrp="1"/>
          </p:cNvSpPr>
          <p:nvPr>
            <p:ph type="title"/>
          </p:nvPr>
        </p:nvSpPr>
        <p:spPr/>
        <p:txBody>
          <a:bodyPr/>
          <a:lstStyle/>
          <a:p>
            <a:r>
              <a:rPr lang="en-US" dirty="0" smtClean="0"/>
              <a:t>Golgi apparatus</a:t>
            </a:r>
            <a:endParaRPr lang="en-US" dirty="0"/>
          </a:p>
        </p:txBody>
      </p:sp>
    </p:spTree>
    <p:extLst>
      <p:ext uri="{BB962C8B-B14F-4D97-AF65-F5344CB8AC3E}">
        <p14:creationId xmlns:p14="http://schemas.microsoft.com/office/powerpoint/2010/main" val="3112120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Look at this </a:t>
            </a:r>
            <a:r>
              <a:rPr lang="en-US" dirty="0" err="1" smtClean="0"/>
              <a:t>french</a:t>
            </a:r>
            <a:r>
              <a:rPr lang="en-US" dirty="0" smtClean="0"/>
              <a:t> fry that looks like a Golgi apparatus!</a:t>
            </a:r>
            <a:endParaRPr lang="en-US" dirty="0"/>
          </a:p>
        </p:txBody>
      </p:sp>
      <p:sp>
        <p:nvSpPr>
          <p:cNvPr id="2" name="Title 1"/>
          <p:cNvSpPr>
            <a:spLocks noGrp="1"/>
          </p:cNvSpPr>
          <p:nvPr>
            <p:ph type="title"/>
          </p:nvPr>
        </p:nvSpPr>
        <p:spPr/>
        <p:txBody>
          <a:bodyPr/>
          <a:lstStyle/>
          <a:p>
            <a:r>
              <a:rPr lang="en-US" dirty="0" smtClean="0"/>
              <a:t>Golgi Apparatus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185651" y="2090738"/>
            <a:ext cx="2743200"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605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Lysosomes</a:t>
            </a:r>
            <a:r>
              <a:rPr lang="en-US" dirty="0" smtClean="0"/>
              <a:t> are spherical sacs surrounded by a single membrane and have no internal structure</a:t>
            </a:r>
          </a:p>
          <a:p>
            <a:r>
              <a:rPr lang="en-US" dirty="0" smtClean="0"/>
              <a:t>Commonly 0.1-0.5 µm in diameter</a:t>
            </a:r>
          </a:p>
          <a:p>
            <a:endParaRPr lang="en-US" dirty="0"/>
          </a:p>
        </p:txBody>
      </p:sp>
      <p:sp>
        <p:nvSpPr>
          <p:cNvPr id="2" name="Title 1"/>
          <p:cNvSpPr>
            <a:spLocks noGrp="1"/>
          </p:cNvSpPr>
          <p:nvPr>
            <p:ph type="title"/>
          </p:nvPr>
        </p:nvSpPr>
        <p:spPr/>
        <p:txBody>
          <a:bodyPr/>
          <a:lstStyle/>
          <a:p>
            <a:r>
              <a:rPr lang="en-US" dirty="0" smtClean="0"/>
              <a:t>Lysosomes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733800"/>
            <a:ext cx="5314949" cy="221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3007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Contain digestive (hydrolytic) enzymes which must be kept separate from the rest of the cell to prevent damage</a:t>
            </a:r>
          </a:p>
          <a:p>
            <a:r>
              <a:rPr lang="en-US" dirty="0" smtClean="0"/>
              <a:t>Responsible for the breakdown (digestion) of unwanted structures such as old organelles or even whole cells (Ex: mammary glands post-lactation)</a:t>
            </a:r>
            <a:endParaRPr lang="en-US" dirty="0"/>
          </a:p>
        </p:txBody>
      </p:sp>
      <p:sp>
        <p:nvSpPr>
          <p:cNvPr id="2" name="Title 1"/>
          <p:cNvSpPr>
            <a:spLocks noGrp="1"/>
          </p:cNvSpPr>
          <p:nvPr>
            <p:ph type="title"/>
          </p:nvPr>
        </p:nvSpPr>
        <p:spPr/>
        <p:txBody>
          <a:bodyPr/>
          <a:lstStyle/>
          <a:p>
            <a:r>
              <a:rPr lang="en-US" dirty="0" smtClean="0"/>
              <a:t>Lysosomes</a:t>
            </a:r>
            <a:endParaRPr lang="en-US" dirty="0"/>
          </a:p>
        </p:txBody>
      </p:sp>
      <p:sp>
        <p:nvSpPr>
          <p:cNvPr id="4" name="Rectangle 3"/>
          <p:cNvSpPr/>
          <p:nvPr/>
        </p:nvSpPr>
        <p:spPr>
          <a:xfrm>
            <a:off x="990600" y="4876800"/>
            <a:ext cx="6781800" cy="369332"/>
          </a:xfrm>
          <a:prstGeom prst="rect">
            <a:avLst/>
          </a:prstGeom>
        </p:spPr>
        <p:txBody>
          <a:bodyPr wrap="square">
            <a:spAutoFit/>
          </a:bodyPr>
          <a:lstStyle/>
          <a:p>
            <a:r>
              <a:rPr lang="en-US" dirty="0">
                <a:hlinkClick r:id="rId2"/>
              </a:rPr>
              <a:t>http://www.youtube.com/watch?v=ekdIEpSf-1I</a:t>
            </a:r>
            <a:endParaRPr lang="en-US" dirty="0"/>
          </a:p>
        </p:txBody>
      </p:sp>
    </p:spTree>
    <p:extLst>
      <p:ext uri="{BB962C8B-B14F-4D97-AF65-F5344CB8AC3E}">
        <p14:creationId xmlns:p14="http://schemas.microsoft.com/office/powerpoint/2010/main" val="327454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white blood cells, lysosomes are used to digest bacteria</a:t>
            </a:r>
          </a:p>
          <a:p>
            <a:r>
              <a:rPr lang="en-US" dirty="0" smtClean="0"/>
              <a:t>Lysosomes sometimes release enzymes outside the cell (Ex: replacing cartilage with bone during development)</a:t>
            </a:r>
          </a:p>
          <a:p>
            <a:r>
              <a:rPr lang="en-US" dirty="0" smtClean="0"/>
              <a:t>Heads of sperm contain a specialized lysosome (acrosome) for digesting a path to the ovum</a:t>
            </a:r>
            <a:endParaRPr lang="en-US" dirty="0"/>
          </a:p>
        </p:txBody>
      </p:sp>
      <p:sp>
        <p:nvSpPr>
          <p:cNvPr id="2" name="Title 1"/>
          <p:cNvSpPr>
            <a:spLocks noGrp="1"/>
          </p:cNvSpPr>
          <p:nvPr>
            <p:ph type="title"/>
          </p:nvPr>
        </p:nvSpPr>
        <p:spPr/>
        <p:txBody>
          <a:bodyPr/>
          <a:lstStyle/>
          <a:p>
            <a:r>
              <a:rPr lang="en-US" dirty="0" smtClean="0"/>
              <a:t>Lysosomes</a:t>
            </a:r>
            <a:endParaRPr lang="en-US" dirty="0"/>
          </a:p>
        </p:txBody>
      </p:sp>
    </p:spTree>
    <p:extLst>
      <p:ext uri="{BB962C8B-B14F-4D97-AF65-F5344CB8AC3E}">
        <p14:creationId xmlns:p14="http://schemas.microsoft.com/office/powerpoint/2010/main" val="2911931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 µm in diameter, usually “sausage” shaped</a:t>
            </a:r>
          </a:p>
          <a:p>
            <a:r>
              <a:rPr lang="en-US" dirty="0" smtClean="0"/>
              <a:t>Surrounded by two membranes</a:t>
            </a:r>
          </a:p>
          <a:p>
            <a:pPr lvl="1"/>
            <a:r>
              <a:rPr lang="en-US" dirty="0" smtClean="0"/>
              <a:t>Inner in folded to form finger-like </a:t>
            </a:r>
            <a:r>
              <a:rPr lang="en-US" b="1" dirty="0" smtClean="0"/>
              <a:t>cristae</a:t>
            </a:r>
            <a:r>
              <a:rPr lang="en-US" dirty="0" smtClean="0"/>
              <a:t> which project into the interior solution called the </a:t>
            </a:r>
            <a:r>
              <a:rPr lang="en-US" b="1" dirty="0" smtClean="0"/>
              <a:t>matrix</a:t>
            </a:r>
            <a:endParaRPr lang="en-US" dirty="0" smtClean="0"/>
          </a:p>
          <a:p>
            <a:pPr marL="457200" lvl="1" indent="0">
              <a:buNone/>
            </a:pPr>
            <a:endParaRPr lang="en-US" dirty="0"/>
          </a:p>
        </p:txBody>
      </p:sp>
      <p:sp>
        <p:nvSpPr>
          <p:cNvPr id="2" name="Title 1"/>
          <p:cNvSpPr>
            <a:spLocks noGrp="1"/>
          </p:cNvSpPr>
          <p:nvPr>
            <p:ph type="title"/>
          </p:nvPr>
        </p:nvSpPr>
        <p:spPr/>
        <p:txBody>
          <a:bodyPr/>
          <a:lstStyle/>
          <a:p>
            <a:r>
              <a:rPr lang="en-US" dirty="0" smtClean="0"/>
              <a:t>Mitochondria</a:t>
            </a:r>
            <a:endParaRPr lang="en-US" dirty="0"/>
          </a:p>
        </p:txBody>
      </p:sp>
      <p:pic>
        <p:nvPicPr>
          <p:cNvPr id="10242" name="Picture 2" descr="http://fusionanomaly.net/mitochond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962400"/>
            <a:ext cx="3686175"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25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Functions to carry out aerobic respiration (as a result make ATP)</a:t>
            </a:r>
          </a:p>
          <a:p>
            <a:r>
              <a:rPr lang="en-US" dirty="0" smtClean="0"/>
              <a:t>Also involved in the synthesis of lipids</a:t>
            </a:r>
            <a:endParaRPr lang="en-US" dirty="0"/>
          </a:p>
        </p:txBody>
      </p:sp>
      <p:sp>
        <p:nvSpPr>
          <p:cNvPr id="2" name="Title 1"/>
          <p:cNvSpPr>
            <a:spLocks noGrp="1"/>
          </p:cNvSpPr>
          <p:nvPr>
            <p:ph type="title"/>
          </p:nvPr>
        </p:nvSpPr>
        <p:spPr/>
        <p:txBody>
          <a:bodyPr/>
          <a:lstStyle/>
          <a:p>
            <a:r>
              <a:rPr lang="en-US" dirty="0" smtClean="0"/>
              <a:t>Mitochondria</a:t>
            </a:r>
            <a:endParaRPr lang="en-US" dirty="0"/>
          </a:p>
        </p:txBody>
      </p:sp>
      <p:pic>
        <p:nvPicPr>
          <p:cNvPr id="11268" name="Picture 4" descr="http://academic.pgcc.edu/~kroberts/Lecture/Chapter%203/03-36_Mitochondria_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581400"/>
            <a:ext cx="5418465"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295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1960s: </a:t>
            </a:r>
          </a:p>
          <a:p>
            <a:pPr lvl="1"/>
            <a:r>
              <a:rPr lang="en-US" dirty="0" smtClean="0"/>
              <a:t>Mitochondria and chloroplasts contain ribosomes which are 70S in size, closer to bacterial size than cytoplasmic ribosomes (80S)</a:t>
            </a:r>
          </a:p>
          <a:p>
            <a:pPr lvl="1"/>
            <a:r>
              <a:rPr lang="en-US" dirty="0" smtClean="0"/>
              <a:t>Mitochondria and chloroplasts contain small circular DNA molecules, like that found in bacteria</a:t>
            </a:r>
          </a:p>
          <a:p>
            <a:pPr marL="365760" lvl="1" indent="0">
              <a:buNone/>
            </a:pPr>
            <a:endParaRPr lang="en-US" dirty="0"/>
          </a:p>
          <a:p>
            <a:endParaRPr lang="en-US" dirty="0"/>
          </a:p>
        </p:txBody>
      </p:sp>
      <p:sp>
        <p:nvSpPr>
          <p:cNvPr id="2" name="Title 1"/>
          <p:cNvSpPr>
            <a:spLocks noGrp="1"/>
          </p:cNvSpPr>
          <p:nvPr>
            <p:ph type="title"/>
          </p:nvPr>
        </p:nvSpPr>
        <p:spPr/>
        <p:txBody>
          <a:bodyPr/>
          <a:lstStyle/>
          <a:p>
            <a:r>
              <a:rPr lang="en-US" dirty="0" smtClean="0"/>
              <a:t>Mitochondria</a:t>
            </a:r>
            <a:endParaRPr lang="en-US" dirty="0"/>
          </a:p>
        </p:txBody>
      </p:sp>
      <p:pic>
        <p:nvPicPr>
          <p:cNvPr id="12290" name="Picture 2" descr="http://classes.midlandstech.edu/carterp/courses/bio225/chap04/figure_04_19_labe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72000"/>
            <a:ext cx="5715000"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27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Organelles are functionally and structurally distinct parts of a cell</a:t>
            </a:r>
          </a:p>
          <a:p>
            <a:r>
              <a:rPr lang="en-US" dirty="0" smtClean="0"/>
              <a:t>Organelles are often surround by membranes themselves so that their functions can be distinct from surrounding cytoplasm, called </a:t>
            </a:r>
            <a:r>
              <a:rPr lang="en-US" b="1" dirty="0" smtClean="0"/>
              <a:t>compartmentalization</a:t>
            </a:r>
            <a:endParaRPr lang="en-US" dirty="0" smtClean="0"/>
          </a:p>
          <a:p>
            <a:r>
              <a:rPr lang="en-US" dirty="0" smtClean="0"/>
              <a:t>Each cell is said to have </a:t>
            </a:r>
            <a:r>
              <a:rPr lang="en-US" b="1" dirty="0" smtClean="0"/>
              <a:t>division of labor</a:t>
            </a:r>
            <a:endParaRPr lang="en-US" dirty="0" smtClean="0"/>
          </a:p>
          <a:p>
            <a:endParaRPr lang="en-US" dirty="0"/>
          </a:p>
        </p:txBody>
      </p:sp>
      <p:sp>
        <p:nvSpPr>
          <p:cNvPr id="2" name="Title 1"/>
          <p:cNvSpPr>
            <a:spLocks noGrp="1"/>
          </p:cNvSpPr>
          <p:nvPr>
            <p:ph type="title"/>
          </p:nvPr>
        </p:nvSpPr>
        <p:spPr/>
        <p:txBody>
          <a:bodyPr/>
          <a:lstStyle/>
          <a:p>
            <a:r>
              <a:rPr lang="en-US" dirty="0" smtClean="0"/>
              <a:t>Organelles</a:t>
            </a:r>
            <a:endParaRPr lang="en-US" dirty="0"/>
          </a:p>
        </p:txBody>
      </p:sp>
    </p:spTree>
    <p:extLst>
      <p:ext uri="{BB962C8B-B14F-4D97-AF65-F5344CB8AC3E}">
        <p14:creationId xmlns:p14="http://schemas.microsoft.com/office/powerpoint/2010/main" val="2518866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lvl="1">
              <a:buFont typeface="Wingdings" pitchFamily="2" charset="2"/>
              <a:buChar char=""/>
            </a:pPr>
            <a:r>
              <a:rPr lang="en-US" dirty="0"/>
              <a:t>These discoveries led to the </a:t>
            </a:r>
            <a:r>
              <a:rPr lang="en-US" b="1" dirty="0" err="1"/>
              <a:t>endosymbiont</a:t>
            </a:r>
            <a:r>
              <a:rPr lang="en-US" b="1" dirty="0"/>
              <a:t> theory: </a:t>
            </a:r>
            <a:r>
              <a:rPr lang="en-US" dirty="0"/>
              <a:t>mitochondria and chloroplasts are ancient bacteria which now live inside the larger cells typical of animals and plants </a:t>
            </a:r>
            <a:endParaRPr lang="en-US" dirty="0" smtClean="0"/>
          </a:p>
          <a:p>
            <a:pPr marL="365760" lvl="1">
              <a:buFont typeface="Wingdings" pitchFamily="2" charset="2"/>
              <a:buChar char=""/>
            </a:pPr>
            <a:r>
              <a:rPr lang="en-US" dirty="0" smtClean="0"/>
              <a:t>The </a:t>
            </a:r>
            <a:r>
              <a:rPr lang="en-US" dirty="0"/>
              <a:t>DNA and ribosomes of mitochondria and chloroplasts are still active and responsible for the coding and synthesis of certain viral proteins, but neither can live </a:t>
            </a:r>
            <a:r>
              <a:rPr lang="en-US" dirty="0" smtClean="0"/>
              <a:t>independently</a:t>
            </a:r>
            <a:endParaRPr lang="en-US" dirty="0"/>
          </a:p>
          <a:p>
            <a:endParaRPr lang="en-US" dirty="0"/>
          </a:p>
        </p:txBody>
      </p:sp>
      <p:sp>
        <p:nvSpPr>
          <p:cNvPr id="3" name="Title 2"/>
          <p:cNvSpPr>
            <a:spLocks noGrp="1"/>
          </p:cNvSpPr>
          <p:nvPr>
            <p:ph type="title"/>
          </p:nvPr>
        </p:nvSpPr>
        <p:spPr/>
        <p:txBody>
          <a:bodyPr/>
          <a:lstStyle/>
          <a:p>
            <a:r>
              <a:rPr lang="en-US" dirty="0" err="1" smtClean="0"/>
              <a:t>Endosymbiont</a:t>
            </a:r>
            <a:r>
              <a:rPr lang="en-US" dirty="0" smtClean="0"/>
              <a:t> Theory</a:t>
            </a:r>
            <a:endParaRPr lang="en-US" dirty="0"/>
          </a:p>
        </p:txBody>
      </p:sp>
    </p:spTree>
    <p:extLst>
      <p:ext uri="{BB962C8B-B14F-4D97-AF65-F5344CB8AC3E}">
        <p14:creationId xmlns:p14="http://schemas.microsoft.com/office/powerpoint/2010/main" val="416643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3872753" cy="3877815"/>
          </a:xfrm>
        </p:spPr>
        <p:txBody>
          <a:bodyPr/>
          <a:lstStyle/>
          <a:p>
            <a:r>
              <a:rPr lang="en-US" dirty="0" smtClean="0"/>
              <a:t>Extremely thin (~7nm)</a:t>
            </a:r>
          </a:p>
          <a:p>
            <a:r>
              <a:rPr lang="en-US" dirty="0" err="1" smtClean="0"/>
              <a:t>Trilaminar</a:t>
            </a:r>
            <a:r>
              <a:rPr lang="en-US" dirty="0" smtClean="0"/>
              <a:t> appearance at high magnifications (100,000x and higher)</a:t>
            </a:r>
          </a:p>
          <a:p>
            <a:r>
              <a:rPr lang="en-US" dirty="0"/>
              <a:t>Partially permeable</a:t>
            </a:r>
          </a:p>
          <a:p>
            <a:r>
              <a:rPr lang="en-US" dirty="0"/>
              <a:t>Controls exchange between the cell and its environment</a:t>
            </a:r>
          </a:p>
          <a:p>
            <a:endParaRPr lang="en-US" dirty="0"/>
          </a:p>
          <a:p>
            <a:endParaRPr lang="en-US" dirty="0"/>
          </a:p>
        </p:txBody>
      </p:sp>
      <p:sp>
        <p:nvSpPr>
          <p:cNvPr id="3" name="Title 2"/>
          <p:cNvSpPr>
            <a:spLocks noGrp="1"/>
          </p:cNvSpPr>
          <p:nvPr>
            <p:ph type="title"/>
          </p:nvPr>
        </p:nvSpPr>
        <p:spPr/>
        <p:txBody>
          <a:bodyPr/>
          <a:lstStyle/>
          <a:p>
            <a:r>
              <a:rPr lang="en-US" dirty="0" smtClean="0"/>
              <a:t>Cell surface membrane</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62200"/>
            <a:ext cx="43719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987" y="4648200"/>
            <a:ext cx="3048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78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143001"/>
            <a:ext cx="7745505" cy="2209799"/>
          </a:xfrm>
        </p:spPr>
        <p:txBody>
          <a:bodyPr>
            <a:normAutofit/>
          </a:bodyPr>
          <a:lstStyle/>
          <a:p>
            <a:r>
              <a:rPr lang="en-US" dirty="0" smtClean="0"/>
              <a:t>Finger-like extensions of the CSM</a:t>
            </a:r>
          </a:p>
          <a:p>
            <a:r>
              <a:rPr lang="en-US" dirty="0" smtClean="0"/>
              <a:t>Typical of certain epithelial cells</a:t>
            </a:r>
          </a:p>
          <a:p>
            <a:r>
              <a:rPr lang="en-US" dirty="0" smtClean="0"/>
              <a:t>Increase surface area of CSM (useful for absorption in gut and for reabsorption in proximal convoluted tubule in kidney</a:t>
            </a:r>
            <a:endParaRPr lang="en-US" dirty="0"/>
          </a:p>
        </p:txBody>
      </p:sp>
      <p:sp>
        <p:nvSpPr>
          <p:cNvPr id="3" name="Title 2"/>
          <p:cNvSpPr>
            <a:spLocks noGrp="1"/>
          </p:cNvSpPr>
          <p:nvPr>
            <p:ph type="title"/>
          </p:nvPr>
        </p:nvSpPr>
        <p:spPr>
          <a:xfrm>
            <a:off x="685800" y="31955"/>
            <a:ext cx="7756263" cy="1054250"/>
          </a:xfrm>
        </p:spPr>
        <p:txBody>
          <a:bodyPr/>
          <a:lstStyle/>
          <a:p>
            <a:r>
              <a:rPr lang="en-US" smtClean="0"/>
              <a:t>Microvilli</a:t>
            </a:r>
            <a:endParaRPr lang="en-US" dirty="0"/>
          </a:p>
        </p:txBody>
      </p:sp>
      <p:pic>
        <p:nvPicPr>
          <p:cNvPr id="14338" name="Picture 2" descr="http://course1.winona.edu/sberg/IMAGES/microv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00400"/>
            <a:ext cx="596347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177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2704653"/>
          </a:xfrm>
        </p:spPr>
        <p:txBody>
          <a:bodyPr>
            <a:normAutofit lnSpcReduction="10000"/>
          </a:bodyPr>
          <a:lstStyle/>
          <a:p>
            <a:r>
              <a:rPr lang="en-US" dirty="0" smtClean="0"/>
              <a:t>Hollow cylinder ~0.4µm long</a:t>
            </a:r>
          </a:p>
          <a:p>
            <a:r>
              <a:rPr lang="en-US" dirty="0" smtClean="0"/>
              <a:t>Composed of 9 microtubule(MTs) triplets: tiny rings of the protein tubulin</a:t>
            </a:r>
          </a:p>
          <a:p>
            <a:r>
              <a:rPr lang="en-US" dirty="0" smtClean="0"/>
              <a:t>Found in pairs that lie at right angles to each other</a:t>
            </a:r>
          </a:p>
          <a:p>
            <a:r>
              <a:rPr lang="en-US" dirty="0" smtClean="0"/>
              <a:t>Used as a starting point for spindle MTs during nuclear division; organize MTs</a:t>
            </a:r>
          </a:p>
          <a:p>
            <a:r>
              <a:rPr lang="en-US" dirty="0" smtClean="0"/>
              <a:t>Only found in animal cells</a:t>
            </a:r>
            <a:endParaRPr lang="en-US" dirty="0"/>
          </a:p>
        </p:txBody>
      </p:sp>
      <p:sp>
        <p:nvSpPr>
          <p:cNvPr id="3" name="Title 2"/>
          <p:cNvSpPr>
            <a:spLocks noGrp="1"/>
          </p:cNvSpPr>
          <p:nvPr>
            <p:ph type="title"/>
          </p:nvPr>
        </p:nvSpPr>
        <p:spPr/>
        <p:txBody>
          <a:bodyPr/>
          <a:lstStyle/>
          <a:p>
            <a:r>
              <a:rPr lang="en-US" dirty="0" smtClean="0"/>
              <a:t>Centrioles</a:t>
            </a:r>
            <a:endParaRPr lang="en-US" dirty="0"/>
          </a:p>
        </p:txBody>
      </p:sp>
      <p:sp>
        <p:nvSpPr>
          <p:cNvPr id="4" name="AutoShape 2" descr="https://encrypted-tbn2.gstatic.com/images?q=tbn:ANd9GcRRDzZNiZs8JXNea28WUpQBpO7Tj1Ts8OEt6o4um0ETJaQrnZv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913671"/>
            <a:ext cx="2126166"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267200"/>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504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756263" cy="1054250"/>
          </a:xfrm>
        </p:spPr>
        <p:txBody>
          <a:bodyPr/>
          <a:lstStyle/>
          <a:p>
            <a:r>
              <a:rPr lang="en-US" dirty="0" smtClean="0"/>
              <a:t>Plant Cell Ultrastructure</a:t>
            </a:r>
            <a:endParaRPr lang="en-US" dirty="0"/>
          </a:p>
        </p:txBody>
      </p:sp>
      <p:pic>
        <p:nvPicPr>
          <p:cNvPr id="1638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6200000">
            <a:off x="2127997" y="-699247"/>
            <a:ext cx="5353050" cy="9761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68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Two fundamentally diff. types of cells: those with a nucleus and those without</a:t>
            </a:r>
          </a:p>
          <a:p>
            <a:r>
              <a:rPr lang="en-US" b="1" dirty="0" smtClean="0"/>
              <a:t>Prokaryotes</a:t>
            </a:r>
            <a:r>
              <a:rPr lang="en-US" dirty="0" smtClean="0"/>
              <a:t> are organisms that lack nuclei</a:t>
            </a:r>
          </a:p>
          <a:p>
            <a:pPr lvl="1"/>
            <a:r>
              <a:rPr lang="en-US" dirty="0" smtClean="0"/>
              <a:t>All prokaryotes now are referred to as </a:t>
            </a:r>
            <a:r>
              <a:rPr lang="en-US" i="1" dirty="0" smtClean="0"/>
              <a:t>bacteria</a:t>
            </a:r>
          </a:p>
          <a:p>
            <a:pPr lvl="1"/>
            <a:r>
              <a:rPr lang="en-US" dirty="0" smtClean="0"/>
              <a:t>Much smaller than cells with nuclei</a:t>
            </a:r>
          </a:p>
          <a:p>
            <a:pPr lvl="1"/>
            <a:r>
              <a:rPr lang="en-US" dirty="0" smtClean="0"/>
              <a:t>Very simple structure (Ex: DNA lies free in cytoplasm)</a:t>
            </a:r>
          </a:p>
          <a:p>
            <a:endParaRPr lang="en-US" dirty="0" smtClean="0"/>
          </a:p>
        </p:txBody>
      </p:sp>
      <p:sp>
        <p:nvSpPr>
          <p:cNvPr id="3" name="Title 2"/>
          <p:cNvSpPr>
            <a:spLocks noGrp="1"/>
          </p:cNvSpPr>
          <p:nvPr>
            <p:ph type="title"/>
          </p:nvPr>
        </p:nvSpPr>
        <p:spPr/>
        <p:txBody>
          <a:bodyPr/>
          <a:lstStyle/>
          <a:p>
            <a:r>
              <a:rPr lang="en-US" dirty="0" smtClean="0"/>
              <a:t>Types of cells</a:t>
            </a:r>
            <a:endParaRPr lang="en-US" dirty="0"/>
          </a:p>
        </p:txBody>
      </p:sp>
    </p:spTree>
    <p:extLst>
      <p:ext uri="{BB962C8B-B14F-4D97-AF65-F5344CB8AC3E}">
        <p14:creationId xmlns:p14="http://schemas.microsoft.com/office/powerpoint/2010/main" val="1987089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6200000">
            <a:off x="1012257" y="664143"/>
            <a:ext cx="6819448" cy="549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00600" y="5181600"/>
            <a:ext cx="4191000" cy="769441"/>
          </a:xfrm>
          <a:prstGeom prst="rect">
            <a:avLst/>
          </a:prstGeom>
          <a:noFill/>
        </p:spPr>
        <p:txBody>
          <a:bodyPr wrap="square" rtlCol="0">
            <a:spAutoFit/>
          </a:bodyPr>
          <a:lstStyle/>
          <a:p>
            <a:r>
              <a:rPr lang="en-US" sz="4400" dirty="0" smtClean="0"/>
              <a:t>Prokaryotes</a:t>
            </a:r>
            <a:endParaRPr lang="en-US" sz="4400" dirty="0"/>
          </a:p>
        </p:txBody>
      </p:sp>
    </p:spTree>
    <p:extLst>
      <p:ext uri="{BB962C8B-B14F-4D97-AF65-F5344CB8AC3E}">
        <p14:creationId xmlns:p14="http://schemas.microsoft.com/office/powerpoint/2010/main" val="3562336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Eukaryotes</a:t>
            </a:r>
            <a:r>
              <a:rPr lang="en-US" dirty="0"/>
              <a:t> are organisms whose cells possess </a:t>
            </a:r>
            <a:r>
              <a:rPr lang="en-US" dirty="0" smtClean="0"/>
              <a:t>nuclei</a:t>
            </a:r>
          </a:p>
          <a:p>
            <a:pPr lvl="1"/>
            <a:r>
              <a:rPr lang="en-US" dirty="0" smtClean="0"/>
              <a:t>DNA lies inside nucleus</a:t>
            </a:r>
          </a:p>
          <a:p>
            <a:pPr lvl="1"/>
            <a:r>
              <a:rPr lang="en-US" dirty="0" err="1" smtClean="0"/>
              <a:t>Incl</a:t>
            </a:r>
            <a:r>
              <a:rPr lang="en-US" dirty="0" smtClean="0"/>
              <a:t>: animals, plants, fungi, </a:t>
            </a:r>
            <a:r>
              <a:rPr lang="en-US" dirty="0"/>
              <a:t>and </a:t>
            </a:r>
            <a:r>
              <a:rPr lang="en-US" dirty="0" err="1" smtClean="0"/>
              <a:t>protoctists</a:t>
            </a:r>
            <a:r>
              <a:rPr lang="en-US" dirty="0" smtClean="0"/>
              <a:t> (</a:t>
            </a:r>
            <a:r>
              <a:rPr lang="en-US" dirty="0" err="1" smtClean="0"/>
              <a:t>protists</a:t>
            </a:r>
            <a:r>
              <a:rPr lang="en-US" dirty="0" smtClean="0"/>
              <a:t>)</a:t>
            </a:r>
          </a:p>
          <a:p>
            <a:pPr lvl="1"/>
            <a:r>
              <a:rPr lang="en-US" dirty="0" smtClean="0"/>
              <a:t>Believed to have evolved from prokaryotes ~1500 million years after prokaryotes first appeared</a:t>
            </a:r>
          </a:p>
          <a:p>
            <a:pPr lvl="1"/>
            <a:endParaRPr lang="en-US" b="1" dirty="0"/>
          </a:p>
        </p:txBody>
      </p:sp>
      <p:sp>
        <p:nvSpPr>
          <p:cNvPr id="3" name="Title 2"/>
          <p:cNvSpPr>
            <a:spLocks noGrp="1"/>
          </p:cNvSpPr>
          <p:nvPr>
            <p:ph type="title"/>
          </p:nvPr>
        </p:nvSpPr>
        <p:spPr/>
        <p:txBody>
          <a:bodyPr/>
          <a:lstStyle/>
          <a:p>
            <a:r>
              <a:rPr lang="en-US" dirty="0" smtClean="0"/>
              <a:t>Eukaryotes</a:t>
            </a:r>
            <a:endParaRPr lang="en-US" dirty="0"/>
          </a:p>
        </p:txBody>
      </p:sp>
      <p:pic>
        <p:nvPicPr>
          <p:cNvPr id="18434" name="Picture 2" descr="http://evolution.berkeley.edu/evolibrary/images/endosymbiosis/eukaryote_cla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389120"/>
            <a:ext cx="3597864"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87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70897977"/>
              </p:ext>
            </p:extLst>
          </p:nvPr>
        </p:nvGraphicFramePr>
        <p:xfrm>
          <a:off x="0" y="-34414"/>
          <a:ext cx="9144000" cy="6740013"/>
        </p:xfrm>
        <a:graphic>
          <a:graphicData uri="http://schemas.openxmlformats.org/drawingml/2006/table">
            <a:tbl>
              <a:tblPr firstRow="1" bandRow="1">
                <a:tableStyleId>{5C22544A-7EE6-4342-B048-85BDC9FD1C3A}</a:tableStyleId>
              </a:tblPr>
              <a:tblGrid>
                <a:gridCol w="3429000"/>
                <a:gridCol w="5715000"/>
              </a:tblGrid>
              <a:tr h="670126">
                <a:tc>
                  <a:txBody>
                    <a:bodyPr/>
                    <a:lstStyle/>
                    <a:p>
                      <a:pPr algn="ctr"/>
                      <a:r>
                        <a:rPr lang="en-US" sz="2800" u="sng" dirty="0" smtClean="0"/>
                        <a:t>Prokaryotes</a:t>
                      </a:r>
                      <a:endParaRPr lang="en-US" sz="2800" u="sng" dirty="0"/>
                    </a:p>
                  </a:txBody>
                  <a:tcPr/>
                </a:tc>
                <a:tc>
                  <a:txBody>
                    <a:bodyPr/>
                    <a:lstStyle/>
                    <a:p>
                      <a:pPr algn="ctr"/>
                      <a:r>
                        <a:rPr lang="en-US" sz="2800" u="sng" dirty="0" smtClean="0"/>
                        <a:t>Eukaryotes</a:t>
                      </a:r>
                      <a:endParaRPr lang="en-US" sz="2800" u="sng" dirty="0"/>
                    </a:p>
                  </a:txBody>
                  <a:tcPr/>
                </a:tc>
              </a:tr>
              <a:tr h="6701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diameter of 0.5-5µm</a:t>
                      </a:r>
                    </a:p>
                    <a:p>
                      <a:endParaRPr lang="en-US" dirty="0"/>
                    </a:p>
                  </a:txBody>
                  <a:tcPr/>
                </a:tc>
                <a:tc>
                  <a:txBody>
                    <a:bodyPr/>
                    <a:lstStyle/>
                    <a:p>
                      <a:r>
                        <a:rPr lang="en-US" dirty="0" smtClean="0"/>
                        <a:t>Up to 40µm in diameter and 1,000-10,000 times the</a:t>
                      </a:r>
                      <a:r>
                        <a:rPr lang="en-US" baseline="0" dirty="0" smtClean="0"/>
                        <a:t> volume</a:t>
                      </a:r>
                      <a:endParaRPr lang="en-US" dirty="0"/>
                    </a:p>
                  </a:txBody>
                  <a:tcPr/>
                </a:tc>
              </a:tr>
              <a:tr h="1037032">
                <a:tc>
                  <a:txBody>
                    <a:bodyPr/>
                    <a:lstStyle/>
                    <a:p>
                      <a:r>
                        <a:rPr lang="en-US" dirty="0" smtClean="0"/>
                        <a:t>DNA is circular and lies freely in cytoplasm</a:t>
                      </a:r>
                    </a:p>
                  </a:txBody>
                  <a:tcPr/>
                </a:tc>
                <a:tc>
                  <a:txBody>
                    <a:bodyPr/>
                    <a:lstStyle/>
                    <a:p>
                      <a:r>
                        <a:rPr lang="en-US" dirty="0" smtClean="0"/>
                        <a:t>DNA is contained in the nucleus and not circular</a:t>
                      </a:r>
                      <a:endParaRPr lang="en-US" dirty="0"/>
                    </a:p>
                  </a:txBody>
                  <a:tcPr/>
                </a:tc>
              </a:tr>
              <a:tr h="946732">
                <a:tc>
                  <a:txBody>
                    <a:bodyPr/>
                    <a:lstStyle/>
                    <a:p>
                      <a:r>
                        <a:rPr lang="en-US" dirty="0" smtClean="0"/>
                        <a:t>DNA is naked</a:t>
                      </a:r>
                      <a:endParaRPr lang="en-US" dirty="0"/>
                    </a:p>
                  </a:txBody>
                  <a:tcPr/>
                </a:tc>
                <a:tc>
                  <a:txBody>
                    <a:bodyPr/>
                    <a:lstStyle/>
                    <a:p>
                      <a:r>
                        <a:rPr lang="en-US" dirty="0" smtClean="0"/>
                        <a:t>DNA is</a:t>
                      </a:r>
                      <a:r>
                        <a:rPr lang="en-US" baseline="0" dirty="0" smtClean="0"/>
                        <a:t> associated with proteins</a:t>
                      </a:r>
                      <a:endParaRPr lang="en-US" dirty="0"/>
                    </a:p>
                  </a:txBody>
                  <a:tcPr/>
                </a:tc>
              </a:tr>
              <a:tr h="856431">
                <a:tc>
                  <a:txBody>
                    <a:bodyPr/>
                    <a:lstStyle/>
                    <a:p>
                      <a:r>
                        <a:rPr lang="en-US" dirty="0" smtClean="0"/>
                        <a:t>70S ribosomes (~20</a:t>
                      </a:r>
                      <a:r>
                        <a:rPr lang="en-US" baseline="0" dirty="0" smtClean="0"/>
                        <a:t> nm diameter)</a:t>
                      </a:r>
                      <a:endParaRPr lang="en-US" dirty="0"/>
                    </a:p>
                  </a:txBody>
                  <a:tcPr/>
                </a:tc>
                <a:tc>
                  <a:txBody>
                    <a:bodyPr/>
                    <a:lstStyle/>
                    <a:p>
                      <a:r>
                        <a:rPr lang="en-US" dirty="0" smtClean="0"/>
                        <a:t>80S ribosomes (~25</a:t>
                      </a:r>
                      <a:r>
                        <a:rPr lang="en-US" baseline="0" dirty="0" smtClean="0"/>
                        <a:t> nm diameter)</a:t>
                      </a:r>
                      <a:endParaRPr lang="en-US" dirty="0"/>
                    </a:p>
                  </a:txBody>
                  <a:tcPr/>
                </a:tc>
              </a:tr>
              <a:tr h="670126">
                <a:tc>
                  <a:txBody>
                    <a:bodyPr/>
                    <a:lstStyle/>
                    <a:p>
                      <a:r>
                        <a:rPr lang="en-US" dirty="0" smtClean="0"/>
                        <a:t>No ER</a:t>
                      </a:r>
                      <a:endParaRPr lang="en-US" dirty="0"/>
                    </a:p>
                  </a:txBody>
                  <a:tcPr/>
                </a:tc>
                <a:tc>
                  <a:txBody>
                    <a:bodyPr/>
                    <a:lstStyle/>
                    <a:p>
                      <a:r>
                        <a:rPr lang="en-US" dirty="0" smtClean="0"/>
                        <a:t>ER present</a:t>
                      </a:r>
                      <a:endParaRPr lang="en-US" dirty="0"/>
                    </a:p>
                  </a:txBody>
                  <a:tcPr/>
                </a:tc>
              </a:tr>
              <a:tr h="944720">
                <a:tc>
                  <a:txBody>
                    <a:bodyPr/>
                    <a:lstStyle/>
                    <a:p>
                      <a:r>
                        <a:rPr lang="en-US" dirty="0" smtClean="0"/>
                        <a:t>Very few organelles- none surrounded by an envelope of two membranes</a:t>
                      </a:r>
                      <a:endParaRPr lang="en-US" dirty="0"/>
                    </a:p>
                  </a:txBody>
                  <a:tcPr/>
                </a:tc>
                <a:tc>
                  <a:txBody>
                    <a:bodyPr/>
                    <a:lstStyle/>
                    <a:p>
                      <a:r>
                        <a:rPr lang="en-US" dirty="0" smtClean="0"/>
                        <a:t>Many types of organelles present (extensive compartmentalization and division of</a:t>
                      </a:r>
                      <a:r>
                        <a:rPr lang="en-US" baseline="0" dirty="0" smtClean="0"/>
                        <a:t> labor)</a:t>
                      </a:r>
                    </a:p>
                    <a:p>
                      <a:endParaRPr lang="en-US" dirty="0"/>
                    </a:p>
                  </a:txBody>
                  <a:tcPr/>
                </a:tc>
              </a:tr>
              <a:tr h="944720">
                <a:tc>
                  <a:txBody>
                    <a:bodyPr/>
                    <a:lstStyle/>
                    <a:p>
                      <a:r>
                        <a:rPr lang="en-US" dirty="0" smtClean="0"/>
                        <a:t>Cell wall present- wall is strengthened with </a:t>
                      </a:r>
                      <a:r>
                        <a:rPr lang="en-US" dirty="0" err="1" smtClean="0"/>
                        <a:t>murein</a:t>
                      </a:r>
                      <a:r>
                        <a:rPr lang="en-US" dirty="0" smtClean="0"/>
                        <a:t> (a peptidoglycan)</a:t>
                      </a:r>
                      <a:endParaRPr lang="en-US" dirty="0"/>
                    </a:p>
                  </a:txBody>
                  <a:tcPr/>
                </a:tc>
                <a:tc>
                  <a:txBody>
                    <a:bodyPr/>
                    <a:lstStyle/>
                    <a:p>
                      <a:r>
                        <a:rPr lang="en-US" dirty="0" smtClean="0"/>
                        <a:t>Cell wall sometimes present (plants, fungi). Strengthening material is cellulose or lignin in plants, and chitin in fungi</a:t>
                      </a:r>
                      <a:endParaRPr lang="en-US" dirty="0"/>
                    </a:p>
                  </a:txBody>
                  <a:tcPr/>
                </a:tc>
              </a:tr>
            </a:tbl>
          </a:graphicData>
        </a:graphic>
      </p:graphicFrame>
    </p:spTree>
    <p:extLst>
      <p:ext uri="{BB962C8B-B14F-4D97-AF65-F5344CB8AC3E}">
        <p14:creationId xmlns:p14="http://schemas.microsoft.com/office/powerpoint/2010/main" val="3800244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1.) Which </a:t>
            </a:r>
            <a:r>
              <a:rPr lang="en-US" dirty="0"/>
              <a:t>type of membrane would be present in the largest quantity in a </a:t>
            </a:r>
            <a:r>
              <a:rPr lang="en-US" dirty="0" smtClean="0"/>
              <a:t>prokaryotic </a:t>
            </a:r>
            <a:r>
              <a:rPr lang="en-US" dirty="0"/>
              <a:t>cell</a:t>
            </a:r>
            <a:r>
              <a:rPr lang="en-US" dirty="0" smtClean="0"/>
              <a:t>?</a:t>
            </a:r>
          </a:p>
          <a:p>
            <a:pPr marL="1150938" indent="-457200">
              <a:buFont typeface="+mj-lt"/>
              <a:buAutoNum type="alphaUcPeriod"/>
            </a:pPr>
            <a:r>
              <a:rPr lang="en-US" dirty="0" smtClean="0"/>
              <a:t> cell </a:t>
            </a:r>
            <a:r>
              <a:rPr lang="en-US" dirty="0"/>
              <a:t>surface membrane</a:t>
            </a:r>
          </a:p>
          <a:p>
            <a:pPr marL="1150938" indent="-457200">
              <a:buFont typeface="+mj-lt"/>
              <a:buAutoNum type="alphaUcPeriod"/>
            </a:pPr>
            <a:r>
              <a:rPr lang="en-US" dirty="0" smtClean="0"/>
              <a:t>mitochondrial </a:t>
            </a:r>
            <a:r>
              <a:rPr lang="en-US" dirty="0"/>
              <a:t>cristae</a:t>
            </a:r>
          </a:p>
          <a:p>
            <a:pPr marL="1150938" indent="-457200">
              <a:buFont typeface="+mj-lt"/>
              <a:buAutoNum type="alphaUcPeriod"/>
            </a:pPr>
            <a:r>
              <a:rPr lang="en-US" dirty="0" smtClean="0"/>
              <a:t> nuclear </a:t>
            </a:r>
            <a:r>
              <a:rPr lang="en-US" dirty="0"/>
              <a:t>envelope</a:t>
            </a:r>
          </a:p>
          <a:p>
            <a:pPr marL="1150938" indent="-457200">
              <a:buFont typeface="+mj-lt"/>
              <a:buAutoNum type="alphaUcPeriod"/>
            </a:pPr>
            <a:r>
              <a:rPr lang="en-US" dirty="0" smtClean="0"/>
              <a:t> smooth </a:t>
            </a:r>
            <a:r>
              <a:rPr lang="en-US" dirty="0"/>
              <a:t>endoplasmic reticulum</a:t>
            </a:r>
          </a:p>
        </p:txBody>
      </p:sp>
      <p:sp>
        <p:nvSpPr>
          <p:cNvPr id="3" name="Title 2"/>
          <p:cNvSpPr>
            <a:spLocks noGrp="1"/>
          </p:cNvSpPr>
          <p:nvPr>
            <p:ph type="title"/>
          </p:nvPr>
        </p:nvSpPr>
        <p:spPr/>
        <p:txBody>
          <a:bodyPr/>
          <a:lstStyle/>
          <a:p>
            <a:r>
              <a:rPr lang="en-US" sz="4800" dirty="0" smtClean="0"/>
              <a:t>Check Your Understanding</a:t>
            </a:r>
            <a:endParaRPr lang="en-US" sz="4800" dirty="0"/>
          </a:p>
        </p:txBody>
      </p:sp>
    </p:spTree>
    <p:extLst>
      <p:ext uri="{BB962C8B-B14F-4D97-AF65-F5344CB8AC3E}">
        <p14:creationId xmlns:p14="http://schemas.microsoft.com/office/powerpoint/2010/main" val="762072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2248347"/>
            <a:ext cx="4648199" cy="3877815"/>
          </a:xfrm>
        </p:spPr>
        <p:txBody>
          <a:bodyPr/>
          <a:lstStyle/>
          <a:p>
            <a:r>
              <a:rPr lang="en-US" dirty="0" smtClean="0"/>
              <a:t>The </a:t>
            </a:r>
            <a:r>
              <a:rPr lang="en-US" b="1" dirty="0" smtClean="0"/>
              <a:t>nucleus</a:t>
            </a:r>
            <a:r>
              <a:rPr lang="en-US" dirty="0" smtClean="0"/>
              <a:t> is the largest cell organelle</a:t>
            </a:r>
          </a:p>
          <a:p>
            <a:r>
              <a:rPr lang="en-US" dirty="0" smtClean="0"/>
              <a:t>Surrounded by two membranes known as the </a:t>
            </a:r>
            <a:r>
              <a:rPr lang="en-US" b="1" dirty="0" smtClean="0"/>
              <a:t>nuclear envelope</a:t>
            </a:r>
          </a:p>
          <a:p>
            <a:r>
              <a:rPr lang="en-US" dirty="0" smtClean="0"/>
              <a:t>The outer membrane of the nuclear envelope is continuous with the endoplasmic reticulum</a:t>
            </a:r>
          </a:p>
          <a:p>
            <a:endParaRPr lang="en-US" dirty="0"/>
          </a:p>
        </p:txBody>
      </p:sp>
      <p:sp>
        <p:nvSpPr>
          <p:cNvPr id="2" name="Title 1"/>
          <p:cNvSpPr>
            <a:spLocks noGrp="1"/>
          </p:cNvSpPr>
          <p:nvPr>
            <p:ph type="title"/>
          </p:nvPr>
        </p:nvSpPr>
        <p:spPr/>
        <p:txBody>
          <a:bodyPr/>
          <a:lstStyle/>
          <a:p>
            <a:r>
              <a:rPr lang="en-US" dirty="0" smtClean="0"/>
              <a:t>Nucleus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09800"/>
            <a:ext cx="3848100" cy="3828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452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2.) In </a:t>
            </a:r>
            <a:r>
              <a:rPr lang="en-US" dirty="0"/>
              <a:t>a cell that is </a:t>
            </a:r>
            <a:r>
              <a:rPr lang="en-US" dirty="0" smtClean="0"/>
              <a:t>specialized </a:t>
            </a:r>
            <a:r>
              <a:rPr lang="en-US" dirty="0"/>
              <a:t>for secreting protein, which of the following </a:t>
            </a:r>
            <a:r>
              <a:rPr lang="en-US" dirty="0" smtClean="0"/>
              <a:t>would </a:t>
            </a:r>
            <a:r>
              <a:rPr lang="en-US" dirty="0"/>
              <a:t>be present in relatively large amounts</a:t>
            </a:r>
            <a:r>
              <a:rPr lang="en-US" dirty="0" smtClean="0"/>
              <a:t>?</a:t>
            </a:r>
          </a:p>
          <a:p>
            <a:pPr marL="914400" indent="-457200">
              <a:buFont typeface="+mj-lt"/>
              <a:buAutoNum type="alphaUcPeriod"/>
            </a:pPr>
            <a:r>
              <a:rPr lang="en-US" dirty="0"/>
              <a:t> </a:t>
            </a:r>
            <a:r>
              <a:rPr lang="en-US" dirty="0" smtClean="0"/>
              <a:t>cell </a:t>
            </a:r>
            <a:r>
              <a:rPr lang="en-US" dirty="0"/>
              <a:t>surface membrane</a:t>
            </a:r>
          </a:p>
          <a:p>
            <a:pPr marL="914400" indent="-457200">
              <a:buFont typeface="+mj-lt"/>
              <a:buAutoNum type="alphaUcPeriod"/>
            </a:pPr>
            <a:r>
              <a:rPr lang="en-US" dirty="0" smtClean="0"/>
              <a:t> </a:t>
            </a:r>
            <a:r>
              <a:rPr lang="en-US" dirty="0"/>
              <a:t>Golgi vesicles</a:t>
            </a:r>
          </a:p>
          <a:p>
            <a:pPr marL="914400" indent="-457200">
              <a:buFont typeface="+mj-lt"/>
              <a:buAutoNum type="alphaUcPeriod"/>
            </a:pPr>
            <a:r>
              <a:rPr lang="en-US" dirty="0" smtClean="0"/>
              <a:t> </a:t>
            </a:r>
            <a:r>
              <a:rPr lang="en-US" dirty="0"/>
              <a:t>lysosomes</a:t>
            </a:r>
          </a:p>
          <a:p>
            <a:pPr marL="914400" indent="-457200">
              <a:buFont typeface="+mj-lt"/>
              <a:buAutoNum type="alphaUcPeriod"/>
            </a:pPr>
            <a:r>
              <a:rPr lang="en-US" dirty="0" smtClean="0"/>
              <a:t> </a:t>
            </a:r>
            <a:r>
              <a:rPr lang="en-US" dirty="0"/>
              <a:t>smooth endoplasmic reticulum</a:t>
            </a:r>
          </a:p>
        </p:txBody>
      </p:sp>
      <p:sp>
        <p:nvSpPr>
          <p:cNvPr id="3" name="Title 2"/>
          <p:cNvSpPr>
            <a:spLocks noGrp="1"/>
          </p:cNvSpPr>
          <p:nvPr>
            <p:ph type="title"/>
          </p:nvPr>
        </p:nvSpPr>
        <p:spPr/>
        <p:txBody>
          <a:bodyPr/>
          <a:lstStyle/>
          <a:p>
            <a:r>
              <a:rPr lang="en-US" sz="4800" dirty="0" smtClean="0"/>
              <a:t>Check Your Understanding</a:t>
            </a:r>
            <a:endParaRPr lang="en-US" sz="4800" dirty="0"/>
          </a:p>
        </p:txBody>
      </p:sp>
    </p:spTree>
    <p:extLst>
      <p:ext uri="{BB962C8B-B14F-4D97-AF65-F5344CB8AC3E}">
        <p14:creationId xmlns:p14="http://schemas.microsoft.com/office/powerpoint/2010/main" val="3220482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3.) Which </a:t>
            </a:r>
            <a:r>
              <a:rPr lang="en-US" dirty="0"/>
              <a:t>structure could be described as a </a:t>
            </a:r>
            <a:r>
              <a:rPr lang="en-US" dirty="0" smtClean="0"/>
              <a:t>microtubule-organizing center?</a:t>
            </a:r>
          </a:p>
          <a:p>
            <a:pPr marL="914400" indent="-457200">
              <a:buFont typeface="+mj-lt"/>
              <a:buAutoNum type="alphaUcPeriod"/>
            </a:pPr>
            <a:r>
              <a:rPr lang="it-IT" dirty="0" smtClean="0"/>
              <a:t> </a:t>
            </a:r>
            <a:r>
              <a:rPr lang="it-IT" dirty="0"/>
              <a:t>centriole</a:t>
            </a:r>
          </a:p>
          <a:p>
            <a:pPr marL="914400" indent="-457200">
              <a:buFont typeface="+mj-lt"/>
              <a:buAutoNum type="alphaUcPeriod"/>
            </a:pPr>
            <a:r>
              <a:rPr lang="it-IT" dirty="0" smtClean="0"/>
              <a:t> </a:t>
            </a:r>
            <a:r>
              <a:rPr lang="it-IT" dirty="0"/>
              <a:t>Golgi apparatus</a:t>
            </a:r>
          </a:p>
          <a:p>
            <a:pPr marL="914400" indent="-457200">
              <a:buFont typeface="+mj-lt"/>
              <a:buAutoNum type="alphaUcPeriod"/>
            </a:pPr>
            <a:r>
              <a:rPr lang="it-IT" dirty="0" smtClean="0"/>
              <a:t> </a:t>
            </a:r>
            <a:r>
              <a:rPr lang="it-IT" dirty="0"/>
              <a:t>nucleus</a:t>
            </a:r>
          </a:p>
          <a:p>
            <a:pPr marL="914400" indent="-457200">
              <a:buFont typeface="+mj-lt"/>
              <a:buAutoNum type="alphaUcPeriod"/>
            </a:pPr>
            <a:r>
              <a:rPr lang="it-IT" dirty="0" smtClean="0"/>
              <a:t> </a:t>
            </a:r>
            <a:r>
              <a:rPr lang="it-IT" dirty="0"/>
              <a:t>spindle</a:t>
            </a:r>
            <a:endParaRPr lang="en-US" dirty="0"/>
          </a:p>
        </p:txBody>
      </p:sp>
      <p:sp>
        <p:nvSpPr>
          <p:cNvPr id="3" name="Title 2"/>
          <p:cNvSpPr>
            <a:spLocks noGrp="1"/>
          </p:cNvSpPr>
          <p:nvPr>
            <p:ph type="title"/>
          </p:nvPr>
        </p:nvSpPr>
        <p:spPr/>
        <p:txBody>
          <a:bodyPr/>
          <a:lstStyle/>
          <a:p>
            <a:r>
              <a:rPr lang="en-US" sz="4800" dirty="0" smtClean="0"/>
              <a:t>Check Your Understanding</a:t>
            </a:r>
            <a:endParaRPr lang="en-US" sz="4800" dirty="0"/>
          </a:p>
        </p:txBody>
      </p:sp>
    </p:spTree>
    <p:extLst>
      <p:ext uri="{BB962C8B-B14F-4D97-AF65-F5344CB8AC3E}">
        <p14:creationId xmlns:p14="http://schemas.microsoft.com/office/powerpoint/2010/main" val="2858637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4.) What </a:t>
            </a:r>
            <a:r>
              <a:rPr lang="en-US" dirty="0"/>
              <a:t>are microtubules made of?</a:t>
            </a:r>
          </a:p>
          <a:p>
            <a:pPr marL="1031875" indent="-457200">
              <a:buFont typeface="+mj-lt"/>
              <a:buAutoNum type="alphaUcPeriod"/>
            </a:pPr>
            <a:r>
              <a:rPr lang="en-US" dirty="0" smtClean="0"/>
              <a:t> </a:t>
            </a:r>
            <a:r>
              <a:rPr lang="en-US" dirty="0"/>
              <a:t>cellulose </a:t>
            </a:r>
          </a:p>
          <a:p>
            <a:pPr marL="1031875" indent="-457200">
              <a:buFont typeface="+mj-lt"/>
              <a:buAutoNum type="alphaUcPeriod"/>
            </a:pPr>
            <a:r>
              <a:rPr lang="en-US" dirty="0" smtClean="0"/>
              <a:t> </a:t>
            </a:r>
            <a:r>
              <a:rPr lang="en-US" dirty="0"/>
              <a:t>DNA</a:t>
            </a:r>
          </a:p>
          <a:p>
            <a:pPr marL="1031875" indent="-457200">
              <a:buFont typeface="+mj-lt"/>
              <a:buAutoNum type="alphaUcPeriod"/>
            </a:pPr>
            <a:r>
              <a:rPr lang="en-US" dirty="0" smtClean="0"/>
              <a:t> </a:t>
            </a:r>
            <a:r>
              <a:rPr lang="en-US" dirty="0"/>
              <a:t>lipid</a:t>
            </a:r>
          </a:p>
          <a:p>
            <a:pPr marL="1031875" indent="-457200">
              <a:buFont typeface="+mj-lt"/>
              <a:buAutoNum type="alphaUcPeriod"/>
            </a:pPr>
            <a:r>
              <a:rPr lang="en-US" dirty="0" smtClean="0"/>
              <a:t> </a:t>
            </a:r>
            <a:r>
              <a:rPr lang="en-US" dirty="0"/>
              <a:t>protein</a:t>
            </a:r>
          </a:p>
        </p:txBody>
      </p:sp>
      <p:sp>
        <p:nvSpPr>
          <p:cNvPr id="3" name="Title 2"/>
          <p:cNvSpPr>
            <a:spLocks noGrp="1"/>
          </p:cNvSpPr>
          <p:nvPr>
            <p:ph type="title"/>
          </p:nvPr>
        </p:nvSpPr>
        <p:spPr/>
        <p:txBody>
          <a:bodyPr/>
          <a:lstStyle/>
          <a:p>
            <a:r>
              <a:rPr lang="en-US" sz="4800" dirty="0" smtClean="0"/>
              <a:t>Check Your Understanding</a:t>
            </a:r>
            <a:endParaRPr lang="en-US" sz="4800" dirty="0"/>
          </a:p>
        </p:txBody>
      </p:sp>
    </p:spTree>
    <p:extLst>
      <p:ext uri="{BB962C8B-B14F-4D97-AF65-F5344CB8AC3E}">
        <p14:creationId xmlns:p14="http://schemas.microsoft.com/office/powerpoint/2010/main" val="3276584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5.) Which </a:t>
            </a:r>
            <a:r>
              <a:rPr lang="en-US" dirty="0"/>
              <a:t>structure could be found in a plant cell but not in a </a:t>
            </a:r>
            <a:r>
              <a:rPr lang="en-US" dirty="0" smtClean="0"/>
              <a:t>prokaryotic </a:t>
            </a:r>
            <a:r>
              <a:rPr lang="en-US" dirty="0"/>
              <a:t>cell? </a:t>
            </a:r>
          </a:p>
          <a:p>
            <a:pPr marL="914400" indent="-457200">
              <a:buFont typeface="+mj-lt"/>
              <a:buAutoNum type="alphaUcPeriod"/>
            </a:pPr>
            <a:r>
              <a:rPr lang="en-US" dirty="0" smtClean="0"/>
              <a:t> </a:t>
            </a:r>
            <a:r>
              <a:rPr lang="en-US" dirty="0"/>
              <a:t>20nm ribosomes </a:t>
            </a:r>
          </a:p>
          <a:p>
            <a:pPr marL="914400" indent="-457200">
              <a:buFont typeface="+mj-lt"/>
              <a:buAutoNum type="alphaUcPeriod"/>
            </a:pPr>
            <a:r>
              <a:rPr lang="en-US" dirty="0" smtClean="0"/>
              <a:t> </a:t>
            </a:r>
            <a:r>
              <a:rPr lang="en-US" dirty="0"/>
              <a:t>cell surface membrane</a:t>
            </a:r>
          </a:p>
          <a:p>
            <a:pPr marL="914400" indent="-457200">
              <a:buFont typeface="+mj-lt"/>
              <a:buAutoNum type="alphaUcPeriod"/>
            </a:pPr>
            <a:r>
              <a:rPr lang="en-US" dirty="0" smtClean="0"/>
              <a:t> </a:t>
            </a:r>
            <a:r>
              <a:rPr lang="en-US" dirty="0"/>
              <a:t>circular DNA</a:t>
            </a:r>
          </a:p>
          <a:p>
            <a:pPr marL="914400" indent="-457200">
              <a:buFont typeface="+mj-lt"/>
              <a:buAutoNum type="alphaUcPeriod"/>
            </a:pPr>
            <a:r>
              <a:rPr lang="en-US" dirty="0" smtClean="0"/>
              <a:t> </a:t>
            </a:r>
            <a:r>
              <a:rPr lang="en-US" dirty="0"/>
              <a:t>thylakoid</a:t>
            </a:r>
          </a:p>
        </p:txBody>
      </p:sp>
      <p:sp>
        <p:nvSpPr>
          <p:cNvPr id="3" name="Title 2"/>
          <p:cNvSpPr>
            <a:spLocks noGrp="1"/>
          </p:cNvSpPr>
          <p:nvPr>
            <p:ph type="title"/>
          </p:nvPr>
        </p:nvSpPr>
        <p:spPr/>
        <p:txBody>
          <a:bodyPr/>
          <a:lstStyle/>
          <a:p>
            <a:r>
              <a:rPr lang="en-US" sz="4800" dirty="0" smtClean="0"/>
              <a:t>Check Your Understanding</a:t>
            </a:r>
            <a:endParaRPr lang="en-US" sz="4800" dirty="0"/>
          </a:p>
        </p:txBody>
      </p:sp>
    </p:spTree>
    <p:extLst>
      <p:ext uri="{BB962C8B-B14F-4D97-AF65-F5344CB8AC3E}">
        <p14:creationId xmlns:p14="http://schemas.microsoft.com/office/powerpoint/2010/main" val="1259953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6.) Which </a:t>
            </a:r>
            <a:r>
              <a:rPr lang="en-US" dirty="0"/>
              <a:t>organelle makes lysosomes?</a:t>
            </a:r>
          </a:p>
          <a:p>
            <a:pPr marL="914400" indent="-457200">
              <a:buFont typeface="+mj-lt"/>
              <a:buAutoNum type="alphaUcPeriod"/>
            </a:pPr>
            <a:r>
              <a:rPr lang="en-US" dirty="0" smtClean="0"/>
              <a:t>Golgi </a:t>
            </a:r>
            <a:r>
              <a:rPr lang="en-US" dirty="0"/>
              <a:t>apparatus</a:t>
            </a:r>
          </a:p>
          <a:p>
            <a:pPr marL="914400" indent="-457200">
              <a:buFont typeface="+mj-lt"/>
              <a:buAutoNum type="alphaUcPeriod"/>
            </a:pPr>
            <a:r>
              <a:rPr lang="en-US" dirty="0" smtClean="0"/>
              <a:t>nucleus</a:t>
            </a:r>
            <a:endParaRPr lang="en-US" dirty="0"/>
          </a:p>
          <a:p>
            <a:pPr marL="914400" indent="-457200">
              <a:buFont typeface="+mj-lt"/>
              <a:buAutoNum type="alphaUcPeriod"/>
            </a:pPr>
            <a:r>
              <a:rPr lang="en-US" dirty="0" smtClean="0"/>
              <a:t>ribosome</a:t>
            </a:r>
            <a:endParaRPr lang="en-US" dirty="0"/>
          </a:p>
          <a:p>
            <a:pPr marL="914400" indent="-457200">
              <a:buFont typeface="+mj-lt"/>
              <a:buAutoNum type="alphaUcPeriod"/>
            </a:pPr>
            <a:r>
              <a:rPr lang="en-US" dirty="0" smtClean="0"/>
              <a:t>smooth </a:t>
            </a:r>
            <a:r>
              <a:rPr lang="en-US" dirty="0"/>
              <a:t>endoplasmic reticulum</a:t>
            </a:r>
          </a:p>
        </p:txBody>
      </p:sp>
      <p:sp>
        <p:nvSpPr>
          <p:cNvPr id="3" name="Title 2"/>
          <p:cNvSpPr>
            <a:spLocks noGrp="1"/>
          </p:cNvSpPr>
          <p:nvPr>
            <p:ph type="title"/>
          </p:nvPr>
        </p:nvSpPr>
        <p:spPr/>
        <p:txBody>
          <a:bodyPr/>
          <a:lstStyle/>
          <a:p>
            <a:r>
              <a:rPr lang="en-US" sz="4800" dirty="0" smtClean="0"/>
              <a:t>Check Your Understanding</a:t>
            </a:r>
            <a:endParaRPr lang="en-US" sz="4800" dirty="0"/>
          </a:p>
        </p:txBody>
      </p:sp>
    </p:spTree>
    <p:extLst>
      <p:ext uri="{BB962C8B-B14F-4D97-AF65-F5344CB8AC3E}">
        <p14:creationId xmlns:p14="http://schemas.microsoft.com/office/powerpoint/2010/main" val="3518622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smtClean="0"/>
              <a:t>7.) A </a:t>
            </a:r>
            <a:r>
              <a:rPr lang="en-US" dirty="0"/>
              <a:t>protein that is to be secreted from a cell would pass through </a:t>
            </a:r>
            <a:r>
              <a:rPr lang="en-US" dirty="0" smtClean="0"/>
              <a:t>a sequence </a:t>
            </a:r>
            <a:r>
              <a:rPr lang="en-US" dirty="0"/>
              <a:t>of cell organelles in the following order: </a:t>
            </a:r>
          </a:p>
          <a:p>
            <a:pPr marL="914400" indent="-457200">
              <a:buFont typeface="+mj-lt"/>
              <a:buAutoNum type="alphaUcPeriod"/>
            </a:pPr>
            <a:r>
              <a:rPr lang="en-US" dirty="0"/>
              <a:t> </a:t>
            </a:r>
            <a:r>
              <a:rPr lang="en-US" dirty="0" smtClean="0"/>
              <a:t>Golgi </a:t>
            </a:r>
            <a:r>
              <a:rPr lang="en-US" dirty="0"/>
              <a:t>apparatus → rough endoplasmic reticulum → secretory </a:t>
            </a:r>
            <a:r>
              <a:rPr lang="en-US" dirty="0" smtClean="0"/>
              <a:t>vesicle</a:t>
            </a:r>
            <a:endParaRPr lang="en-US" dirty="0"/>
          </a:p>
          <a:p>
            <a:pPr marL="914400" indent="-457200">
              <a:buFont typeface="+mj-lt"/>
              <a:buAutoNum type="alphaUcPeriod"/>
            </a:pPr>
            <a:r>
              <a:rPr lang="en-US" dirty="0" smtClean="0"/>
              <a:t> </a:t>
            </a:r>
            <a:r>
              <a:rPr lang="en-US" dirty="0"/>
              <a:t>Golgi apparatus → secretory vesicle → rough </a:t>
            </a:r>
            <a:r>
              <a:rPr lang="en-US" dirty="0" smtClean="0"/>
              <a:t>endoplasmic reticulum</a:t>
            </a:r>
            <a:endParaRPr lang="en-US" dirty="0"/>
          </a:p>
          <a:p>
            <a:pPr marL="914400" indent="-457200">
              <a:buFont typeface="+mj-lt"/>
              <a:buAutoNum type="alphaUcPeriod"/>
            </a:pPr>
            <a:r>
              <a:rPr lang="en-US" dirty="0" smtClean="0"/>
              <a:t> </a:t>
            </a:r>
            <a:r>
              <a:rPr lang="en-US" dirty="0"/>
              <a:t>rough endoplasmic reticulum → Golgi apparatus → </a:t>
            </a:r>
            <a:r>
              <a:rPr lang="en-US" dirty="0" smtClean="0"/>
              <a:t>secretory vesicle</a:t>
            </a:r>
            <a:endParaRPr lang="en-US" dirty="0"/>
          </a:p>
          <a:p>
            <a:pPr marL="914400" indent="-457200">
              <a:buFont typeface="+mj-lt"/>
              <a:buAutoNum type="alphaUcPeriod"/>
            </a:pPr>
            <a:r>
              <a:rPr lang="en-US" dirty="0" smtClean="0"/>
              <a:t> </a:t>
            </a:r>
            <a:r>
              <a:rPr lang="en-US" dirty="0"/>
              <a:t>secretory vesicle → Golgi apparatus → rough endoplasmic </a:t>
            </a:r>
            <a:r>
              <a:rPr lang="en-US" dirty="0" smtClean="0"/>
              <a:t>reticulum</a:t>
            </a:r>
            <a:endParaRPr lang="en-US" dirty="0"/>
          </a:p>
        </p:txBody>
      </p:sp>
      <p:sp>
        <p:nvSpPr>
          <p:cNvPr id="3" name="Title 2"/>
          <p:cNvSpPr>
            <a:spLocks noGrp="1"/>
          </p:cNvSpPr>
          <p:nvPr>
            <p:ph type="title"/>
          </p:nvPr>
        </p:nvSpPr>
        <p:spPr/>
        <p:txBody>
          <a:bodyPr/>
          <a:lstStyle/>
          <a:p>
            <a:r>
              <a:rPr lang="en-US" sz="4800" dirty="0" smtClean="0"/>
              <a:t>Check Your Understanding</a:t>
            </a:r>
            <a:endParaRPr lang="en-US" sz="4800" dirty="0"/>
          </a:p>
        </p:txBody>
      </p:sp>
    </p:spTree>
    <p:extLst>
      <p:ext uri="{BB962C8B-B14F-4D97-AF65-F5344CB8AC3E}">
        <p14:creationId xmlns:p14="http://schemas.microsoft.com/office/powerpoint/2010/main" val="1566467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nuclear envelope has many small pores called </a:t>
            </a:r>
            <a:r>
              <a:rPr lang="en-US" b="1" dirty="0" smtClean="0"/>
              <a:t>nuclear pores</a:t>
            </a:r>
            <a:r>
              <a:rPr lang="en-US" dirty="0" smtClean="0"/>
              <a:t>, which allow and control exchange between the nucleus and the cytoplasm</a:t>
            </a:r>
          </a:p>
          <a:p>
            <a:pPr marL="0" indent="0">
              <a:buNone/>
            </a:pPr>
            <a:r>
              <a:rPr lang="en-US" dirty="0" smtClean="0"/>
              <a:t>                                      NE</a:t>
            </a:r>
            <a:endParaRPr lang="en-US" dirty="0"/>
          </a:p>
        </p:txBody>
      </p:sp>
      <p:sp>
        <p:nvSpPr>
          <p:cNvPr id="2" name="Title 1"/>
          <p:cNvSpPr>
            <a:spLocks noGrp="1"/>
          </p:cNvSpPr>
          <p:nvPr>
            <p:ph type="title"/>
          </p:nvPr>
        </p:nvSpPr>
        <p:spPr/>
        <p:txBody>
          <a:bodyPr/>
          <a:lstStyle/>
          <a:p>
            <a:r>
              <a:rPr lang="en-US" dirty="0" smtClean="0"/>
              <a:t>Nucleus</a:t>
            </a:r>
            <a:endParaRPr lang="en-US" dirty="0"/>
          </a:p>
        </p:txBody>
      </p:sp>
      <p:graphicFrame>
        <p:nvGraphicFramePr>
          <p:cNvPr id="4" name="Diagram 3"/>
          <p:cNvGraphicFramePr/>
          <p:nvPr>
            <p:extLst>
              <p:ext uri="{D42A27DB-BD31-4B8C-83A1-F6EECF244321}">
                <p14:modId xmlns:p14="http://schemas.microsoft.com/office/powerpoint/2010/main" val="3684705477"/>
              </p:ext>
            </p:extLst>
          </p:nvPr>
        </p:nvGraphicFramePr>
        <p:xfrm>
          <a:off x="0" y="3581400"/>
          <a:ext cx="93726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3962400" y="3962400"/>
            <a:ext cx="0" cy="2667000"/>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879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4025153" cy="3877815"/>
          </a:xfrm>
        </p:spPr>
        <p:txBody>
          <a:bodyPr>
            <a:normAutofit lnSpcReduction="10000"/>
          </a:bodyPr>
          <a:lstStyle/>
          <a:p>
            <a:r>
              <a:rPr lang="en-US" dirty="0" smtClean="0"/>
              <a:t>Within the nucleus, chromosomes are in a loosely coiled state known as </a:t>
            </a:r>
            <a:r>
              <a:rPr lang="en-US" b="1" dirty="0" smtClean="0"/>
              <a:t>chromatin</a:t>
            </a:r>
            <a:endParaRPr lang="en-US" dirty="0" smtClean="0"/>
          </a:p>
          <a:p>
            <a:r>
              <a:rPr lang="en-US" dirty="0" smtClean="0"/>
              <a:t>Chromatin condenses to form </a:t>
            </a:r>
            <a:r>
              <a:rPr lang="en-US" b="1" dirty="0" smtClean="0"/>
              <a:t>chromosomes</a:t>
            </a:r>
            <a:r>
              <a:rPr lang="en-US" dirty="0" smtClean="0"/>
              <a:t> during cell division</a:t>
            </a:r>
          </a:p>
          <a:p>
            <a:r>
              <a:rPr lang="en-US" dirty="0" smtClean="0"/>
              <a:t>Also within the nucleus is the </a:t>
            </a:r>
            <a:r>
              <a:rPr lang="en-US" b="1" dirty="0" smtClean="0"/>
              <a:t>nucleolus</a:t>
            </a:r>
            <a:r>
              <a:rPr lang="en-US" dirty="0" smtClean="0"/>
              <a:t>, which is responsible for assembling ribosomes</a:t>
            </a:r>
            <a:endParaRPr lang="en-US" dirty="0"/>
          </a:p>
        </p:txBody>
      </p:sp>
      <p:sp>
        <p:nvSpPr>
          <p:cNvPr id="2" name="Title 1"/>
          <p:cNvSpPr>
            <a:spLocks noGrp="1"/>
          </p:cNvSpPr>
          <p:nvPr>
            <p:ph type="title"/>
          </p:nvPr>
        </p:nvSpPr>
        <p:spPr/>
        <p:txBody>
          <a:bodyPr/>
          <a:lstStyle/>
          <a:p>
            <a:r>
              <a:rPr lang="en-US" dirty="0" smtClean="0"/>
              <a:t>Nucleus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032" y="2438400"/>
            <a:ext cx="4081462" cy="3801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70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endoplasmic reticulum (ER) is a system of membranes running through the cytoplasm that is continuous with the outer membrane of the nuclear envelope</a:t>
            </a:r>
            <a:endParaRPr lang="en-US" dirty="0"/>
          </a:p>
        </p:txBody>
      </p:sp>
      <p:sp>
        <p:nvSpPr>
          <p:cNvPr id="2" name="Title 1"/>
          <p:cNvSpPr>
            <a:spLocks noGrp="1"/>
          </p:cNvSpPr>
          <p:nvPr>
            <p:ph type="title"/>
          </p:nvPr>
        </p:nvSpPr>
        <p:spPr/>
        <p:txBody>
          <a:bodyPr/>
          <a:lstStyle/>
          <a:p>
            <a:r>
              <a:rPr lang="en-US" dirty="0" smtClean="0"/>
              <a:t>Endoplasmic Reticulum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962400"/>
            <a:ext cx="5842000"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383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057401"/>
            <a:ext cx="7745505" cy="4068762"/>
          </a:xfrm>
        </p:spPr>
        <p:txBody>
          <a:bodyPr/>
          <a:lstStyle/>
          <a:p>
            <a:r>
              <a:rPr lang="en-US" dirty="0" smtClean="0"/>
              <a:t>Two main types:</a:t>
            </a:r>
          </a:p>
          <a:p>
            <a:endParaRPr lang="en-US" dirty="0"/>
          </a:p>
        </p:txBody>
      </p:sp>
      <p:sp>
        <p:nvSpPr>
          <p:cNvPr id="2" name="Title 1"/>
          <p:cNvSpPr>
            <a:spLocks noGrp="1"/>
          </p:cNvSpPr>
          <p:nvPr>
            <p:ph type="title"/>
          </p:nvPr>
        </p:nvSpPr>
        <p:spPr/>
        <p:txBody>
          <a:bodyPr/>
          <a:lstStyle/>
          <a:p>
            <a:r>
              <a:rPr lang="en-US" dirty="0" smtClean="0"/>
              <a:t>Endoplasmic Reticulum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71552636"/>
              </p:ext>
            </p:extLst>
          </p:nvPr>
        </p:nvGraphicFramePr>
        <p:xfrm>
          <a:off x="685800" y="2624504"/>
          <a:ext cx="7924800" cy="3616890"/>
        </p:xfrm>
        <a:graphic>
          <a:graphicData uri="http://schemas.openxmlformats.org/drawingml/2006/table">
            <a:tbl>
              <a:tblPr firstRow="1" bandRow="1">
                <a:tableStyleId>{5C22544A-7EE6-4342-B048-85BDC9FD1C3A}</a:tableStyleId>
              </a:tblPr>
              <a:tblGrid>
                <a:gridCol w="3962400"/>
                <a:gridCol w="3962400"/>
              </a:tblGrid>
              <a:tr h="965130">
                <a:tc>
                  <a:txBody>
                    <a:bodyPr/>
                    <a:lstStyle/>
                    <a:p>
                      <a:pPr algn="ctr"/>
                      <a:r>
                        <a:rPr lang="en-US" sz="2400" dirty="0" smtClean="0"/>
                        <a:t>Rough</a:t>
                      </a:r>
                      <a:r>
                        <a:rPr lang="en-US" sz="2400" baseline="0" dirty="0" smtClean="0"/>
                        <a:t> Endoplasmic Reticulum (RER)</a:t>
                      </a:r>
                      <a:endParaRPr lang="en-US" sz="2400" dirty="0"/>
                    </a:p>
                  </a:txBody>
                  <a:tcPr/>
                </a:tc>
                <a:tc>
                  <a:txBody>
                    <a:bodyPr/>
                    <a:lstStyle/>
                    <a:p>
                      <a:pPr algn="ctr"/>
                      <a:r>
                        <a:rPr lang="en-US" sz="2400" dirty="0" smtClean="0"/>
                        <a:t>Smooth Endoplasmic Reticulum (SER)</a:t>
                      </a:r>
                      <a:endParaRPr lang="en-US" sz="2400" dirty="0"/>
                    </a:p>
                  </a:txBody>
                  <a:tcPr/>
                </a:tc>
              </a:tr>
              <a:tr h="2380664">
                <a:tc>
                  <a:txBody>
                    <a:bodyPr/>
                    <a:lstStyle/>
                    <a:p>
                      <a:pPr marL="285750" indent="-285750">
                        <a:buFont typeface="Arial" pitchFamily="34" charset="0"/>
                        <a:buChar char="•"/>
                      </a:pPr>
                      <a:r>
                        <a:rPr lang="en-US" sz="2400" dirty="0" smtClean="0"/>
                        <a:t>Covered with </a:t>
                      </a:r>
                      <a:r>
                        <a:rPr lang="en-US" sz="2400" b="1" dirty="0" smtClean="0"/>
                        <a:t>ribosomes</a:t>
                      </a:r>
                      <a:r>
                        <a:rPr lang="en-US" sz="2400" b="0" baseline="0" dirty="0" smtClean="0"/>
                        <a:t> (sites of protein synthesis)</a:t>
                      </a:r>
                    </a:p>
                    <a:p>
                      <a:pPr marL="285750" indent="-285750">
                        <a:buFont typeface="Arial" pitchFamily="34" charset="0"/>
                        <a:buChar char="•"/>
                      </a:pPr>
                      <a:r>
                        <a:rPr lang="en-US" sz="2400" b="0" baseline="0" dirty="0" smtClean="0"/>
                        <a:t>Protein processing</a:t>
                      </a:r>
                    </a:p>
                    <a:p>
                      <a:pPr marL="285750" indent="-285750">
                        <a:buFont typeface="Arial" pitchFamily="34" charset="0"/>
                        <a:buChar char="•"/>
                      </a:pPr>
                      <a:r>
                        <a:rPr lang="en-US" sz="2400" b="0" baseline="0" dirty="0" smtClean="0"/>
                        <a:t>Vesicle formation (to Golgi)</a:t>
                      </a:r>
                    </a:p>
                    <a:p>
                      <a:pPr marL="285750" indent="-285750">
                        <a:buFont typeface="Arial" pitchFamily="34" charset="0"/>
                        <a:buChar char="•"/>
                      </a:pPr>
                      <a:endParaRPr lang="en-US" sz="2400" b="0" dirty="0" smtClean="0"/>
                    </a:p>
                  </a:txBody>
                  <a:tcPr/>
                </a:tc>
                <a:tc>
                  <a:txBody>
                    <a:bodyPr/>
                    <a:lstStyle/>
                    <a:p>
                      <a:pPr marL="285750" indent="-285750">
                        <a:buFont typeface="Arial" pitchFamily="34" charset="0"/>
                        <a:buChar char="•"/>
                      </a:pPr>
                      <a:r>
                        <a:rPr lang="en-US" sz="2400" dirty="0" smtClean="0"/>
                        <a:t>Lacks ribosomes</a:t>
                      </a:r>
                    </a:p>
                    <a:p>
                      <a:pPr marL="285750" indent="-285750">
                        <a:buFont typeface="Arial" pitchFamily="34" charset="0"/>
                        <a:buChar char="•"/>
                      </a:pPr>
                      <a:r>
                        <a:rPr lang="en-US" sz="2400" dirty="0" smtClean="0"/>
                        <a:t>Makes lipids and steroids </a:t>
                      </a:r>
                    </a:p>
                    <a:p>
                      <a:pPr marL="0" indent="0">
                        <a:buFont typeface="Arial" pitchFamily="34" charset="0"/>
                        <a:buNone/>
                      </a:pPr>
                      <a:r>
                        <a:rPr lang="en-US" sz="2400" dirty="0" smtClean="0"/>
                        <a:t>(ex: cholesterol, estrogen, testosterone)</a:t>
                      </a:r>
                      <a:endParaRPr lang="en-US" sz="2400" dirty="0"/>
                    </a:p>
                  </a:txBody>
                  <a:tcPr/>
                </a:tc>
              </a:tr>
            </a:tbl>
          </a:graphicData>
        </a:graphic>
      </p:graphicFrame>
    </p:spTree>
    <p:extLst>
      <p:ext uri="{BB962C8B-B14F-4D97-AF65-F5344CB8AC3E}">
        <p14:creationId xmlns:p14="http://schemas.microsoft.com/office/powerpoint/2010/main" val="350669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3872753" cy="3877815"/>
          </a:xfrm>
        </p:spPr>
        <p:txBody>
          <a:bodyPr>
            <a:normAutofit lnSpcReduction="10000"/>
          </a:bodyPr>
          <a:lstStyle/>
          <a:p>
            <a:r>
              <a:rPr lang="en-US" dirty="0" smtClean="0"/>
              <a:t>Sites of protein synthesis</a:t>
            </a:r>
          </a:p>
          <a:p>
            <a:r>
              <a:rPr lang="en-US" dirty="0" smtClean="0"/>
              <a:t>Found free in cytoplasm and on RER</a:t>
            </a:r>
          </a:p>
          <a:p>
            <a:r>
              <a:rPr lang="en-US" dirty="0" smtClean="0"/>
              <a:t>Consists of two subunits: 1 large, 1 small</a:t>
            </a:r>
          </a:p>
          <a:p>
            <a:r>
              <a:rPr lang="en-US" dirty="0" smtClean="0"/>
              <a:t>~25nm in diameter</a:t>
            </a:r>
          </a:p>
          <a:p>
            <a:r>
              <a:rPr lang="en-US" dirty="0" smtClean="0"/>
              <a:t>Made of RNA and protein</a:t>
            </a:r>
            <a:endParaRPr lang="en-US" dirty="0"/>
          </a:p>
        </p:txBody>
      </p:sp>
      <p:sp>
        <p:nvSpPr>
          <p:cNvPr id="2" name="Title 1"/>
          <p:cNvSpPr>
            <a:spLocks noGrp="1"/>
          </p:cNvSpPr>
          <p:nvPr>
            <p:ph type="title"/>
          </p:nvPr>
        </p:nvSpPr>
        <p:spPr/>
        <p:txBody>
          <a:bodyPr/>
          <a:lstStyle/>
          <a:p>
            <a:r>
              <a:rPr lang="en-US" dirty="0" smtClean="0"/>
              <a:t>Ribosomes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33375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492" y="4021394"/>
            <a:ext cx="2438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4968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3339353" cy="3877815"/>
          </a:xfrm>
        </p:spPr>
        <p:txBody>
          <a:bodyPr/>
          <a:lstStyle/>
          <a:p>
            <a:r>
              <a:rPr lang="en-US" dirty="0" smtClean="0"/>
              <a:t>The </a:t>
            </a:r>
            <a:r>
              <a:rPr lang="en-US" b="1" dirty="0" smtClean="0"/>
              <a:t>Golgi apparatus</a:t>
            </a:r>
            <a:r>
              <a:rPr lang="en-US" dirty="0" smtClean="0"/>
              <a:t> is a stack of flattened sacs that is sometimes referred to as the </a:t>
            </a:r>
            <a:r>
              <a:rPr lang="en-US" i="1" dirty="0" smtClean="0"/>
              <a:t>Golgi body</a:t>
            </a:r>
            <a:endParaRPr lang="en-US" dirty="0" smtClean="0"/>
          </a:p>
          <a:p>
            <a:r>
              <a:rPr lang="en-US" dirty="0" smtClean="0"/>
              <a:t>More than one may be present in a cell</a:t>
            </a:r>
          </a:p>
        </p:txBody>
      </p:sp>
      <p:sp>
        <p:nvSpPr>
          <p:cNvPr id="2" name="Title 1"/>
          <p:cNvSpPr>
            <a:spLocks noGrp="1"/>
          </p:cNvSpPr>
          <p:nvPr>
            <p:ph type="title"/>
          </p:nvPr>
        </p:nvSpPr>
        <p:spPr/>
        <p:txBody>
          <a:bodyPr/>
          <a:lstStyle/>
          <a:p>
            <a:r>
              <a:rPr lang="en-US" dirty="0" smtClean="0"/>
              <a:t>Golgi Apparatus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362200"/>
            <a:ext cx="447869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2431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1747</TotalTime>
  <Words>1243</Words>
  <Application>Microsoft Office PowerPoint</Application>
  <PresentationFormat>On-screen Show (4:3)</PresentationFormat>
  <Paragraphs>166</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Book Antiqua</vt:lpstr>
      <vt:lpstr>Wingdings</vt:lpstr>
      <vt:lpstr>Hardcover</vt:lpstr>
      <vt:lpstr>Chapter 1.3: Structures and Functions of Organelles</vt:lpstr>
      <vt:lpstr>Organelles</vt:lpstr>
      <vt:lpstr>Nucleus</vt:lpstr>
      <vt:lpstr>Nucleus</vt:lpstr>
      <vt:lpstr>Nucleus</vt:lpstr>
      <vt:lpstr>Endoplasmic Reticulum</vt:lpstr>
      <vt:lpstr>Endoplasmic Reticulum</vt:lpstr>
      <vt:lpstr>Ribosomes</vt:lpstr>
      <vt:lpstr>Golgi Apparatus</vt:lpstr>
      <vt:lpstr>Golgi apparatus</vt:lpstr>
      <vt:lpstr>Golgi apparatus</vt:lpstr>
      <vt:lpstr>Golgi apparatus</vt:lpstr>
      <vt:lpstr>Golgi Apparatus</vt:lpstr>
      <vt:lpstr>Lysosomes</vt:lpstr>
      <vt:lpstr>Lysosomes</vt:lpstr>
      <vt:lpstr>Lysosomes</vt:lpstr>
      <vt:lpstr>Mitochondria</vt:lpstr>
      <vt:lpstr>Mitochondria</vt:lpstr>
      <vt:lpstr>Mitochondria</vt:lpstr>
      <vt:lpstr>Endosymbiont Theory</vt:lpstr>
      <vt:lpstr>Cell surface membrane</vt:lpstr>
      <vt:lpstr>Microvilli</vt:lpstr>
      <vt:lpstr>Centrioles</vt:lpstr>
      <vt:lpstr>Plant Cell Ultrastructure</vt:lpstr>
      <vt:lpstr>Types of cells</vt:lpstr>
      <vt:lpstr>PowerPoint Presentation</vt:lpstr>
      <vt:lpstr>Eukaryotes</vt:lpstr>
      <vt:lpstr>PowerPoint Presentation</vt:lpstr>
      <vt:lpstr>Check Your Understanding</vt:lpstr>
      <vt:lpstr>Check Your Understanding</vt:lpstr>
      <vt:lpstr>Check Your Understanding</vt:lpstr>
      <vt:lpstr>Check Your Understanding</vt:lpstr>
      <vt:lpstr>Check Your Understanding</vt:lpstr>
      <vt:lpstr>Check Your Understanding</vt:lpstr>
      <vt:lpstr>Check Your Understanding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Structures and Functions of Organelles</dc:title>
  <dc:creator>Hoke, Jordan</dc:creator>
  <cp:lastModifiedBy>Rebecca Carlson</cp:lastModifiedBy>
  <cp:revision>23</cp:revision>
  <dcterms:created xsi:type="dcterms:W3CDTF">2013-09-03T16:03:06Z</dcterms:created>
  <dcterms:modified xsi:type="dcterms:W3CDTF">2014-08-02T02:58:16Z</dcterms:modified>
</cp:coreProperties>
</file>