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73" r:id="rId16"/>
    <p:sldId id="274" r:id="rId17"/>
    <p:sldId id="268" r:id="rId18"/>
    <p:sldId id="267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554CD-BBC8-4E1D-8EFC-1C5447B90C2F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B9EE4-5F2E-472D-8ED5-3C9230CA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2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In other words, if an object is any smaller than half the wavelength of the radiation used to view it, it cannot be seen separately from nearby objects.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B9EE4-5F2E-472D-8ED5-3C9230CAB0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3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0B5BB2-5901-4881-AC37-349DFFC894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41D438-E32A-4A81-9B4B-911D5CBFFC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IOOLXbwWM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 Microscopy</a:t>
            </a:r>
          </a:p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max resolution of light microscopes is 200nm.</a:t>
                </a:r>
              </a:p>
              <a:p>
                <a:pPr lvl="1"/>
                <a:r>
                  <a:rPr lang="en-US" dirty="0" smtClean="0"/>
                  <a:t>What is this length expressed in µm?</a:t>
                </a:r>
              </a:p>
              <a:p>
                <a:pPr marL="41148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𝑛𝑚</m:t>
                    </m:r>
                    <m:r>
                      <a:rPr lang="en-US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mbria Math"/>
                </a:endParaRPr>
              </a:p>
              <a:p>
                <a:pPr marL="41148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200 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𝑛𝑚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=0.2 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ea typeface="Cambria Math"/>
                  </a:rPr>
                  <a:t> 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mbria Math"/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What is this length expresses in pm? </a:t>
                </a:r>
              </a:p>
              <a:p>
                <a:pPr marL="41148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𝑛𝑚</m:t>
                    </m:r>
                    <m:r>
                      <a:rPr lang="en-US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 and </a:t>
                </a:r>
                <a:r>
                  <a:rPr lang="en-US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mbria Math"/>
                  </a:rPr>
                  <a:t>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mbria Math"/>
                </a:endParaRPr>
              </a:p>
              <a:p>
                <a:pPr marL="41148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200 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𝑛𝑚</m:t>
                    </m:r>
                    <m:r>
                      <a:rPr lang="en-US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  <a:ea typeface="Cambria Math"/>
                      </a:rPr>
                      <m:t>=200,000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𝑝𝑚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Check Your Understanding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073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wavelength of visible light varies from ~400nm (violet light) to ~700nm (red light)</a:t>
            </a:r>
          </a:p>
          <a:p>
            <a:r>
              <a:rPr lang="en-US" dirty="0" smtClean="0"/>
              <a:t>The human eye detects different wavelengths and the brain translates these differences to a color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Electromagnetic Spectrum</a:t>
            </a:r>
            <a:endParaRPr lang="en-US" sz="4000" dirty="0"/>
          </a:p>
        </p:txBody>
      </p:sp>
      <p:pic>
        <p:nvPicPr>
          <p:cNvPr id="4" name="Picture 3" descr="http://9-4fordham.wikispaces.com/file/view/em_spectrum.jpg/244287321/em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294" y="3886200"/>
            <a:ext cx="4971413" cy="2937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9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248347"/>
            <a:ext cx="3830781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this diagram, a stained mitochondrion and ribosomes are shown.</a:t>
            </a:r>
          </a:p>
          <a:p>
            <a:r>
              <a:rPr lang="en-US" dirty="0" smtClean="0"/>
              <a:t> The mitochondrion is larger enough to interfere with light waves. However, the ribosomes are too small to have any effect on the light waves.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37837"/>
            <a:ext cx="7756263" cy="1054250"/>
          </a:xfrm>
        </p:spPr>
        <p:txBody>
          <a:bodyPr/>
          <a:lstStyle/>
          <a:p>
            <a:r>
              <a:rPr lang="en-US" sz="4000" dirty="0" smtClean="0"/>
              <a:t>The Electromagnetic Spectrum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0000" t="18000" r="21250" b="34000"/>
          <a:stretch>
            <a:fillRect/>
          </a:stretch>
        </p:blipFill>
        <p:spPr bwMode="auto">
          <a:xfrm>
            <a:off x="3810000" y="1292087"/>
            <a:ext cx="5334000" cy="5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limit of radiation is about one half the wavelength of the radiation used to view the specimen.</a:t>
            </a:r>
          </a:p>
          <a:p>
            <a:r>
              <a:rPr lang="en-US" dirty="0" smtClean="0"/>
              <a:t>This means that the best resolution that can be obtained using a light microscope is 200 nm since the shortest wavelength of visible light is 400 nm.</a:t>
            </a:r>
          </a:p>
          <a:p>
            <a:r>
              <a:rPr lang="en-US" dirty="0" smtClean="0"/>
              <a:t>In practice, this corresponds to a max M of ~×1500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Electromagnetic Spectrum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58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034553" cy="3877815"/>
          </a:xfrm>
        </p:spPr>
        <p:txBody>
          <a:bodyPr/>
          <a:lstStyle/>
          <a:p>
            <a:r>
              <a:rPr lang="en-US" dirty="0" smtClean="0"/>
              <a:t>If an object is transparent, light will pass through it and will still not be visible (this is why biological structures have to be stained)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Electromagnetic Spectrum</a:t>
            </a:r>
            <a:endParaRPr lang="en-US" sz="4000" dirty="0"/>
          </a:p>
        </p:txBody>
      </p:sp>
      <p:pic>
        <p:nvPicPr>
          <p:cNvPr id="1026" name="Picture 2" descr="http://0.tqn.com/d/dermatology/1/0/w/5/chickenpox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164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croscopeinternational.com/image/cache/data/Product_Images/Firefly-GT700-UV-White-Light-Digital-Microscope-circuit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1"/>
            <a:ext cx="7745505" cy="3048000"/>
          </a:xfrm>
        </p:spPr>
        <p:txBody>
          <a:bodyPr/>
          <a:lstStyle/>
          <a:p>
            <a:r>
              <a:rPr lang="en-US" dirty="0" smtClean="0"/>
              <a:t>So if visible light limits us to 200nm why not use radiation with smaller wavelengths?</a:t>
            </a:r>
          </a:p>
          <a:p>
            <a:r>
              <a:rPr lang="en-US" dirty="0" smtClean="0"/>
              <a:t>Both exist, but are difficult to focus (particularly X-rays)</a:t>
            </a:r>
          </a:p>
          <a:p>
            <a:r>
              <a:rPr lang="en-US" dirty="0" smtClean="0"/>
              <a:t>A much better solution is to use </a:t>
            </a:r>
            <a:r>
              <a:rPr lang="en-US" b="1" dirty="0" smtClean="0"/>
              <a:t>electrons </a:t>
            </a:r>
            <a:r>
              <a:rPr lang="en-US" dirty="0" smtClean="0"/>
              <a:t>because free electrons behave like electromagnetic radiation with a very short wavelength.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7756263" cy="1054250"/>
          </a:xfrm>
        </p:spPr>
        <p:txBody>
          <a:bodyPr/>
          <a:lstStyle/>
          <a:p>
            <a:r>
              <a:rPr lang="en-US" dirty="0" smtClean="0"/>
              <a:t>The Electron Microscope</a:t>
            </a:r>
            <a:endParaRPr lang="en-US" dirty="0"/>
          </a:p>
        </p:txBody>
      </p:sp>
      <p:pic>
        <p:nvPicPr>
          <p:cNvPr id="2052" name="Picture 4" descr="http://www.aps.anl.gov/Xray_Science_Division/Xray_Microscopy_and_Imaging/Science_and_Research/Techniques/Xray_Fluorescence_Mapping/SXRM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3658554" cy="26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27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much better solution is to use </a:t>
            </a:r>
            <a:r>
              <a:rPr lang="en-US" b="1" dirty="0"/>
              <a:t>electrons </a:t>
            </a:r>
            <a:r>
              <a:rPr lang="en-US" dirty="0" smtClean="0"/>
              <a:t>because:</a:t>
            </a: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1.) Free </a:t>
            </a:r>
            <a:r>
              <a:rPr lang="en-US" dirty="0"/>
              <a:t>electrons behave like electromagnetic radiation with </a:t>
            </a:r>
            <a:r>
              <a:rPr lang="en-US" dirty="0" smtClean="0"/>
              <a:t>an extremely short </a:t>
            </a:r>
            <a:r>
              <a:rPr lang="en-US" dirty="0"/>
              <a:t>wavelength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2.)Because they are negatively charged, they can be focused easily using electromagnets.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/>
              <a:t>Using an electron microscope, a resolution of 0.5nm can be </a:t>
            </a:r>
            <a:r>
              <a:rPr lang="en-US" dirty="0" smtClean="0"/>
              <a:t>obtained </a:t>
            </a:r>
            <a:r>
              <a:rPr lang="en-US" dirty="0"/>
              <a:t>(400× better than a light </a:t>
            </a:r>
            <a:r>
              <a:rPr lang="en-US" dirty="0" smtClean="0"/>
              <a:t>microscope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http://www.youtube.com/watch?v=SIOOLXbwWME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28458"/>
              </p:ext>
            </p:extLst>
          </p:nvPr>
        </p:nvGraphicFramePr>
        <p:xfrm>
          <a:off x="228600" y="20574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578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Transmission electron microscope (TEM)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Scanning electron microscope (SEM)</a:t>
                      </a:r>
                      <a:endParaRPr lang="en-US" sz="2000" dirty="0"/>
                    </a:p>
                  </a:txBody>
                  <a:tcPr/>
                </a:tc>
              </a:tr>
              <a:tr h="343796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beam of 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passed through specimen, so only transmitted are seen.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Allows us to see thin sections of specimen, and thus to see inside cells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Best resolution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   (0.5nm)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beam of 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used</a:t>
                      </a:r>
                      <a:r>
                        <a:rPr lang="en-US" baseline="0" dirty="0" smtClean="0"/>
                        <a:t> to scan surfaces of structures, and only the reflected beam is observed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Can see surface structures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Great depth of field (gives better 3D appearance)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Lower resolution (3nm-20nm)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://iws.collin.edu/biopage/faculty/mcculloch/1406/notes/mitosis/Images/Centrioles2%20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1866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3276600" cy="249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22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15753" cy="3877815"/>
          </a:xfrm>
        </p:spPr>
        <p:txBody>
          <a:bodyPr/>
          <a:lstStyle/>
          <a:p>
            <a:r>
              <a:rPr lang="en-US" dirty="0" smtClean="0"/>
              <a:t>Electron microscope capture images by projecting the electron beam on a fluorescent screen. </a:t>
            </a:r>
          </a:p>
          <a:p>
            <a:r>
              <a:rPr lang="en-US" dirty="0" smtClean="0"/>
              <a:t>The areas hit by electrons shine brightly and produce a black and white image, which can be colorized to create a false-color 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3302"/>
            <a:ext cx="7756263" cy="1054250"/>
          </a:xfrm>
        </p:spPr>
        <p:txBody>
          <a:bodyPr/>
          <a:lstStyle/>
          <a:p>
            <a:r>
              <a:rPr lang="en-US" dirty="0"/>
              <a:t>The Electron Microscope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97552"/>
            <a:ext cx="31908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9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 beam and specimen must be in a vacuum. If electrons collided with air molecules, they would scatter, making it impossible to get a sharp picture.</a:t>
            </a:r>
          </a:p>
          <a:p>
            <a:r>
              <a:rPr lang="en-US" dirty="0" smtClean="0"/>
              <a:t>Since water boils at room temperature in a vacuum, the specimen must be dehydrated before being placed in the microscope</a:t>
            </a:r>
          </a:p>
          <a:p>
            <a:r>
              <a:rPr lang="en-US" dirty="0" smtClean="0"/>
              <a:t>Together, this means that only dead material can be examined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M</a:t>
            </a:r>
            <a:r>
              <a:rPr lang="en-US" dirty="0" smtClean="0"/>
              <a:t>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There is a limit to how much can be seen w/light</a:t>
                </a:r>
              </a:p>
              <a:p>
                <a:r>
                  <a:rPr lang="en-US" b="1" dirty="0" smtClean="0"/>
                  <a:t>Magnification</a:t>
                </a:r>
                <a:r>
                  <a:rPr lang="en-US" dirty="0" smtClean="0"/>
                  <a:t> is the number of times larger an image is, compared with the real size of the object.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𝒎𝒂𝒈𝒏𝒊𝒇𝒊𝒄𝒂𝒕𝒊𝒐𝒏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𝒐𝒃𝒔𝒆𝒓𝒗𝒆𝒅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𝒔𝒊𝒛𝒆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𝒐𝒇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𝒕𝒉𝒆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𝒊𝒎𝒂𝒈𝒆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𝒂𝒄𝒕𝒖𝒂𝒍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𝒔𝒊𝒛𝒆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𝑴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𝑰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I=observed size of the image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A= actual size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0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Microscopes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62200"/>
            <a:ext cx="7745505" cy="3877815"/>
          </a:xfrm>
        </p:spPr>
        <p:txBody>
          <a:bodyPr/>
          <a:lstStyle/>
          <a:p>
            <a:r>
              <a:rPr lang="en-US" dirty="0" smtClean="0"/>
              <a:t>The detailed structure of a cell revealed by the electron microscope is called its </a:t>
            </a:r>
            <a:r>
              <a:rPr lang="en-US" b="1" dirty="0" smtClean="0"/>
              <a:t>ultrastructure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Ultrastructure</a:t>
            </a:r>
            <a:endParaRPr lang="en-US" dirty="0"/>
          </a:p>
        </p:txBody>
      </p:sp>
      <p:sp>
        <p:nvSpPr>
          <p:cNvPr id="4" name="AutoShape 2" descr="data:image/jpeg;base64,/9j/4AAQSkZJRgABAQAAAQABAAD/2wCEAAkGBhQSERUTEhQWFRUVGSAZGBgYGCAbHBshIBwYGx8bIBoeHiYeIBslGhsZHy8gIycpLCwsGB8xNTAqNSYrLCkBCQoKBQUFDQUFDSkYEhgpKSkpKSkpKSkpKSkpKSkpKSkpKSkpKSkpKSkpKSkpKSkpKSkpKSkpKSkpKSkpKSkpKf/AABEIAMcA/QMBIgACEQEDEQH/xAAbAAACAwEBAQAAAAAAAAAAAAAEBQIDBgABB//EAD8QAAIBAgUCBAQDBwQBAwUBAAECEQMhAAQSMUEFURMiYXEGMoGRQqGxFCNSwdHh8DNicvEVQ6LSJERTgpIH/8QAFAEBAAAAAAAAAAAAAAAAAAAAAP/EABQRAQAAAAAAAAAAAAAAAAAAAAD/2gAMAwEAAhEDEQA/APtArDhh7Ti4MMIcnmlY6daDUflLDWLQAAwM34x7RszBWYxyyiCPSACR67YB3JxM7YTUc5YhiQdwBNr87/nio5uqpgN4h7AQB6EsT6euAd6gDHOPA3HH3wtXqTaZaAw+ZY8wj/iSD6e+I5bPjUxCGYvxAE38wGAZvYbke2I6ZgztvgNetIwkGeI/vxbF4zSm6kEAxa9/TAEhxxjmJ9MAM76oLHcQBzbnjf8AlidKtKxeRva+52nAFs/qMCZjNgEKBOrf88VjOQxmIi0x/wB8YivUKeqZE7f4MAwpAwC28cYsDDAKdVp7ah+n5HC3rfWdOWrsjDUEMEGCJtqB/wBs6rfw74B1X/F6Kf0OPi+WQySi6o2IsPcmY9YgY+t5DOaqCBmAfwxKltRnTybSe9u+Pm1Guwp+RDrixVQRcxYbRPfscBf0/wCGp81QmmG/26twTMk22/zbDF+lohM1XQKAIBMmR6TA9I9sKXz2YZiJqb7BVCn1LEkTFhI+s4IfodUlWzTmmG31MWNuDtBPAE7jATOfCMVoq1MMZL6jUdhvCqblt78DDrpOQL0P3yFKarIS94n5mmTf2xf0rpFKlcQ7MIhluD81toEDCjMdWes5GlgFkImm0Xu0HzHm8XwFNal+z1tdJ2CfgexvvpK/wnvtjddD6rTzNORGtY1ryp/oYkHnCDp/TDTDVXeFPzAg8gEgzIM7WwmyuZ/ZK+qmZVb6Yk6ZEjezR5onAaL4i6qgreFUIRFXUZOnUTIF+35YHo5Kg6hmRalPlR5oMARA39/TGkK08wqnSHUiZK+m1xPOF+Z+GqK3pzS03sSF+wIP2wCDMZlKDqCPDpmw3N7XJ3EXEThl00Gs6uVPh6Z1RAm8RN4iDYkX5wWnwnTNQVKq+IRtJJA2/CbYb6kulrAeXsPYYCrP5ValMrAk7Ht2P9sfLPiPKMKjQJaTItf1HeYmBj62KIiwAJ/z+mMr8TfD7OS4UNp2CqCd/Ux+mA+a5LMNSKlthNo2k9+095xoxQWtTVVEFZknzNBIjkGN7TbvgLq9R0Xs4kQRxfv/ADww+Fqqur/tOhb+UKoBMC8xAEWtP8sADmMg6+TSX8xIZZFrWgE2gb+uFvUVKv5U0A3AL8G+xMi87gHDzqlKnUas1EsfNCjmANxIBmeDuPtjPZTKVKpJQF4iT/n+b4D6w9FTKOfvJkECZt8w/pimm/g0yFA0TAJuRsJncqTC3kj1G1TUl2ltMbqEP6fvO+4xKuo0MqsHBVrCxBgkWMH6RxbAXGiSSqEfKCWNtW4MEqYPr6jHvKtojSCDG9++kntuecV0K4emoCxpUaqhMATMAfxGONgDxOIUmgzABU6QRIBi0GT9MAZl62hGquk+I0xaYAAB7WAnAq1nY1FgCm1jKxYjygSL2I9L95xYlMtTJTzMpkC0wBe3uO3tgdH1uoMSSNVioAUyReJP+W5DkUDWAxL+h0KgEwzQYnmDPt3NqZNCZZiSRPkEAc7C0e8n1wfSWmAY0hR8wiI+mEeY6yWcigpYSBqMlRwIsYv+mA5+l1EDQxb+EgLP1EAn88cA4pkaJj5mEEgQdhsTI37H649p56qWIqsygTqKwYA3JFjHNgbX74Ir16SuiOw0jUWJ2uAB+mAoq018HU7EJNuGI7kgAxPFtrzhSFZlAZtIX5VYgETsSHBn7fXgM67CrW0z5UA0jSWW+zELaBve1xgypTJDE1dWmx/dgH2iZjAKaCw+i+o7shgsO0CwaeQOcSTS6sb2/CxJVgSQRcSRAbm/EYj1DJhAHFQG4MWBIaNhvMxvwMRcjWFWQQt9RFgCFAlQABAAA4n3wB+TE1ZVpEuCSSSbNe3lHtGwm2MLQ66R8ppWEadT2mf4Fgc8nG46dkh4oYMQFDSrXJJDTH0gz2wpYUnZZCgDUQQdMb3uLc/4cAoo9Zq+YUlF5kU6D1T76nIA9/bEqPQ69eXqW4LVrMeIVAuhTaDN9tsaJswtAAeJT0wAwJ3EFZP8UiNvscLc18T0wSKdMMZBU1PQ6rKJYAm+084DQ5DIqlJVDQumb7H6gyOdj6jC9/iWlTVgihmAglR5RafM5G4PALTxvhOczmc4f9MGmPN+NU33OrzH3AjBNOnSpMHzDK8A6VAhKfoqTYk2mPvgKSa1dvFamxIEKzKwpKtgCok6pF5O/YYat0miy6QfMh1FtUN+X05IjCrq3XPEAABpSLkAh6gF9IQbAnlojDn4byHhEmppDMIWmpOlV3iYuTAP54AL4c62co5pVZ8Inc/gbb/+DEehxuK2ZVbseO2MX16iY1wNKjSzC9iCINu0GY3A+jD4e6qHo1KNV58NR5pkkXv68ffAG0uveJU8OGjeQPWBPpzIwxzLqq6mEEAXI9YF+TOEPw0v755BW3ln8QnffvNsaTSrTI27iMAv6cHa1RgSNiDBG3Hv3wfmcuWgyRG4EX/6xKjRUXtMR/bEobVxGA+dfH3RxSQ1Zu0BQY3M+m8ffCn4c6IKgk1FWGiIJbtBBgKfqMbD/wD0mmxywjTCurX9NU89jOMPVceLXNIiDodYnSQFFxaYi94wGlzvTRlG0hKThj7OdXu3A2t+mMvmeihIbTSVKl0DO1gLRMyY2vj6JlOpjN0KZUISCA8EyvBIsT7YYnolN7Odemw1AWHYTgExamvlaHHA4B9VJkGR+EwcVZ7MKiMAQG+VYEG87iSLCTaOccpsAZ09jcTNrkWHF+dxfCvqVSahQmAsrJABjc8wDOlbGJFo2wDTp+YMLp8MlR5P3eoxcXOqRybbCPXBNF/FOhAFIUkreCSQTB3Egz3FxG+AaE6dR1kRZ1DqAAJkQNEQO4xR0zNMWaqXZdVgeTHeQTCrvvc84Bl1erUVadOYc7GxH1/225vbHUsqBBYnzW1a2U6j6htIM/hiO3bAv7WzZikHgw2nUdjKhgSBzDcQL7DbDHM00UkCowDCQFup7i8+mAX5/NuwKEksSFF1Mr2hBGq52AkRbHVgEAgMBaFYArFr2IIvyIIkyDgesn75QJN1E8m07T9N74OXKArJCKO5UKe28zO3OAtzZAphwq6bzAD8W89uPy9cLei14VpgE8zFgBA25x4U+YKdQIMsCQPcyoBJtyeNsedJYgOQuq432Ej9cARSBp5kgLZgGCie02CyYnX9/phmmmoTCtqW5Ia9+DsQB6j2nCqrW05iky2YG8nuY+ghv+sOqVBTK1CXb5lUhgw3ussZ7eU4AHrpp6CqIQxIGoQAeZgWNhxijK1fnqEGD5bHeJ3H2H0xHqZsigsxUFiWEESBAuZnc/bvi5VCIiAktAIOq3qNPB98AT0+oSR2g7f8WtjEDJ12AVQTA58pEXjeSfztjdZNwpWxVjMi0bE9pG3fGHf4ickeHFMncquom03J5+h2wBlbphTz130gLErq78FjIAPAvidTr9OggOVQxMl2bw0a0bQCwm305wEem5jM1QHMNY66gUWOxCaok8T9sOsn0SnSqSR4hWdVSp52mP4jbmO0ffAKD1XM1ZNKAOWQaRyfmIEj1wVQ6G6sTmCAIBZ1qElpkWqEfeB6c40mToaytr6RYeWY43vzjs7kFKgEmmoOwNgNjJO3fAZv/wApSy5Iy6UoPzPV5PZR8x2F/XDLpvxK7PCijqPC64PtItwMCDO06ev9mC6Vu1Z73tZRALt+Vud8Oekio9Kk7nS+o3AGowSBN4mDz674CjrrliiwrAEMQCZGngzaZxnjkKwcViQZkOwkTbYgiINu/ONb1DLQ6trKgKSQdzsBYcbjnfAOdzFGoukyRUFoF5j1tuI9xgCfhStS0GoW8ySNAJKqN5Ak+l8aCt1WmqaySV7gE8xj51oOSqeLTBiBqQjymCJg8HtjXZnqBZKdYA6XUWIvPsN4k/bAOOn55Ko1KTaxseOL4KDX2wjyGbNI+croqEaSJAB0iBHsMOa1PUB+nB9xgI5vJpUUh1DAgi4nfHy/rvw41KsyUkdkI1UhI1AfiAJ4BM3x9SNgJMn1tOMv1ekteuUB/eqNhbcA79gL8HAZfoXX3pHyCmpkAgzqsIIgm0RBgXONtkfiVKk/KCANQaQQbzwe2FdH4aV311AHIABMAzG4JME7bjthmmXsFouEUC4IDGTfee0YBXn815S6o2xMuQFuCJAuSTsRpg8xgLpdAgM5NzI1e297mCx7dhiw0Ll0ChQBqAJO47GYM8gm5+5PSHDKyHVKkkEASATNmiYJJwFHUyuiA2oNA3m0yYnziwPf6Yqpalpi3lBDH0kk7x5TBB7GBcEEH3qwLEC3n5ubsyiSDAsBxw2D8xSamdN1uY0wfTUFF4m5UTzbAK84WLgPfUymwBNwFHEbKvGGVV2B+Qjy3mDbvpAB9bdtsLc7UAdSPw6TIWBut4MDcntx9DyrMAoLkhgfMpgcgzJYelyMAK9YGsNKmC4IAiflWIuBuJ+uCc5mRUUEjYbcW9Pf8vfC2pJrnST83obAb2t3OCmcXaALQWEwfXSOeNoOAJfNGNIAAmdJMAb+3v8A1wv6fWYao23N/wCUifzwRmAEBJIJKm8yDNoKm4PsePrgTIoILmTeIH6/fuMBbniSqEAWJtM73g/UYcggBWAAHzalHlBsboSRIEXBBHrthTWzU0mBINwRJMg6hMAW++C1oi6tK05BKqRBkaogDVJMmCYAG2AGFY1XYk/PcyNlgLMAblR9z6YcnzW03mJgwbi8GIsPpgXpKBjLBYdti0W2Hv3A98M6+RpwQrFY7kwI/QHacAGgiqkzcPvG4UzbcW/U7YQZSmKasyUmp6VgjyXubhtPA5Aw3ovrzMzOhWEzMwpBP1J/9uMuar16ChjJAhac/MTa7CIA3vxzgGf/AJekgZdSl5BIa192Gpd4ImPXFFf4sedK00UMDa8/8tCgEfX+eLF+E5RDVfSp83lUINrwdzbibxg2g+Uy1IR4csA3mcTb3XWJ9j7YBNlsxm6ssDpUXn5QPot9j3n3xKl0mvU1aqivJsGLMCdzcydsMcx8ZU1GlKDXIKymiRZQwHzfWMFJ41QkFdKt8oDSTE7AbX9ubmMAClHKUYV1arUHzMdgeYBICge3PODcx8ZkOfDUEmwn5d+wuzexOBk+HKKDXWqhQDEqYHfcg+vbFidXpU1LUFNUxdzbT6l2AQT2B4wFvSfHqODXDabm8I5G4hV8wWeCZPbDLM5ZFYkNOrcQZn/kLAegHOFXSszmM1U1myEfMFaJ3hZaWW9yLERbB+dTw9IUeXzW2iwJuZIWfTAKuqUy1MQfLPmUksTvJBMwR6Rv7Yu6N1jXlkXUJogI4I+zTMkEcxbFaUtSkmmWLXBA4JBtzA7+uEmcy/g5g61Cq0giR5QZkauwOn2njAaXO9S8RXQyI2MSJ0wDEggbGTbBHR+vx4a1PFLDykmNJO0knb88CZbOpXco0LpU6lNnYREgQeNowUtFggFMWsbgxY8kgkWP1jAP6WZo5kEKdYU8d/TFRolmIKwgJHF7b/0xR0mgCqso0jVxHE8kXuTfe2GOdcIpdphReBPPbk4ASvWBQfJCRpJO9vuDx/PGbzXXRSbSyuo2GjQATzv6nsPbDrqvSUal5ULajIBMDzX80XAG3pbGS6yK1NKS+HIAMALrj5bTH9vzwDvSjjzLL21AlmgCTLWBMj8UEbXOFmQBDOoJuDtfa89vc/1wbXyqrLFvl42Or6yJ281yfTAWRowzMYAHHmE8bj/LRgJZlprUlPmA3AO92aB22FvXBZoSSTIBP4hAncbGe9xGAnSapnzQG7naF3g/7je3fBmTqMASSNIFw/023/Xi2AAqnVXhpJUwbzt6t6xv2wyo1dMCmWpuCPLJCG4uRJUTPEYXdNypYO5G50+0QSZ4uQMGOgVRUiQRJCkDSe53gEjfAA5KsfE12m5b5YuYIgkDe1sNMplVYOz6rGJkyDvA323PG2E/S2AmfS2pkJ5gMCFm+x7b4aP1JzPmZFFjqkkR3KsHBJ4IP88AHnqg0CwEncE+Yd44NtsV5RRpWIkTO3/yk/a084j1NthqDG5mCN7cqDvO+DacmF39wDI2Fm59rYAfNEQgmZaTBEQN9rzMb4rDswLNMXP3v7DYX+mPKr6yzSSJ0LYAwPQCP89LyqDyzsTZRYRPJ+n64A6jIppKsbCw5G++/wBcH/tpFMkXp7aZmCOL7doPJ4wIlEiAhKwYBHy9p33j0xLNzoJYkkssWAmPNPvbtgL/AIfTzEsZLEjvNjM9vNqM+uMp1LJDKZgoyzTXzIRZtDSN5E6WPrA9Ma3pTBTTB+YISCDIupY/nOM91NWzGV8WqH1UBKtUUDWHMeYXMRFpwHVehNWIYeHO3ncsSRJiAYi9gI3xFfhvSZfVUBIEUwlL6jSAdP1n74C6RWV4Q0nbSIYUyZsYBsbx6mNsN/8AzbU382oknymqpDA+hAIIM7RHtgCmfK5VJWkBrUgxDPJ7s51Wgel8KKvXq7sBTFRVUEKaaSb3Pn+UfTDarnkqeaoggLIJAJmSb8aZ7Xwf08eKkR5edZkm1wCYEW2A+2Ay+V6NWqPJBBOwtUc9vM8gAckXHbD7JdFpEzWDVGU+bWzkTI21NH5du+D676aTBVsDJE8EbqSRH3sRhXmviZVkKGgglpXzMZA3mRFt5wDp89SpLqdwAoMBrEwPKADu3FjhT0zqP7Qz600hYHAgkbLJILTuLxhR41WqS3kAIMkydI7ntE2A2PriNbrSoq08sXCEfOE8zmAYQH7FuPsMA96rSM04hG2kACByG7iQTfy4QZ3pQFJ20PqEjYnmDBwz6H0oaalSrTKrIYLcgwOSblvtuYxZmPiSVbQgemtiSPoFXjn74BfkVV6NKsFBq0nFKoQJlIs5n1/Ebb4etTWoCGID2III83bYyYFjjP5Vmy9XW6nw3kERB0EX2ESu84dVsuoIRCNLjyNEdiLmx329cA/+HamvLUywIN97GxIn+eDM5TYiaZAb1xnR1wJlkHhsuqEBAO9wYMQTacFZjS001qsKsHTqnc3vvt6ibTgGOWztMm9QM+m4mLf8cW/+NTeLnc98IPh/4ZZZq1SPELWMXgbTqE7jje18aMOFsW/tgMM1O3kWIPzG0czp37cYHXp9XWs5khbStNNF5MxrLyY3IubQMNTWBD67Gx1QSCRYcGCRInnEZVnFyVPO0xvHJ9hfAK8pJqEgm1+5u1yBYmI2xPqGZmCNI1XaOYA4+YKTeMdkaLDzhSSY0kXIIgj3kMQR7esRreasZViq3KnhVMxF7S23vgDcpUK0QrFdJBZlE6luCTe0gFbdjI74Fz9aBExqmb7gcEb7xz9MWMSod2AGkqYAiLsBAN4JDrF7OI2wDlQHqF3AAn5dwOwP+xeYncYAkUdKrMS0yd7n8JiGDCwgahG6mMEUC2jykgLwiEg3E+YSs+nl/wCIxaKUfORGkRIlXA2UkkAkcavywBXOlWYQdQhlZSPYCZUkbjSwjtbAU1G1VvxEKY+aTC7wb8T9sF5oFKdtfnMLMDUSJBjYwLyPTacR+H6qozM8kaYFp5vxv6YpSoWqFhZUssjVpEmBe0x3PAwF6ZXT5QCdK3i99u5t7YiY8UKxAKjUT6mI+wj7YqodbTxCqg1ABuqgggGZkEADidr4sy1XysS6Eux1KQSTFvYjVMc+uAZUdBIIM99tPpYH+mK+qsC6rOone8wJ7n/brO9sXVMymmQNJFjoYbC0FTB9uRYjANNdVYyWIAJJkarBVjaDdmsBgH+RVC4iQZJWJ/hYXuREXj2xblejnW4qqGVoIIJg+67duMU9H0htjO8/Q/n3wI3xyniOjKQBAVxJB54E3wGb+JOnjL5tTTACOJ0nYGTK/WI+2LW68D/6vg0128ocmZJvpMKDHbfvi/q2YbOo4an+8pyaZErIH4SDaZ+s4C+HqyF6avCgeYMZgm8DtY7g9owBGT6e9V1YCoEg/vH+Y3mwkBRzET7jD9qK0lLvCqkwS3oe307Yr611QrR8ilvMJBBNwOD5fff+mMnmctmcx5nVgoN2IsO5FxeAOO2AJz3XNalKZB1CC2xIgyBN4PJ3xdlejU0XXX8QWkoth3uZ7Rj3pfTqakeY1CBtIETyFB4vMk4pzgatWNJPMotpBjVsfMTsJvOAhnM94rClTHkI/wBMEhTE+ZzwonYXMY0PRuiLRJZiHqk3aNvKPKAJCrxxOI9DyHhjVVEipcwSNIGygmJA33++LEzAVDAbTwQBJG94Ycn8vXAC9UzRqOyA6gTB02DelzYDk+lseHpTAIahpoumyqbgea5YCLneDvjyn1kUv9NCGmT+KB6xssd7mcA1epNrk7mTJsDcn5Y21TaRgDOpRVAl2Kx5WmIaPQCb2IIxb8I5jVqyr6WBEqrCQsFpA5jUJjjjjC8ZfxSupovqA2vaTPv+uI9QLZXM08xBaI18lpEG/BKn0wH0DKUUVRTVfILjcjeefXEOp9Ip1VIcfW9j3xPKVlrU1emxCm4Km/qDvEHjBFZyNrkcYDIdTeuipSpipSQsFDfMSLgkwCbmDgvM/DKPpLtqePMSCCT3IXn+gw/r5xQLkA2kTcTttt9cXIQwBF/XAZCvTPzAppOxMAkncaSbibQcDVaiokLAaoYBuCIMEzeyzN+8dsH0On1PNLgBjGnwwSRNmnWy3mZj3wr6hQUVFRVYkT4jkkmVCtGqAPLYQAANfvgDcqzU6S6CFBBaTPtAAN7AXOA1Bc+GI8VwSuw1T8wN+xMdtOCaihMvTUhCWg7X+UE377DAr1NDF12AKqbDzEydjFhNxgB82pZhS12UknSsKGMzyZbdZPrA5w1bp7QionhxcMzar9hBIg9ucDdIUrS1CmXDMdRDEmZO6XuFi68GcX5OrCyjkE3gjUpE7i4iABJkwQZAwHLRVpRHKsLFCCaZ3IgGCL9tsLqi6qiUSwjcgNYHiZhZ0zexuJE2xd1HqEFWenpdTfYq0bDYT9TbAyUtC66qy1UFlEnYGZteIi/8K+uAJzqooCoZZjALeVVBJA3PPJ7Ke+IiiESQTaZkA+p49LnvPGKKdCoW8QyWY3AsRPBAuLRewG04JzFJ7UtGkvAuLxI5lgQSO/DYCltQpE7NVeL+h/8AkwH0ODqeVXUEBMKBGpQDYdx5WFtt974pzxUVkS2mmsXJA/sSWF+4xbpVQC0ENazQTf5Sy+Q+1icBF8wACyFCoWZIF/YFpBxHoyCPEMyDpXsSBJkzuSe3GIZysyU/DAVVexABVouxLKdpiJ2xXk7IIBPLHjzEkf25wGh6dSIqKWm8x2iDc+/+bYE6505aZSsiqAGJeyzxFyMT6LWBe7SRqtERYzY4wfxPUdszVAJC6rAG0QPv74D6TQ6pRLoBVpk6Z0zE947f8cZ/4p6cKdXxE+SpcxEAxFjwDucY/KJewmN5H54+m5HLftGVp6wxMSJt7cG9tzP1wCXKfENUU2FNPEBYydQYxEXU3ja+E2drVKr6JD1HmFEqEAvLAxHlFh6YuzVFsvVNMxpYXvE3sfQkWOHVN6KKdAWnsW2nf1m++55wAlPJtQWGZSTcAsNQJF/wnj1tiXS0QQ9SFUzMkEtDSLTq2/XCp80+arlZNOnp/Eb6TAid5Nzvh03QFAU1nCjcjUEAv/DHaLTgBK3xGo2m1hpGliOBPA4woajXqHUA20WFl7TAk4sJpUpZQ7ajI1HT9dybDtbHj5qvWcqlQsBElSKayYgB4Oon0H64BjS6VpjVUlmUkjVHPc2I2sJnti5UQMRq0gASrL80z8vaN5ntgCl8K1BVHmXUNyHZjtsSTewvbbjDen0dXVQWNQKTIUyZMWFtgL74BhQy7EISQWYCVUcSCCDA8un9ffF+e6SrqVaQzXaOxYEmYktA3OKsoTSI8rICqqNQmBZY0iOefUz2xbnqjKpamS8tJnzSJiF0nuOMAg6NnanT6vh1r03APlMgHk+kDcD3xuhmASsXDfKwuIiZntjMVOjM4ZwEDAzLiSTvF76RI5wP0Prn7NVahVAVJtBsk39DpiPbAanNdODEMSbGd+ROLqDEqCLen1jE0S8gmO1o7z3xXmM2EiecAjqutNUVJYlIALHSqr+LT3lgLXMDgYVGitOnIUqAhprqP8Rlz3kxqJ5tgit0bSZVvEkWiREjceYmPqcV5vpz1KJJUk01JVQQb7mZNySP+8AvcHUrEjyAEC/lGoKLRvBBn13wXmsy7IgJU6UiRESRE7RxG1sU1Myhq+KKoUkARELHGxNiDJBFhIMRi4kjUDCiYk/KP9xjcTx6DARyym3hsdRGiRZpX8JmzRuL6hBjWLYqzEBjpioT5iAZANhJtuT6AxYg2gqrkBSYJ4rVCwmNNh6mDc9gI/SbaNXROkDVy7gQo9BuDfaJPrgABkSpV6w1vslIE22gQTZff67RizMUSxLMyknzVDNhfyoBvpG5AucQfNCWS+pvmqNufS4sPWT+kVUqcFyeWNpIHIAUm02iGAm2AJpUuGpqdR+Zk1c7hiQQPrgVruzAAXAGkGLC5O502Y+s+uC6tZqQOlfM40kwAIPJXhuLHviirZUpK0M93JMATESfYT9sBHJVdBZo1ydJB5juZ3kng7YPKFi7BQNFm0MZM+lg31jm+CcpklIICiFAA1N5ZO3ygWPf1xFsstJZqKFbaFlgbd4EffAJ85UaoyobD5RNo1sB3NwF9N8MkpkuYS/OhiI4BnadrnCinWmqGjWJ/EN9KncX5H5Yc5RyGKoTBGwNpImYnSCMAfk3HiLqDk+a7AbQbSCAdgJgm2Mp1AjNtro0KYmTJYyLxJCmBxuOcaejmSGRDFwYFp+RjJv6bixnGb6H16lTpKKRXXpGpSbgzaxvtexNx2wCpukV6V2VtEzC+cH2t+vbH0H4W6pTrZdWp2tccz62ibXjGdr/ABFrD6HCIJEyJm95Bt7Y74W6dVTwnRf3Qkg+h9B3wBXxhXQ+U3cTJjb0m3+b4zPT9VYaDqePlUgMqyD8x3MQIBttfHvxhl6lLU+qZqTMzuTafyOB+ldQCurqCA7C3qYtNhzbAaepSWhSZVUajZi25McQYF9hfC2rVq1yNMXtqMfqbAfbF+aZ8zX0EnVedO+naIJH3PphhVYU1CUkAFruJO+0JM34J7YATI/DZNRTWYbTfzSL7swIEQfltiyh1ynTHDebyogkAaReB+HsZ74HzdPMPK6aj0zbSoNNSfUXcgfQYEo9No02/ftLQD4NMQdlgWEnv542wBtb4nrvCqlPUxgLBdxwLABRxuZx6GzzQukqZsWSmn2aW57CMe5DqMNpp0UUWMRqfj5hsP1HvjS0NPghqhZuZaF/EbCY9OcBnamRzoBJadIv+9Unv/8Ajn1jBtDqWYpACoQJ21FP5lI3AsOMV9LzTVcwAZKlSxDz8pACHeZNzPM4l174dZ9iu5C79/xc7b+xwDqpna2kAJB2nST+VzH698Ler01dvPU2k6VpwRMTqJ5Ji1sGjN+FQQtUB02bSARF/URa+AK3xMp/0gFn8bqAW/4IJYzEXtgL/hHqn/27EkKPJqENbdSJsV2jtf0GhzGTR/mUGO4xgs3SqIRWC1FOsMGemFBIB4kxIseD9MbfpeYFWmtQSNQEjsRYj6GRgMlmqZgeJUmJO4HryDqtyABg/MlRSLo5VhEkcTFyBB2mMDsoImxkXmSN4kLMsJ5YtfnAX7FUqStESFe7E7xIFiYJB830gxOA8pooWR+IkEfMDDGJETMXBHGD1pswlX+aVbySCIMEAESQJEn3IJ3Pp9PXwfClj5RuLpFwd5B1Cebg4ROHCijUIAFoNhEDsT5Z1e+ANKSwVFZ2I8g+QrG5ZzYgxtG4O2LsuXqatYY6HhlEGBFrQpPmkHfYRjiFWmC37xrEXM8gRyIvdePfE6eULICGQ8wIi42HpEe98AvzGQLOxOtQTtE9gbb3EcYqzVGASnkRwbM+kgT+JZtN4nDNg9vITN9wJG25njiOPfAnhkBnhVVgBMh5AtpUbH+2AHqEbtc7GNJ8tgAGBIOqPSADi/IUi1UtZ9IkiQBJ0+WdQFgvteOcB+NMhVM8AgtuPmaxHf6zhx0ihSdBT03AhgsFWj1gwDMja49IwDPK5UIGIJvcAEki3/WBOqKiqfEAAaATvbj7H+WB85l9LEqr9yBHl9iP8tipmIcA1C3JV11cdxwRGASghcy34hJiLT8o425P5YaGmpGoG5tAhQv0j6ycJMooaoeAdcEbb6rekYLViAZPlGzf19PUYBtReM1SWWNm3nlTFj7HB2Z+H6NZULUkbmYg3jt398Jugy9ZahFgT3geR4W/pf0v3xoMg7L5ixmpsAPKvvv+ZwEMl8N06YBWmggWUqJ+55xX1fqIy9EhAQygaQOPWNo/rh1TLCdUekYT9Z+HBmCW8RgY8oGyn29xOA+e9ZZ6wVbwLkHvcyeYE4f9J+F//o1XQraiGLAnWCG3APoIjYjFQ+HKxdvEAhb3FyZ2B5nGq6HQ8NAGadpXbST+frfAZbpNQ5atUV5Ic3aNzx99jHfGio58wGCBXbsfLxfttvhb8VZdXq6qdSmGUedZv/EGjsIvH8sAV+qM9EBrso0lfxM02k/nbfAXdU6wxbw0JMmC1OzVZ/DG1+WGLMl8JELNZ7bmnTJgGNiwMnvJxX0Hp76y0RU0nSCsDi4BneSJONHki5K+Ygz55AI2tBiJkf5OACyeSVRoo6b8kFWUWE+twIvyMBddz1MHwZDLM1Ssklp+QCZLsRfsLzg7rWfZKYVApcrcxsDuYGxFjfvhP0fp+gitVPhqlxqAjbe/JmMA/wChZDw1NWooas/mb+JQQIUcQIA45xHqfXlpsdPmqLIa0Ks7aj+gucZTrPxDm67hKAKat++n1tIB3Ntovhxlegmmqs51utwqXVZuTDCSTtJE4CrKdPq1vPp1Em1WtNvVKYkQD+M/ljR9O6RSpT8zNfXUZTLHuWPvxiNbNDSrNCKIJvp4m2xte3MbYCznX1qeUc2kGGNuF7n1nfAedRrmsQnmIZogAREG0c8e1sJKFWtlndPE8GYNxIbf7EbHGqo5QUlNVgC38IA8ogQBv5u/cnC/9mZ/MFUySYYSBewAmwjACfslWoIQICblZtEADVufWWB4iMHdK8NZ01EIWAQHFrxx62wqzCyvhsvzOdLzu0aSDtcrpe1je1rsek9I/eBy9NtIhQjFt/U8DhQPrbAF5rpqqTUTWDzB34m/oIgRtgapWpV30OjKadwxgBhzAv7/AJ2w0q0IMrqm3t3wH1HKyAabwQ15uL+kiP7euACz80XTwyCpuvmlt9wLz6W77Y8NFhJamwgSSFAPfkgd+fthv0fpqU1lbk7sdz6n+Q2GCOo0yV2kbERO+AztWuCoqO7hwCRHygG/O9o+8+uPaSOlMVQpbSQVQgL+K5gD69jbBNPopYajUKXlI1EAAngmx+sDtxjzq5p7sXgX0kE05U82IDEmB7YCHSssqu7+akSR5CQVZYABB/5aueR6YMaJDKptzfUPv8w9MB5zputQ6Lpan8krZv8AaRYg2FxcHEk6kKp01vJA1CSUPYjeDe1vTADNXOsFGV23bzBSxnlGAU8GxXHmaz2lKhZNLVIuGhg3AuAViDNtgcX5+iAuvSyqealUNM8BG1E+0jC6plpdQ6kACYCw8HckCSCYgDgSeYAe5DpanLtrBZz5xFmEmAVY2k7x9OcU9QygVB59UmAoAHIAmNybCNvtguiDLanBa4JKaWVIkDSw2mLiRbAVbMMlcAtqKLuw5IBmI/3HjnAM+gUwhXVGsgmL/wAJuJsdokenbGfz3xHUcAUqTlPxEjTPpff7HjGl6TLMt2vqbaVuri5Gx+n1wvyfwnW3rV5Tc+GpEXM7kx9sA06R8ULmUVCjAkQZusxcSDguqk1Q6EuyWPmtFyNsUdNyJRgqL+7EiCBxzIM9jJ3xdmM54VQU6UljG+xn12n1I5wDha4PHmH+b9sLF6nTWo9OpUpzq8o1CRyAb98MkoR+Ignj+2M11bJQyhdbw71Fl1UISdRImk0wWJAM9rjAZ7q9BaubKo4uhNIqw8zESumLGBxzGAlrVEIfSBoALITciRDT+JCSIYWExPfT9SoU6NElahJgyDVWmf8ATdPLFIy4VidUAkhZJAAwu6LnqVZqlIq6IQKajWH1Lqd4nwgw06jEsbe04BhS6yGUVNOx80mT3iNx2wszXU6iFRSkKPlC8bSD5YJOF+TzLUqjIYZbiGp01J0wAx8hliPck4Z5rqlSodCgINgdKgi3JABBjtGAOznWE1KWLO9joESDuQdoXjUYwuRKuaex0pqJk+anT+9nfjVMY9odKCsBUJaRJjdhaJO+k7XPbjBtTMVdHhIFVTbQnmNuDEgEE78/TAX5Gvl6S6Ru0guHDknczN7+n54bZfNhoCeZ4iTPe8kfXbtjOUvhaq0eI2nnSBMDmT3ibYrzGd0A0qLckSrGRBv9T298AVnupNXO5KBopoDJqOObD/THPE7YcZXLU8tSlz+8+ZzYsCRfbvtzgHpGWp5ceLUJLKCBeReCFXsPadycDVar1a0lACTdT8zRwRsAt7nfAFPUq5hxUaRTUgqong7xE95I+mHqsq/6h32EER3tgJW8Al6zKqkQhFtMyQNMXI98LM58RMCFDgBbB3AmpFiYgwAbcc4D2h4aaswZkmATPy+VZI5vafrzgrJLVVNKoi+ZpqQB+K0IOSL8i+B+nZ47KoPh+Uksb2u0adibz3nF7UKhdXVpsWF4YSPliYI2I+v1C3J5srVNI/KzN83qQQQJ2MmwwxziroIHPA5OEHUaWrQ4TQyiWKkEabXHJIP29ZxNIKKYZnJIs0mQb+UmAsc2iRG+A0dCnpUAbAYsq1tKs1yFBNtzAnm2EvS+sgeSq23yuQRP+0zyDafvfePWOorUikjSsanI+UgRCzzcqSO0YAZ+q1a3mU+EO03Yb2kadUckG3HJX1qJcrOoknTLVC0k+hMCLnthvm0EKVJluN77ggb4GUECpUpyTvDCGHM9z3kxY4Bc2VAqRBVg8akJUwAB/wATJg7b4YZ7JVAgV4amGktu6jklAYK+qxH54sNLSq60apq2MXveSogH1keuJ5Pp6sodmVUBEx81p8rAyPscAT0ujSVCyKupbltAW28geo9jhFmKpINZ11a5MHYCQAebRIn0HfBuYdgvh0z5GjSIuwYxze0Wxc0qQtRAdlEE8bE3I9Lb3wGeP7zQFZdyJB+VQDqJYbLFr+mPVvUDkGNKgmCTMgaxAkiVnY2bbE+pUdWYVZ+VkGkiVEk20xsdJPM+2POpHVWhiCNF9NwYEie6+ntgHPRuro1REV7nVK7g+UmR27xg39nKF2DWIE8R6kXvG22FHQK2mqq6YsYPqFa/vFsPOluSNpLGWOmPr69sAxo1QWImI/D/AD9cVVlDsCFEgwGI+hAvMcYjXy+jzJPYDf8AufbFKdShgpveLTf6STgC8xnEVTLwR2IJF4/XC56BMMxkR3g+tuJxV/5TXdE2sQIEjuARJ4FsTqo16xso3A1BgJ3Im59I5OAzC1yaYLqrAsfmEiNpB/lOGvw10akvnRGlhbUwMQSLW7d8BZ+gaOYVUQ6GAJkSBJEweDzHGNHk2WggGv6tvudyfU84BJ8VfDpLeJRVbL51sJifMP8Ad+u2Aug5nUoOlQFAl3A0zcavc8z7dsPsz1Fi4ZdGgC7zZt/L/YYzOe6eaRSp8iuSTYEJtHlnbi/bAPMgk1NSlisSWgEvfYWkAW34weDSptDQNRN5HmmT81iCBxhTluuMqEaR4iyIFrWIaIgLHOI9MyRrMCxYgXL7TvZQCIHrze+A9+Is1UdglJW0sPwN80gjT2hpub7YjlcumVC1K/nqGYpCPLfTpRZsP9x30ziWZ6ulKUobg+ZnhVSwFydzuNIvbnAmW6f49UvVLFCJLuIL/wDEE2QWtyMB7lqlbNEugmCbgDw6Y9P4mHcfc3w2qumWUlamppEKYJffZRJm59oGCs/QIphaOr5RZbEetotO8YU5bobw1So+7XK6UZpFz4jEwAeBGA8qVquYfSTaQzIplV9ydj7X9MePmaNExUUVybCwAQCfKNZvcm4/U4orZqVKUxpp6tNNUu1Ygm5JM6LCWAgk4OodLpUgBmCqMQLAi3JG82kb4ArN5XUUfLwQ6lCVA0gGIb0gTaL2xQr6RURhdCGUFZNh5lLICApAsfXA/wAICqENiy2se8Yb9RrKG1agrrEhhxPoZ2JHY7bxgBajMttPluwVpOk83uYImeMAUaQUsQSFIIW17afLa9jabgheIwd+0KFkhiwOkL/6Yv5dDkAAm0BiO0CcW9PdQZJCkAr4bxqEkTYkWtyB9cAk6fkM69QSv7tT+PTpibxMmYm+GvU823iQy6VpllECPLbzRwJC3EWm4wwyyVHDowZVBgGIPHy3Mr6/0wXnqq06Z1glTaI1arbfad4wANPMog1GGIn8N5gWDD7fzwRSrUwFBhdUwDueTH3wkq1iFGqfCuKbG15ICsRsw7mNXckX6s1/N5tAtq7JcmD3MDAaOoRpJkEbjkd8Lqug6QkA+ViAfkFzq0xGmbW3E9sLK9cuoLzKmNrTsSCAFWe2I+IXpaVUugMl/KSBNgt51DYnYe+A9eu71GadZX5QTJJ7CIMTeOMDZ2rUIKsVCkQqAFgeZB4badzg/I0UDy4tG17apAiBIIA3/nijq2dp3CRJmWCyTwRcifVsAor1tQWn5VOkLMkrYkr6qVaTO3G2LFyxqZiNJtTDQYBHlUXFxztijUSmkBiDNgoPvOkE9rE4ry+aZKoJUah5CGkTa0xzZT7gYB/0DKlawDSGBMBhptpbYAX9eMaHNPUCkLpDCOTpid5iQfS+E+QzTNVQ65DA2uY8pP698LqHXmR2So+sECSLEGJ3FxeMBp6OWrK4VdIpxcn5gTJnaN4ttgbN5Cosug1OSLTCnYSQB/LfE6GYFUEUyygCNRudtzN+d77YuymTcfNUDdjf3uDvgAk1Uz5qYE+YqnJ37XHrP9mtCsAg1DTIAgbD0tt9ce5rLo4k/hi4P1AjkemF2QzTFmXSUAMDUPm9b/pPbAMFUSVe6xaf64XdZQhNSISBaVPr6f5bEviGm66DTFmYK0Cd5kx/fnEFyLAFdZaI8skkbzex/XbAZbN+JS/eU3uxlk0BgD+Le1vbGs6fmaeZoEuqGTBAG8e9sKM5RMhRF91APO59THOAfhykaFSqXDeWJHaQYNuIwC/N/CuYy7MylXphyUQSzBZLXkCREyLi2HfSOteItOlAUxsqESOGU3kWvYRjTpn6TsosWInbb6/XGZ6t8JkHxct3JKKYIuQSjCw9V2tgGOc6fRVvGrIpIEh9PsR3k+uEZzb1XhCWJPlpACABYa23mBtfC2pmH16K2pWH8d9I7gTp1dj6Y1HTMilFVemF8wEuTqMnkmYuD/bAd4vg06auSzAElAu8k82gCYv9sK6zVc1UZQFABlhcohjd4Pncx8osPvEqfSq1Rqhd1W5LtB1MCdgTYJpvIjHlfqKKFp0Ay0pM6R5qu1lgSwkGWJH5YCFPMJRIWmCz/jqR5nPZLQqTseBi7LfD9SsCx8lzYwSbmZZrt74I6F0Uf6lQDWJ8l4XsvEvv9e+H60p+Zwo4WBb+/fAL6xeq70YVUUgkbSN7FTYyDxgrx0eiSFFuBfnuQP8ADjsdgI0MgnhESwUiSsmL8QDsBaxwHWyGgeV2FNhqjj7RE/TjHY7ANei0kWmpViwI5F/074ozKNWfSZABtpO28sZF22EbCceY7AV0MgaUtVZdJIBpqo0mRpkiIvyBa2FHVBRSoQ/iUlHyhGtE8AagO/HtzjsdgI/+NlZI8QCTpLte8TEhQQIvvJODaRY0yrLJLaQ0yRZbH0vFu2w3x2OwEur19DaV1QYptsAe1180AkzYSDbAVatCxSksdMuwEyflAGwtJ/hUbAzGOx2AV66jvpDSV5m1vQwP/bgF2Y1NRuS0X9AoP9MdjsBo+jZRxVXU2r5pP/6kc+uFydOehU0VWmmx/wBQb+tt5uMdjsA8yNHwqutWsx0neLyQSOf78YL/AGmmreHrLFrkEEx9dsdjsB2UpsajLreGkzIix2A3Avhhm0lLRIFiRjsdgLaKhlmZG3bbFP7EFJeSSNhxPeJ9e+Ox2AQdTz1OnVUgtLTq9DB2v9LDbAPVEQlW1SdQUiGBnmTsY9Ix7jsBqWpIrCpyYX/P+8edW6qlFFBBhto98djsAL1zoy5ikCwhhdSPYxP9sZIpXy50qZWd5F4M35me4+uOx2ApPVfEU0wSFuzAWLEnY8Ae2NR0HpwAd2MO3zQLKIMBbbARb27Y7HYAvLdQEstNC1/mZgJB9bmPfC3Ndd8JtLlFPYBp9ZIsbz+eOx2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39836"/>
            <a:ext cx="33907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09" y="3539836"/>
            <a:ext cx="33907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2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590800" y="2549236"/>
            <a:ext cx="3810000" cy="3352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304800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077691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10540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95700" y="4225636"/>
            <a:ext cx="16383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3905" y="5077691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×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872753" cy="387781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length of the displayed lymphocyte is 36mm. The actual length of the lymphocyte is 6µm. What is the magnification?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Check Your Understanding</a:t>
            </a: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58016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99247" y="2248347"/>
                <a:ext cx="7606553" cy="3877815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(</a:t>
                </a:r>
                <a:r>
                  <a:rPr lang="en-US" sz="1800" dirty="0" err="1" smtClean="0"/>
                  <a:t>Pg</a:t>
                </a:r>
                <a:r>
                  <a:rPr lang="en-US" sz="1800" dirty="0" smtClean="0"/>
                  <a:t> 9, Ex2)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This length of the displayed lymphocyte is 36mm. The actual length of the lymphocyte is 6µm. What is the magnification?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1.) Convert mm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→</a:t>
                </a:r>
                <a:r>
                  <a:rPr lang="en-US" sz="2000" dirty="0" smtClean="0"/>
                  <a:t> µm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36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𝑚𝑚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=36×1000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=36,000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2.) Use the equation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𝑀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000" dirty="0" smtClean="0"/>
                  <a:t> to calculate magnification</a:t>
                </a:r>
              </a:p>
              <a:p>
                <a:pPr marL="0" indent="0" algn="ctr">
                  <a:buNone/>
                </a:pPr>
                <a:r>
                  <a:rPr lang="en-US" sz="1600" dirty="0" smtClean="0"/>
                  <a:t>(M=magnification, I= image size, A=actual size)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36,000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=×6,000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247" y="2248347"/>
                <a:ext cx="7606553" cy="3877815"/>
              </a:xfrm>
              <a:blipFill rotWithShape="1">
                <a:blip r:embed="rId2"/>
                <a:stretch>
                  <a:fillRect l="-881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Check Your Understanding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42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796553" cy="3877815"/>
          </a:xfrm>
        </p:spPr>
        <p:txBody>
          <a:bodyPr/>
          <a:lstStyle/>
          <a:p>
            <a:r>
              <a:rPr lang="en-US" dirty="0" smtClean="0"/>
              <a:t>Top photo is a </a:t>
            </a:r>
            <a:r>
              <a:rPr lang="en-US" b="1" dirty="0" smtClean="0"/>
              <a:t>light micrograph</a:t>
            </a:r>
            <a:r>
              <a:rPr lang="en-US" dirty="0" smtClean="0"/>
              <a:t>: a photograph taken with a light microscope (aka a photomicrograph)</a:t>
            </a:r>
          </a:p>
          <a:p>
            <a:r>
              <a:rPr lang="en-US" dirty="0" smtClean="0"/>
              <a:t>Bottom photo is an </a:t>
            </a:r>
            <a:r>
              <a:rPr lang="en-US" b="1" dirty="0" smtClean="0"/>
              <a:t>electron micrograph</a:t>
            </a:r>
            <a:r>
              <a:rPr lang="en-US" dirty="0" smtClean="0"/>
              <a:t> (picture taken with an electron microscope) of the same cells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1695450"/>
            <a:ext cx="22574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40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micrographs are much clearer than photomicrographs because it has greater </a:t>
            </a:r>
            <a:r>
              <a:rPr lang="en-US" b="1" dirty="0" smtClean="0"/>
              <a:t>resolution. </a:t>
            </a:r>
            <a:endParaRPr lang="en-US" dirty="0" smtClean="0"/>
          </a:p>
          <a:p>
            <a:r>
              <a:rPr lang="en-US" b="1" dirty="0" smtClean="0"/>
              <a:t>Resolution</a:t>
            </a:r>
            <a:r>
              <a:rPr lang="en-US" dirty="0" smtClean="0"/>
              <a:t> is the ability to distinguish between two separate points. If two points cannot be resolved, they are seen as a single point</a:t>
            </a:r>
          </a:p>
          <a:p>
            <a:r>
              <a:rPr lang="en-US" b="1" dirty="0" smtClean="0"/>
              <a:t>You describe resolution as detail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max resolution of light microscopes is ~200nm, meaning points closer than 200nm cannot be resolved and will be seen and one object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**Enlarging photomicrographs does NOT increase resolution! Ignore everything you have ever learned from watching CSI!**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max resolution of light microscopes is 200nm.</a:t>
            </a:r>
          </a:p>
          <a:p>
            <a:pPr lvl="1"/>
            <a:r>
              <a:rPr lang="en-US" dirty="0" smtClean="0"/>
              <a:t>What is this length expressed in µm?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this length expresses in pm?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Check Your Understanding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96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168</TotalTime>
  <Words>840</Words>
  <Application>Microsoft Office PowerPoint</Application>
  <PresentationFormat>On-screen Show (4:3)</PresentationFormat>
  <Paragraphs>101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Times New Roman</vt:lpstr>
      <vt:lpstr>Wingdings</vt:lpstr>
      <vt:lpstr>Hardcover</vt:lpstr>
      <vt:lpstr>Chapter 1.2</vt:lpstr>
      <vt:lpstr>Electron Microscopes</vt:lpstr>
      <vt:lpstr>Magnification</vt:lpstr>
      <vt:lpstr>Check Your Understanding</vt:lpstr>
      <vt:lpstr>Check Your Understanding</vt:lpstr>
      <vt:lpstr>Resolution</vt:lpstr>
      <vt:lpstr>Resolution</vt:lpstr>
      <vt:lpstr>Resolution</vt:lpstr>
      <vt:lpstr>Check Your Understanding</vt:lpstr>
      <vt:lpstr>Check Your Understanding</vt:lpstr>
      <vt:lpstr>The Electromagnetic Spectrum</vt:lpstr>
      <vt:lpstr>The Electromagnetic Spectrum</vt:lpstr>
      <vt:lpstr>The Electromagnetic Spectrum</vt:lpstr>
      <vt:lpstr>The Electromagnetic Spectrum</vt:lpstr>
      <vt:lpstr>The Electron Microscope</vt:lpstr>
      <vt:lpstr>The Electron Microscope</vt:lpstr>
      <vt:lpstr>Electron Microscopes</vt:lpstr>
      <vt:lpstr>The Electron Microscope</vt:lpstr>
      <vt:lpstr>The Electron Microscope</vt:lpstr>
      <vt:lpstr>Ultrastructure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1.2</dc:title>
  <dc:creator>Hoke, Jordan</dc:creator>
  <cp:lastModifiedBy>Rebecca Carlson</cp:lastModifiedBy>
  <cp:revision>17</cp:revision>
  <dcterms:created xsi:type="dcterms:W3CDTF">2013-08-28T13:19:25Z</dcterms:created>
  <dcterms:modified xsi:type="dcterms:W3CDTF">2014-08-02T02:58:49Z</dcterms:modified>
</cp:coreProperties>
</file>