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D4035-3DC7-4300-8174-F9F5AEE13CA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A1D54-A412-48D7-8860-61D41F500B6E}">
      <dgm:prSet phldrT="[Text]"/>
      <dgm:spPr/>
      <dgm:t>
        <a:bodyPr/>
        <a:lstStyle/>
        <a:p>
          <a:r>
            <a:rPr lang="en-US" dirty="0" smtClean="0"/>
            <a:t>Partially Permeable</a:t>
          </a:r>
          <a:endParaRPr lang="en-US" dirty="0"/>
        </a:p>
      </dgm:t>
    </dgm:pt>
    <dgm:pt modelId="{4F2AB2CE-FF8B-4930-8878-12BB6B6DD28D}" type="parTrans" cxnId="{1AF21A60-EEB9-46E3-AEC1-4681371F5D45}">
      <dgm:prSet/>
      <dgm:spPr/>
      <dgm:t>
        <a:bodyPr/>
        <a:lstStyle/>
        <a:p>
          <a:endParaRPr lang="en-US"/>
        </a:p>
      </dgm:t>
    </dgm:pt>
    <dgm:pt modelId="{0BE5B434-92FE-4DFA-AE6F-15807AC90C73}" type="sibTrans" cxnId="{1AF21A60-EEB9-46E3-AEC1-4681371F5D45}">
      <dgm:prSet/>
      <dgm:spPr/>
      <dgm:t>
        <a:bodyPr/>
        <a:lstStyle/>
        <a:p>
          <a:endParaRPr lang="en-US"/>
        </a:p>
      </dgm:t>
    </dgm:pt>
    <dgm:pt modelId="{78FEE602-8FCA-4971-B522-BFECF40B7B06}">
      <dgm:prSet phldrT="[Text]"/>
      <dgm:spPr/>
      <dgm:t>
        <a:bodyPr/>
        <a:lstStyle/>
        <a:p>
          <a:r>
            <a:rPr lang="en-US" dirty="0" smtClean="0"/>
            <a:t>Effective barrier</a:t>
          </a:r>
          <a:endParaRPr lang="en-US" dirty="0"/>
        </a:p>
      </dgm:t>
    </dgm:pt>
    <dgm:pt modelId="{A15BB8F6-266C-4518-A640-A235CCD252EC}" type="parTrans" cxnId="{D72E6610-91E9-476E-B134-950BB190552F}">
      <dgm:prSet/>
      <dgm:spPr/>
      <dgm:t>
        <a:bodyPr/>
        <a:lstStyle/>
        <a:p>
          <a:endParaRPr lang="en-US"/>
        </a:p>
      </dgm:t>
    </dgm:pt>
    <dgm:pt modelId="{B07739D2-7AFC-4393-AB7C-89067B3C12EF}" type="sibTrans" cxnId="{D72E6610-91E9-476E-B134-950BB190552F}">
      <dgm:prSet/>
      <dgm:spPr/>
      <dgm:t>
        <a:bodyPr/>
        <a:lstStyle/>
        <a:p>
          <a:endParaRPr lang="en-US"/>
        </a:p>
      </dgm:t>
    </dgm:pt>
    <dgm:pt modelId="{8AB2E489-DA35-4D52-BC94-C57DF55E6BF9}">
      <dgm:prSet phldrT="[Text]"/>
      <dgm:spPr/>
      <dgm:t>
        <a:bodyPr/>
        <a:lstStyle/>
        <a:p>
          <a:r>
            <a:rPr lang="en-US" dirty="0" smtClean="0"/>
            <a:t>Allows for control</a:t>
          </a:r>
          <a:endParaRPr lang="en-US" dirty="0"/>
        </a:p>
      </dgm:t>
    </dgm:pt>
    <dgm:pt modelId="{17182A10-3523-43AE-B79F-6867EE1146CC}" type="parTrans" cxnId="{44FBA664-3898-4264-853E-41333683CA8E}">
      <dgm:prSet/>
      <dgm:spPr/>
      <dgm:t>
        <a:bodyPr/>
        <a:lstStyle/>
        <a:p>
          <a:endParaRPr lang="en-US"/>
        </a:p>
      </dgm:t>
    </dgm:pt>
    <dgm:pt modelId="{6D00CF53-D38C-4526-8122-C112233A530C}" type="sibTrans" cxnId="{44FBA664-3898-4264-853E-41333683CA8E}">
      <dgm:prSet/>
      <dgm:spPr/>
      <dgm:t>
        <a:bodyPr/>
        <a:lstStyle/>
        <a:p>
          <a:endParaRPr lang="en-US"/>
        </a:p>
      </dgm:t>
    </dgm:pt>
    <dgm:pt modelId="{1F25B545-7816-43BD-B6FB-A7D1489DBA06}">
      <dgm:prSet phldrT="[Text]"/>
      <dgm:spPr/>
      <dgm:t>
        <a:bodyPr/>
        <a:lstStyle/>
        <a:p>
          <a:r>
            <a:rPr lang="en-US" dirty="0" smtClean="0"/>
            <a:t>Freely Permeable</a:t>
          </a:r>
          <a:endParaRPr lang="en-US" dirty="0"/>
        </a:p>
      </dgm:t>
    </dgm:pt>
    <dgm:pt modelId="{BE8D750D-2555-424A-A2C0-2958EBF4086D}" type="parTrans" cxnId="{3C44A064-D58D-48CA-8493-3FD504AC6590}">
      <dgm:prSet/>
      <dgm:spPr/>
      <dgm:t>
        <a:bodyPr/>
        <a:lstStyle/>
        <a:p>
          <a:endParaRPr lang="en-US"/>
        </a:p>
      </dgm:t>
    </dgm:pt>
    <dgm:pt modelId="{8FE4DF21-A521-47CD-87F3-9B55E15F6C16}" type="sibTrans" cxnId="{3C44A064-D58D-48CA-8493-3FD504AC6590}">
      <dgm:prSet/>
      <dgm:spPr/>
      <dgm:t>
        <a:bodyPr/>
        <a:lstStyle/>
        <a:p>
          <a:endParaRPr lang="en-US"/>
        </a:p>
      </dgm:t>
    </dgm:pt>
    <dgm:pt modelId="{B0773099-5FE3-4223-AE8A-B68A2FA27B42}">
      <dgm:prSet phldrT="[Text]"/>
      <dgm:spPr/>
      <dgm:t>
        <a:bodyPr/>
        <a:lstStyle/>
        <a:p>
          <a:r>
            <a:rPr lang="en-US" dirty="0" smtClean="0"/>
            <a:t>Chemicals of cell would mix with surroundings</a:t>
          </a:r>
          <a:endParaRPr lang="en-US" dirty="0"/>
        </a:p>
      </dgm:t>
    </dgm:pt>
    <dgm:pt modelId="{D94C8DF7-F430-4E9D-A36B-86676EFCE758}" type="parTrans" cxnId="{1D286ACF-FB4C-465A-9BE3-7F8EB463C21F}">
      <dgm:prSet/>
      <dgm:spPr/>
      <dgm:t>
        <a:bodyPr/>
        <a:lstStyle/>
        <a:p>
          <a:endParaRPr lang="en-US"/>
        </a:p>
      </dgm:t>
    </dgm:pt>
    <dgm:pt modelId="{512E2169-4C95-40F9-B526-CF6953CAF0BD}" type="sibTrans" cxnId="{1D286ACF-FB4C-465A-9BE3-7F8EB463C21F}">
      <dgm:prSet/>
      <dgm:spPr/>
      <dgm:t>
        <a:bodyPr/>
        <a:lstStyle/>
        <a:p>
          <a:endParaRPr lang="en-US"/>
        </a:p>
      </dgm:t>
    </dgm:pt>
    <dgm:pt modelId="{583F55AC-5845-4335-8EC5-97F056E53410}">
      <dgm:prSet phldrT="[Text]"/>
      <dgm:spPr/>
      <dgm:t>
        <a:bodyPr/>
        <a:lstStyle/>
        <a:p>
          <a:r>
            <a:rPr lang="en-US" dirty="0" smtClean="0"/>
            <a:t>No life</a:t>
          </a:r>
          <a:endParaRPr lang="en-US" dirty="0"/>
        </a:p>
      </dgm:t>
    </dgm:pt>
    <dgm:pt modelId="{47030EF1-E30A-485A-A8EC-BAE7427E7E90}" type="parTrans" cxnId="{9C9D1AD9-4D47-4228-897A-9B2E1C946B73}">
      <dgm:prSet/>
      <dgm:spPr/>
      <dgm:t>
        <a:bodyPr/>
        <a:lstStyle/>
        <a:p>
          <a:endParaRPr lang="en-US"/>
        </a:p>
      </dgm:t>
    </dgm:pt>
    <dgm:pt modelId="{7E124E50-BCD6-404A-AF42-DD132DBBA954}" type="sibTrans" cxnId="{9C9D1AD9-4D47-4228-897A-9B2E1C946B73}">
      <dgm:prSet/>
      <dgm:spPr/>
      <dgm:t>
        <a:bodyPr/>
        <a:lstStyle/>
        <a:p>
          <a:endParaRPr lang="en-US"/>
        </a:p>
      </dgm:t>
    </dgm:pt>
    <dgm:pt modelId="{F7D2590A-3081-493D-A122-8E5FC7B9FF2D}" type="pres">
      <dgm:prSet presAssocID="{CC6D4035-3DC7-4300-8174-F9F5AEE13CA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1319E4-12C7-4E8D-9EA5-7FCC168EF5F0}" type="pres">
      <dgm:prSet presAssocID="{3CFA1D54-A412-48D7-8860-61D41F500B6E}" presName="comp" presStyleCnt="0"/>
      <dgm:spPr/>
    </dgm:pt>
    <dgm:pt modelId="{F81616CD-68CB-4F56-9721-EFBE3B05A2B9}" type="pres">
      <dgm:prSet presAssocID="{3CFA1D54-A412-48D7-8860-61D41F500B6E}" presName="box" presStyleLbl="node1" presStyleIdx="0" presStyleCnt="2"/>
      <dgm:spPr/>
      <dgm:t>
        <a:bodyPr/>
        <a:lstStyle/>
        <a:p>
          <a:endParaRPr lang="en-US"/>
        </a:p>
      </dgm:t>
    </dgm:pt>
    <dgm:pt modelId="{21516106-FACB-474F-B93B-12087EA5B694}" type="pres">
      <dgm:prSet presAssocID="{3CFA1D54-A412-48D7-8860-61D41F500B6E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262CA8B-D591-4A60-9C42-5C3AE8D471A9}" type="pres">
      <dgm:prSet presAssocID="{3CFA1D54-A412-48D7-8860-61D41F500B6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6292F1-A0E5-4E35-8A79-527A00454053}" type="pres">
      <dgm:prSet presAssocID="{0BE5B434-92FE-4DFA-AE6F-15807AC90C73}" presName="spacer" presStyleCnt="0"/>
      <dgm:spPr/>
    </dgm:pt>
    <dgm:pt modelId="{7B5651C4-BF4B-4A59-B715-31226C5BAC23}" type="pres">
      <dgm:prSet presAssocID="{1F25B545-7816-43BD-B6FB-A7D1489DBA06}" presName="comp" presStyleCnt="0"/>
      <dgm:spPr/>
    </dgm:pt>
    <dgm:pt modelId="{12718BFA-C61A-4877-B07E-DABDD1F644E6}" type="pres">
      <dgm:prSet presAssocID="{1F25B545-7816-43BD-B6FB-A7D1489DBA06}" presName="box" presStyleLbl="node1" presStyleIdx="1" presStyleCnt="2"/>
      <dgm:spPr/>
      <dgm:t>
        <a:bodyPr/>
        <a:lstStyle/>
        <a:p>
          <a:endParaRPr lang="en-US"/>
        </a:p>
      </dgm:t>
    </dgm:pt>
    <dgm:pt modelId="{44460758-7740-4D93-9D20-9AE86750A150}" type="pres">
      <dgm:prSet presAssocID="{1F25B545-7816-43BD-B6FB-A7D1489DBA06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FC08BD-51D6-44AF-9FD2-FA7A4576087C}" type="pres">
      <dgm:prSet presAssocID="{1F25B545-7816-43BD-B6FB-A7D1489DBA0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4ED71-E553-44E3-84B0-4EA79D506852}" type="presOf" srcId="{CC6D4035-3DC7-4300-8174-F9F5AEE13CA0}" destId="{F7D2590A-3081-493D-A122-8E5FC7B9FF2D}" srcOrd="0" destOrd="0" presId="urn:microsoft.com/office/officeart/2005/8/layout/vList4#1"/>
    <dgm:cxn modelId="{492A042E-37E6-49EA-866C-B0733162D3D0}" type="presOf" srcId="{1F25B545-7816-43BD-B6FB-A7D1489DBA06}" destId="{20FC08BD-51D6-44AF-9FD2-FA7A4576087C}" srcOrd="1" destOrd="0" presId="urn:microsoft.com/office/officeart/2005/8/layout/vList4#1"/>
    <dgm:cxn modelId="{1AF21A60-EEB9-46E3-AEC1-4681371F5D45}" srcId="{CC6D4035-3DC7-4300-8174-F9F5AEE13CA0}" destId="{3CFA1D54-A412-48D7-8860-61D41F500B6E}" srcOrd="0" destOrd="0" parTransId="{4F2AB2CE-FF8B-4930-8878-12BB6B6DD28D}" sibTransId="{0BE5B434-92FE-4DFA-AE6F-15807AC90C73}"/>
    <dgm:cxn modelId="{E5BF3CAF-806A-4F33-AC00-5D9BE8A6DBCE}" type="presOf" srcId="{78FEE602-8FCA-4971-B522-BFECF40B7B06}" destId="{6262CA8B-D591-4A60-9C42-5C3AE8D471A9}" srcOrd="1" destOrd="1" presId="urn:microsoft.com/office/officeart/2005/8/layout/vList4#1"/>
    <dgm:cxn modelId="{42EA4D78-4B44-4B63-B2A1-BDFDF98F6CF6}" type="presOf" srcId="{B0773099-5FE3-4223-AE8A-B68A2FA27B42}" destId="{12718BFA-C61A-4877-B07E-DABDD1F644E6}" srcOrd="0" destOrd="1" presId="urn:microsoft.com/office/officeart/2005/8/layout/vList4#1"/>
    <dgm:cxn modelId="{6E175EAE-DB6C-42F8-8E64-A3762C59D22B}" type="presOf" srcId="{3CFA1D54-A412-48D7-8860-61D41F500B6E}" destId="{F81616CD-68CB-4F56-9721-EFBE3B05A2B9}" srcOrd="0" destOrd="0" presId="urn:microsoft.com/office/officeart/2005/8/layout/vList4#1"/>
    <dgm:cxn modelId="{55028078-87AA-418B-8332-71DC3F9EC171}" type="presOf" srcId="{3CFA1D54-A412-48D7-8860-61D41F500B6E}" destId="{6262CA8B-D591-4A60-9C42-5C3AE8D471A9}" srcOrd="1" destOrd="0" presId="urn:microsoft.com/office/officeart/2005/8/layout/vList4#1"/>
    <dgm:cxn modelId="{8D31E643-903B-401A-906E-B3981802E1A8}" type="presOf" srcId="{8AB2E489-DA35-4D52-BC94-C57DF55E6BF9}" destId="{6262CA8B-D591-4A60-9C42-5C3AE8D471A9}" srcOrd="1" destOrd="2" presId="urn:microsoft.com/office/officeart/2005/8/layout/vList4#1"/>
    <dgm:cxn modelId="{D72E6610-91E9-476E-B134-950BB190552F}" srcId="{3CFA1D54-A412-48D7-8860-61D41F500B6E}" destId="{78FEE602-8FCA-4971-B522-BFECF40B7B06}" srcOrd="0" destOrd="0" parTransId="{A15BB8F6-266C-4518-A640-A235CCD252EC}" sibTransId="{B07739D2-7AFC-4393-AB7C-89067B3C12EF}"/>
    <dgm:cxn modelId="{9C9D1AD9-4D47-4228-897A-9B2E1C946B73}" srcId="{1F25B545-7816-43BD-B6FB-A7D1489DBA06}" destId="{583F55AC-5845-4335-8EC5-97F056E53410}" srcOrd="1" destOrd="0" parTransId="{47030EF1-E30A-485A-A8EC-BAE7427E7E90}" sibTransId="{7E124E50-BCD6-404A-AF42-DD132DBBA954}"/>
    <dgm:cxn modelId="{9FE62C1F-86A8-499B-ADFC-9A86E79258DD}" type="presOf" srcId="{583F55AC-5845-4335-8EC5-97F056E53410}" destId="{20FC08BD-51D6-44AF-9FD2-FA7A4576087C}" srcOrd="1" destOrd="2" presId="urn:microsoft.com/office/officeart/2005/8/layout/vList4#1"/>
    <dgm:cxn modelId="{E6DB46BB-02F9-46EC-859D-015A6EB4ED16}" type="presOf" srcId="{583F55AC-5845-4335-8EC5-97F056E53410}" destId="{12718BFA-C61A-4877-B07E-DABDD1F644E6}" srcOrd="0" destOrd="2" presId="urn:microsoft.com/office/officeart/2005/8/layout/vList4#1"/>
    <dgm:cxn modelId="{3811DBEF-37DD-4284-8A98-E306CD01A397}" type="presOf" srcId="{78FEE602-8FCA-4971-B522-BFECF40B7B06}" destId="{F81616CD-68CB-4F56-9721-EFBE3B05A2B9}" srcOrd="0" destOrd="1" presId="urn:microsoft.com/office/officeart/2005/8/layout/vList4#1"/>
    <dgm:cxn modelId="{44FBA664-3898-4264-853E-41333683CA8E}" srcId="{3CFA1D54-A412-48D7-8860-61D41F500B6E}" destId="{8AB2E489-DA35-4D52-BC94-C57DF55E6BF9}" srcOrd="1" destOrd="0" parTransId="{17182A10-3523-43AE-B79F-6867EE1146CC}" sibTransId="{6D00CF53-D38C-4526-8122-C112233A530C}"/>
    <dgm:cxn modelId="{8A2D082D-90ED-46D4-8C35-05B238C4181F}" type="presOf" srcId="{1F25B545-7816-43BD-B6FB-A7D1489DBA06}" destId="{12718BFA-C61A-4877-B07E-DABDD1F644E6}" srcOrd="0" destOrd="0" presId="urn:microsoft.com/office/officeart/2005/8/layout/vList4#1"/>
    <dgm:cxn modelId="{10F2362B-C997-4EF0-884D-66B787E23A0B}" type="presOf" srcId="{8AB2E489-DA35-4D52-BC94-C57DF55E6BF9}" destId="{F81616CD-68CB-4F56-9721-EFBE3B05A2B9}" srcOrd="0" destOrd="2" presId="urn:microsoft.com/office/officeart/2005/8/layout/vList4#1"/>
    <dgm:cxn modelId="{BB028FCC-7A52-47E4-AADE-9DE3B5479617}" type="presOf" srcId="{B0773099-5FE3-4223-AE8A-B68A2FA27B42}" destId="{20FC08BD-51D6-44AF-9FD2-FA7A4576087C}" srcOrd="1" destOrd="1" presId="urn:microsoft.com/office/officeart/2005/8/layout/vList4#1"/>
    <dgm:cxn modelId="{3C44A064-D58D-48CA-8493-3FD504AC6590}" srcId="{CC6D4035-3DC7-4300-8174-F9F5AEE13CA0}" destId="{1F25B545-7816-43BD-B6FB-A7D1489DBA06}" srcOrd="1" destOrd="0" parTransId="{BE8D750D-2555-424A-A2C0-2958EBF4086D}" sibTransId="{8FE4DF21-A521-47CD-87F3-9B55E15F6C16}"/>
    <dgm:cxn modelId="{1D286ACF-FB4C-465A-9BE3-7F8EB463C21F}" srcId="{1F25B545-7816-43BD-B6FB-A7D1489DBA06}" destId="{B0773099-5FE3-4223-AE8A-B68A2FA27B42}" srcOrd="0" destOrd="0" parTransId="{D94C8DF7-F430-4E9D-A36B-86676EFCE758}" sibTransId="{512E2169-4C95-40F9-B526-CF6953CAF0BD}"/>
    <dgm:cxn modelId="{EDBC1562-B9FB-42F3-88B4-B077B731918E}" type="presParOf" srcId="{F7D2590A-3081-493D-A122-8E5FC7B9FF2D}" destId="{871319E4-12C7-4E8D-9EA5-7FCC168EF5F0}" srcOrd="0" destOrd="0" presId="urn:microsoft.com/office/officeart/2005/8/layout/vList4#1"/>
    <dgm:cxn modelId="{5DAFC002-6275-4194-8997-7E36F60A7568}" type="presParOf" srcId="{871319E4-12C7-4E8D-9EA5-7FCC168EF5F0}" destId="{F81616CD-68CB-4F56-9721-EFBE3B05A2B9}" srcOrd="0" destOrd="0" presId="urn:microsoft.com/office/officeart/2005/8/layout/vList4#1"/>
    <dgm:cxn modelId="{BC5425CF-727D-4C79-A998-C03EF81309C1}" type="presParOf" srcId="{871319E4-12C7-4E8D-9EA5-7FCC168EF5F0}" destId="{21516106-FACB-474F-B93B-12087EA5B694}" srcOrd="1" destOrd="0" presId="urn:microsoft.com/office/officeart/2005/8/layout/vList4#1"/>
    <dgm:cxn modelId="{ADBD9A8E-A062-42ED-914C-C9FFF32F8384}" type="presParOf" srcId="{871319E4-12C7-4E8D-9EA5-7FCC168EF5F0}" destId="{6262CA8B-D591-4A60-9C42-5C3AE8D471A9}" srcOrd="2" destOrd="0" presId="urn:microsoft.com/office/officeart/2005/8/layout/vList4#1"/>
    <dgm:cxn modelId="{3DC41BF8-4250-47C4-A650-362976A4532E}" type="presParOf" srcId="{F7D2590A-3081-493D-A122-8E5FC7B9FF2D}" destId="{4D6292F1-A0E5-4E35-8A79-527A00454053}" srcOrd="1" destOrd="0" presId="urn:microsoft.com/office/officeart/2005/8/layout/vList4#1"/>
    <dgm:cxn modelId="{66F9EADD-B79A-4A8F-BCE5-8F990C5C405E}" type="presParOf" srcId="{F7D2590A-3081-493D-A122-8E5FC7B9FF2D}" destId="{7B5651C4-BF4B-4A59-B715-31226C5BAC23}" srcOrd="2" destOrd="0" presId="urn:microsoft.com/office/officeart/2005/8/layout/vList4#1"/>
    <dgm:cxn modelId="{036F98BB-E388-4B67-B806-0CB77E593D1C}" type="presParOf" srcId="{7B5651C4-BF4B-4A59-B715-31226C5BAC23}" destId="{12718BFA-C61A-4877-B07E-DABDD1F644E6}" srcOrd="0" destOrd="0" presId="urn:microsoft.com/office/officeart/2005/8/layout/vList4#1"/>
    <dgm:cxn modelId="{59B466B8-3BC7-4AAE-91E4-CC3ECE6959C7}" type="presParOf" srcId="{7B5651C4-BF4B-4A59-B715-31226C5BAC23}" destId="{44460758-7740-4D93-9D20-9AE86750A150}" srcOrd="1" destOrd="0" presId="urn:microsoft.com/office/officeart/2005/8/layout/vList4#1"/>
    <dgm:cxn modelId="{2B21E38E-119D-4FFA-A418-AADE60FE887F}" type="presParOf" srcId="{7B5651C4-BF4B-4A59-B715-31226C5BAC23}" destId="{20FC08BD-51D6-44AF-9FD2-FA7A4576087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1616CD-68CB-4F56-9721-EFBE3B05A2B9}">
      <dsp:nvSpPr>
        <dsp:cNvPr id="0" name=""/>
        <dsp:cNvSpPr/>
      </dsp:nvSpPr>
      <dsp:spPr>
        <a:xfrm>
          <a:off x="0" y="0"/>
          <a:ext cx="6096000" cy="1934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Partially Permeable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Effective barrier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Allows for control</a:t>
          </a:r>
          <a:endParaRPr lang="en-US" sz="2400" kern="1200" dirty="0"/>
        </a:p>
      </dsp:txBody>
      <dsp:txXfrm>
        <a:off x="1412676" y="0"/>
        <a:ext cx="4683323" cy="1934765"/>
      </dsp:txXfrm>
    </dsp:sp>
    <dsp:sp modelId="{21516106-FACB-474F-B93B-12087EA5B694}">
      <dsp:nvSpPr>
        <dsp:cNvPr id="0" name=""/>
        <dsp:cNvSpPr/>
      </dsp:nvSpPr>
      <dsp:spPr>
        <a:xfrm>
          <a:off x="193476" y="193476"/>
          <a:ext cx="1219200" cy="15478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18BFA-C61A-4877-B07E-DABDD1F644E6}">
      <dsp:nvSpPr>
        <dsp:cNvPr id="0" name=""/>
        <dsp:cNvSpPr/>
      </dsp:nvSpPr>
      <dsp:spPr>
        <a:xfrm>
          <a:off x="0" y="2128242"/>
          <a:ext cx="6096000" cy="19347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Freely Permeable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Chemicals of cell would mix with surroundings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No life</a:t>
          </a:r>
          <a:endParaRPr lang="en-US" sz="2400" kern="1200" dirty="0"/>
        </a:p>
      </dsp:txBody>
      <dsp:txXfrm>
        <a:off x="1412676" y="2128242"/>
        <a:ext cx="4683323" cy="1934765"/>
      </dsp:txXfrm>
    </dsp:sp>
    <dsp:sp modelId="{44460758-7740-4D93-9D20-9AE86750A150}">
      <dsp:nvSpPr>
        <dsp:cNvPr id="0" name=""/>
        <dsp:cNvSpPr/>
      </dsp:nvSpPr>
      <dsp:spPr>
        <a:xfrm>
          <a:off x="193476" y="2321718"/>
          <a:ext cx="1219200" cy="15478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AC6A1-3105-4A20-9265-47675EA3F30D}" type="datetimeFigureOut">
              <a:rPr lang="en-US" smtClean="0"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D92F8-1A6A-4D4D-A6F2-52D8412176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89443-F310-465E-81EA-CA356474FEC3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94AF8-DD48-4F82-8242-326D12CC9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3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94AF8-DD48-4F82-8242-326D12CC90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05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4B8-455B-4130-BBCE-2FF1C9E9C63D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020FBC-2A6A-4D9B-BAE6-5C15955CA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4B8-455B-4130-BBCE-2FF1C9E9C63D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0FBC-2A6A-4D9B-BAE6-5C15955C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4B8-455B-4130-BBCE-2FF1C9E9C63D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0FBC-2A6A-4D9B-BAE6-5C15955C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92A4B8-455B-4130-BBCE-2FF1C9E9C63D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A020FBC-2A6A-4D9B-BAE6-5C15955CA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4B8-455B-4130-BBCE-2FF1C9E9C63D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0FBC-2A6A-4D9B-BAE6-5C15955CA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4B8-455B-4130-BBCE-2FF1C9E9C63D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0FBC-2A6A-4D9B-BAE6-5C15955CA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0FBC-2A6A-4D9B-BAE6-5C15955CA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4B8-455B-4130-BBCE-2FF1C9E9C63D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4B8-455B-4130-BBCE-2FF1C9E9C63D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0FBC-2A6A-4D9B-BAE6-5C15955CA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4B8-455B-4130-BBCE-2FF1C9E9C63D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20FBC-2A6A-4D9B-BAE6-5C15955CA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92A4B8-455B-4130-BBCE-2FF1C9E9C63D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A020FBC-2A6A-4D9B-BAE6-5C15955CA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2A4B8-455B-4130-BBCE-2FF1C9E9C63D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020FBC-2A6A-4D9B-BAE6-5C15955CA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92A4B8-455B-4130-BBCE-2FF1C9E9C63D}" type="datetimeFigureOut">
              <a:rPr lang="en-US" smtClean="0"/>
              <a:pPr/>
              <a:t>8/8/2014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A020FBC-2A6A-4D9B-BAE6-5C15955CAB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Light Microscopy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381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Centriole</a:t>
            </a:r>
            <a:r>
              <a:rPr lang="en-US" dirty="0" smtClean="0"/>
              <a:t> (involved in nuclear division) appears as a small structure close to the nucleus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Cells Only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95600"/>
            <a:ext cx="3057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205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larger than animal cells</a:t>
            </a:r>
          </a:p>
          <a:p>
            <a:r>
              <a:rPr lang="en-US" dirty="0" smtClean="0"/>
              <a:t>All surrounded by </a:t>
            </a:r>
            <a:r>
              <a:rPr lang="en-US" b="1" dirty="0" smtClean="0"/>
              <a:t>cell wall</a:t>
            </a:r>
            <a:endParaRPr lang="en-US" dirty="0" smtClean="0"/>
          </a:p>
          <a:p>
            <a:r>
              <a:rPr lang="en-US" dirty="0" smtClean="0"/>
              <a:t>Linked to neighboring cells by </a:t>
            </a:r>
            <a:r>
              <a:rPr lang="en-US" b="1" dirty="0" err="1" smtClean="0"/>
              <a:t>plasmodesmata</a:t>
            </a:r>
            <a:r>
              <a:rPr lang="en-US" dirty="0" smtClean="0"/>
              <a:t> (single </a:t>
            </a:r>
            <a:r>
              <a:rPr lang="en-US" dirty="0" err="1" smtClean="0"/>
              <a:t>plasmodesma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Cells Only</a:t>
            </a:r>
            <a:endParaRPr lang="en-US" dirty="0"/>
          </a:p>
        </p:txBody>
      </p:sp>
      <p:pic>
        <p:nvPicPr>
          <p:cNvPr id="6146" name="Picture 2" descr="http://bio1151b.nicerweb.com/Locked/media/ch06/06_30Plasmodesmata_L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620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1946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central vacuole, surrounded by </a:t>
            </a:r>
            <a:r>
              <a:rPr lang="en-US" b="1" dirty="0" err="1" smtClean="0"/>
              <a:t>tonoplast</a:t>
            </a:r>
            <a:endParaRPr lang="en-US" b="1" dirty="0" smtClean="0"/>
          </a:p>
          <a:p>
            <a:r>
              <a:rPr lang="en-US" b="1" dirty="0" smtClean="0"/>
              <a:t>Chloroplasts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show </a:t>
            </a:r>
            <a:r>
              <a:rPr lang="en-US" b="1" dirty="0" smtClean="0"/>
              <a:t>grana</a:t>
            </a:r>
            <a:r>
              <a:rPr lang="en-US" dirty="0" smtClean="0"/>
              <a:t> (single granum) at high magnification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Cells Only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29345"/>
            <a:ext cx="3600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657600"/>
            <a:ext cx="28575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848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Kilometer (km) 10</a:t>
            </a:r>
            <a:r>
              <a:rPr lang="en-US" sz="2800" baseline="30000" dirty="0"/>
              <a:t>3  </a:t>
            </a:r>
          </a:p>
          <a:p>
            <a:r>
              <a:rPr lang="en-US" sz="2800" dirty="0"/>
              <a:t>Meter (m) 1</a:t>
            </a:r>
          </a:p>
          <a:p>
            <a:r>
              <a:rPr lang="en-US" sz="2800" dirty="0"/>
              <a:t>Centimeter (cm) 10</a:t>
            </a:r>
            <a:r>
              <a:rPr lang="en-US" sz="2800" baseline="30000" dirty="0"/>
              <a:t>-2</a:t>
            </a:r>
          </a:p>
          <a:p>
            <a:r>
              <a:rPr lang="en-US" sz="2800" dirty="0"/>
              <a:t>Millimeter (mm) 10</a:t>
            </a:r>
            <a:r>
              <a:rPr lang="en-US" sz="2800" baseline="30000" dirty="0"/>
              <a:t>-3</a:t>
            </a:r>
          </a:p>
          <a:p>
            <a:r>
              <a:rPr lang="en-US" sz="2800" dirty="0"/>
              <a:t>Micrometer (</a:t>
            </a:r>
            <a:r>
              <a:rPr lang="en-US" sz="2800" dirty="0">
                <a:latin typeface="Calibri"/>
              </a:rPr>
              <a:t>µ</a:t>
            </a:r>
            <a:r>
              <a:rPr lang="en-US" sz="2800" dirty="0"/>
              <a:t>m) 10</a:t>
            </a:r>
            <a:r>
              <a:rPr lang="en-US" sz="2800" baseline="30000" dirty="0"/>
              <a:t>-6</a:t>
            </a:r>
          </a:p>
          <a:p>
            <a:r>
              <a:rPr lang="en-US" sz="2800" dirty="0"/>
              <a:t>Nanometer (nm) 10</a:t>
            </a:r>
            <a:r>
              <a:rPr lang="en-US" sz="2800" baseline="30000" dirty="0"/>
              <a:t>-9</a:t>
            </a:r>
          </a:p>
          <a:p>
            <a:r>
              <a:rPr lang="en-US" sz="2800" dirty="0" err="1"/>
              <a:t>Picometer</a:t>
            </a:r>
            <a:r>
              <a:rPr lang="en-US" sz="2800" dirty="0"/>
              <a:t> (pm) 10</a:t>
            </a:r>
            <a:r>
              <a:rPr lang="en-US" sz="2800" baseline="30000" dirty="0"/>
              <a:t>-12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Units of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729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8125" t="11000" r="18750" b="10000"/>
          <a:stretch>
            <a:fillRect/>
          </a:stretch>
        </p:blipFill>
        <p:spPr bwMode="auto">
          <a:xfrm>
            <a:off x="304800" y="91289"/>
            <a:ext cx="8534400" cy="667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9106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8750" t="8000" r="21875" b="10000"/>
          <a:stretch>
            <a:fillRect/>
          </a:stretch>
        </p:blipFill>
        <p:spPr bwMode="auto">
          <a:xfrm>
            <a:off x="647700" y="41710"/>
            <a:ext cx="7848600" cy="677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91091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30625" t="9000" r="31250" b="10000"/>
          <a:stretch>
            <a:fillRect/>
          </a:stretch>
        </p:blipFill>
        <p:spPr bwMode="auto">
          <a:xfrm>
            <a:off x="1981200" y="-11243"/>
            <a:ext cx="5181600" cy="688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497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6710001"/>
              </p:ext>
            </p:extLst>
          </p:nvPr>
        </p:nvGraphicFramePr>
        <p:xfrm>
          <a:off x="381000" y="914400"/>
          <a:ext cx="8229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Don’ts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HB</a:t>
                      </a:r>
                      <a:r>
                        <a:rPr lang="en-US" baseline="0" dirty="0" smtClean="0"/>
                        <a:t> pencil only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Clear, continuous lines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Accurate proportions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Tissues completely enclosed by lines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Label all tissues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Correctly identified parts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Representative portions or cells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Scale 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Shading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Textbook versions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Individual cells on low power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Nucleus</a:t>
                      </a:r>
                      <a:r>
                        <a:rPr lang="en-US" baseline="0" dirty="0" smtClean="0"/>
                        <a:t> as a solid blob on high power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Drawing Cells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08218"/>
            <a:ext cx="360997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181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25.media.tumblr.com/tumblr_lhx5h35Zla1qhyly2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57200"/>
            <a:ext cx="3872344" cy="330994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Robert Hooke, an English scientist decided to examine thin slices of plant material, and was struck by the appearance of regular box-like structures he names “cells” (1665)</a:t>
            </a:r>
          </a:p>
          <a:p>
            <a:r>
              <a:rPr lang="en-US" dirty="0" smtClean="0"/>
              <a:t>Without realizing it, Hooke discovered the fundamental unit of all living things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History</a:t>
            </a:r>
            <a:endParaRPr lang="en-US" dirty="0"/>
          </a:p>
        </p:txBody>
      </p:sp>
      <p:pic>
        <p:nvPicPr>
          <p:cNvPr id="5" name="Picture 4" descr="http://www.edu365.cat/aulanet/comsoc/persones_tecniques/Robert_Hooke_archivos/Robert_Hoo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0700" y="3774070"/>
            <a:ext cx="2057400" cy="2325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562600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cell is the basic unit of structure and function of all living things (</a:t>
            </a:r>
            <a:r>
              <a:rPr lang="en-US" dirty="0" err="1"/>
              <a:t>Schleiden</a:t>
            </a:r>
            <a:r>
              <a:rPr lang="en-US" dirty="0"/>
              <a:t> </a:t>
            </a:r>
            <a:r>
              <a:rPr lang="en-US" dirty="0" smtClean="0"/>
              <a:t>1838, Schwann 1839)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cells arise from preexisting cells by cell division (</a:t>
            </a:r>
            <a:r>
              <a:rPr lang="en-US" dirty="0"/>
              <a:t>Virchow </a:t>
            </a:r>
            <a:r>
              <a:rPr lang="en-US" dirty="0" smtClean="0"/>
              <a:t>1855)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  <p:pic>
        <p:nvPicPr>
          <p:cNvPr id="4" name="Picture 3" descr="http://bhavanajagat.files.wordpress.com/2012/05/schleiden-all-plants-are-made-of-cells.jpg"/>
          <p:cNvPicPr>
            <a:picLocks noChangeAspect="1" noChangeArrowheads="1"/>
          </p:cNvPicPr>
          <p:nvPr/>
        </p:nvPicPr>
        <p:blipFill>
          <a:blip r:embed="rId2" cstate="print"/>
          <a:srcRect l="30000" t="1482" r="10000" b="31111"/>
          <a:stretch>
            <a:fillRect/>
          </a:stretch>
        </p:blipFill>
        <p:spPr bwMode="auto">
          <a:xfrm>
            <a:off x="6934200" y="0"/>
            <a:ext cx="1371600" cy="1981200"/>
          </a:xfrm>
          <a:prstGeom prst="rect">
            <a:avLst/>
          </a:prstGeom>
          <a:noFill/>
        </p:spPr>
      </p:pic>
      <p:pic>
        <p:nvPicPr>
          <p:cNvPr id="5" name="Picture 4" descr="http://www.merke.ch/biografien/images/schwann.jpg"/>
          <p:cNvPicPr>
            <a:picLocks noChangeAspect="1" noChangeArrowheads="1"/>
          </p:cNvPicPr>
          <p:nvPr/>
        </p:nvPicPr>
        <p:blipFill>
          <a:blip r:embed="rId3" cstate="print"/>
          <a:srcRect l="3653" r="23288" b="9818"/>
          <a:stretch>
            <a:fillRect/>
          </a:stretch>
        </p:blipFill>
        <p:spPr bwMode="auto">
          <a:xfrm>
            <a:off x="6934200" y="1981200"/>
            <a:ext cx="1376515" cy="2133600"/>
          </a:xfrm>
          <a:prstGeom prst="rect">
            <a:avLst/>
          </a:prstGeom>
          <a:noFill/>
        </p:spPr>
      </p:pic>
      <p:pic>
        <p:nvPicPr>
          <p:cNvPr id="6" name="Picture 5" descr="http://fineartamerica.com/images-simple-print/images-medium/3-rudolph-virchow-1821-1902-german-everett.jpg"/>
          <p:cNvPicPr>
            <a:picLocks noChangeAspect="1" noChangeArrowheads="1"/>
          </p:cNvPicPr>
          <p:nvPr/>
        </p:nvPicPr>
        <p:blipFill>
          <a:blip r:embed="rId4" cstate="print"/>
          <a:srcRect l="28274" t="4571" r="13514" b="4000"/>
          <a:stretch>
            <a:fillRect/>
          </a:stretch>
        </p:blipFill>
        <p:spPr bwMode="auto">
          <a:xfrm>
            <a:off x="6939115" y="4121727"/>
            <a:ext cx="1371600" cy="3135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633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143000"/>
            <a:ext cx="6781800" cy="152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What makes a cell distinct from its surroundings?</a:t>
            </a:r>
          </a:p>
          <a:p>
            <a:r>
              <a:rPr lang="en-US" dirty="0" smtClean="0"/>
              <a:t>The thin membrane which surrounds all cells is essential in controlling exchange between the cell and its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2590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Cells?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866442243"/>
              </p:ext>
            </p:extLst>
          </p:nvPr>
        </p:nvGraphicFramePr>
        <p:xfrm>
          <a:off x="1295400" y="2590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0449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2595436" cy="371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of cells has given rise to the </a:t>
            </a:r>
            <a:r>
              <a:rPr lang="en-US" b="1" dirty="0" smtClean="0"/>
              <a:t>cell biology</a:t>
            </a:r>
            <a:r>
              <a:rPr lang="en-US" dirty="0" smtClean="0"/>
              <a:t> branch of biology (duh)</a:t>
            </a:r>
          </a:p>
          <a:p>
            <a:r>
              <a:rPr lang="en-US" dirty="0" smtClean="0"/>
              <a:t>Cells can be studied using several diff. methods, primarily microscopy</a:t>
            </a:r>
          </a:p>
          <a:p>
            <a:pPr lvl="1"/>
            <a:r>
              <a:rPr lang="en-US" dirty="0" smtClean="0"/>
              <a:t>Light microscope= uses light as a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source of radiation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Electron microscope= uses electrons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as a source of radiation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Biology and Microscopy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06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“Golden age” of light microscopy began in 19</a:t>
            </a:r>
            <a:r>
              <a:rPr lang="en-US" baseline="30000" dirty="0" smtClean="0"/>
              <a:t>th</a:t>
            </a:r>
            <a:r>
              <a:rPr lang="en-US" dirty="0" smtClean="0"/>
              <a:t> cent.</a:t>
            </a:r>
          </a:p>
          <a:p>
            <a:r>
              <a:rPr lang="en-US" dirty="0" smtClean="0"/>
              <a:t>Rapid progress in microscope design and preparing material for examination with microscopes (cytology)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Microscopy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7999"/>
            <a:ext cx="5867400" cy="36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998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plant and animal cell is surrounded by a very thin </a:t>
            </a:r>
            <a:r>
              <a:rPr lang="en-US" b="1" dirty="0" smtClean="0"/>
              <a:t>cell surface membrane</a:t>
            </a:r>
            <a:r>
              <a:rPr lang="en-US" dirty="0" smtClean="0"/>
              <a:t> (aka plasma membrane)</a:t>
            </a:r>
          </a:p>
          <a:p>
            <a:r>
              <a:rPr lang="en-US" dirty="0" smtClean="0"/>
              <a:t>All have a </a:t>
            </a:r>
            <a:r>
              <a:rPr lang="en-US" b="1" dirty="0" smtClean="0"/>
              <a:t>nucleus </a:t>
            </a:r>
            <a:r>
              <a:rPr lang="en-US" dirty="0" smtClean="0"/>
              <a:t>which is very large and stains very darkly (especially chromatin)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nucleolus</a:t>
            </a:r>
            <a:r>
              <a:rPr lang="en-US" dirty="0" smtClean="0"/>
              <a:t> located within the nucleus stains even more deeply (variable amount, can be ~1-5)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Animal and Plant Cells</a:t>
            </a:r>
            <a:endParaRPr lang="en-US" dirty="0"/>
          </a:p>
        </p:txBody>
      </p:sp>
      <p:pic>
        <p:nvPicPr>
          <p:cNvPr id="3074" name="Picture 2" descr="http://www.diomedia.com/cache/170/01/AF/TB/01AF-TBW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2895600" cy="195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rm1.staticflickr.com/86/206766509_53421f7d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71505"/>
            <a:ext cx="236696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441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The material between the nucleus and cell surface membrane is the </a:t>
            </a:r>
            <a:r>
              <a:rPr lang="en-US" b="1" dirty="0" smtClean="0">
                <a:latin typeface="+mj-lt"/>
              </a:rPr>
              <a:t>cytoplasm. </a:t>
            </a:r>
            <a:r>
              <a:rPr lang="en-US" dirty="0" smtClean="0">
                <a:latin typeface="+mj-lt"/>
              </a:rPr>
              <a:t>(aqueous: fluid to jelly)</a:t>
            </a:r>
          </a:p>
          <a:p>
            <a:r>
              <a:rPr lang="en-US" dirty="0" smtClean="0">
                <a:latin typeface="+mj-lt"/>
              </a:rPr>
              <a:t>Many small structures (organelles) can be seen within the cytoplasm</a:t>
            </a:r>
          </a:p>
          <a:p>
            <a:r>
              <a:rPr lang="en-US" b="1" dirty="0" smtClean="0">
                <a:latin typeface="+mj-lt"/>
              </a:rPr>
              <a:t>Organelles</a:t>
            </a:r>
            <a:r>
              <a:rPr lang="en-US" dirty="0" smtClean="0">
                <a:latin typeface="+mj-lt"/>
              </a:rPr>
              <a:t> are functionally and structurally distinct parts of a cell and are often surrounded by membranes so that their activities can be separated from the cytoplasm (compartmentalization) </a:t>
            </a:r>
          </a:p>
          <a:p>
            <a:r>
              <a:rPr lang="en-US" dirty="0" smtClean="0">
                <a:latin typeface="+mj-lt"/>
              </a:rPr>
              <a:t>Compartmentalization </a:t>
            </a:r>
            <a:r>
              <a:rPr lang="en-US" dirty="0" smtClean="0">
                <a:latin typeface="+mj-lt"/>
                <a:cs typeface="Times New Roman"/>
              </a:rPr>
              <a:t>→division of labor (sharing of work between specialized organelles)</a:t>
            </a:r>
            <a:endParaRPr lang="en-US" dirty="0" smtClean="0">
              <a:latin typeface="+mj-lt"/>
            </a:endParaRPr>
          </a:p>
          <a:p>
            <a:endParaRPr lang="en-US" b="1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Animal and Plant Cells</a:t>
            </a:r>
          </a:p>
        </p:txBody>
      </p:sp>
    </p:spTree>
    <p:extLst>
      <p:ext uri="{BB962C8B-B14F-4D97-AF65-F5344CB8AC3E}">
        <p14:creationId xmlns:p14="http://schemas.microsoft.com/office/powerpoint/2010/main" xmlns="" val="398618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numerous organelles seen with light microscopes are usually </a:t>
            </a:r>
            <a:r>
              <a:rPr lang="en-US" b="1" dirty="0" smtClean="0"/>
              <a:t>mitochondria </a:t>
            </a:r>
            <a:r>
              <a:rPr lang="en-US" dirty="0" smtClean="0"/>
              <a:t>(single  mitochondrion)</a:t>
            </a:r>
          </a:p>
          <a:p>
            <a:r>
              <a:rPr lang="en-US" b="1" dirty="0" smtClean="0"/>
              <a:t>Golgi apparatus</a:t>
            </a:r>
            <a:r>
              <a:rPr lang="en-US" dirty="0" smtClean="0"/>
              <a:t> can only be seen with silver containing stains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Animal and Plant Cells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36861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http://ibguides.com/images/2.3.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ibguides.com/images/2.3.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95212"/>
            <a:ext cx="4800600" cy="292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7129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</TotalTime>
  <Words>536</Words>
  <Application>Microsoft Office PowerPoint</Application>
  <PresentationFormat>On-screen Show (4:3)</PresentationFormat>
  <Paragraphs>73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Chapter 1.1</vt:lpstr>
      <vt:lpstr>Cell History</vt:lpstr>
      <vt:lpstr>Cell Theory</vt:lpstr>
      <vt:lpstr>Why Cells?</vt:lpstr>
      <vt:lpstr>Cell Biology and Microscopy</vt:lpstr>
      <vt:lpstr>Light Microscopy</vt:lpstr>
      <vt:lpstr>Visualizing Animal and Plant Cells</vt:lpstr>
      <vt:lpstr>Visualizing Animal and Plant Cells</vt:lpstr>
      <vt:lpstr>Visualizing Animal and Plant Cells</vt:lpstr>
      <vt:lpstr>Animal Cells Only</vt:lpstr>
      <vt:lpstr>Plant Cells Only</vt:lpstr>
      <vt:lpstr>Plant Cells Only</vt:lpstr>
      <vt:lpstr>Units of Measurement</vt:lpstr>
      <vt:lpstr>Slide 14</vt:lpstr>
      <vt:lpstr>Slide 15</vt:lpstr>
      <vt:lpstr>Slide 16</vt:lpstr>
      <vt:lpstr>Drawing Cells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1.1</dc:title>
  <dc:creator>Hoke, Jordan</dc:creator>
  <cp:lastModifiedBy>Windows User</cp:lastModifiedBy>
  <cp:revision>11</cp:revision>
  <dcterms:created xsi:type="dcterms:W3CDTF">2013-08-26T21:35:19Z</dcterms:created>
  <dcterms:modified xsi:type="dcterms:W3CDTF">2014-08-08T12:44:27Z</dcterms:modified>
</cp:coreProperties>
</file>