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notesSlides/notesSlide3.xml" ContentType="application/vnd.openxmlformats-officedocument.presentationml.notesSlide+xml"/>
  <Override PartName="/ppt/tags/tag63.xml" ContentType="application/vnd.openxmlformats-officedocument.presentationml.tags+xml"/>
  <Override PartName="/ppt/notesSlides/notesSlide4.xml" ContentType="application/vnd.openxmlformats-officedocument.presentationml.notesSlide+xml"/>
  <Override PartName="/ppt/tags/tag64.xml" ContentType="application/vnd.openxmlformats-officedocument.presentationml.tags+xml"/>
  <Override PartName="/ppt/notesSlides/notesSlide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2"/>
  </p:notesMasterIdLst>
  <p:handoutMasterIdLst>
    <p:handoutMasterId r:id="rId83"/>
  </p:handoutMasterIdLst>
  <p:sldIdLst>
    <p:sldId id="256" r:id="rId2"/>
    <p:sldId id="329" r:id="rId3"/>
    <p:sldId id="257" r:id="rId4"/>
    <p:sldId id="259" r:id="rId5"/>
    <p:sldId id="260" r:id="rId6"/>
    <p:sldId id="261" r:id="rId7"/>
    <p:sldId id="267" r:id="rId8"/>
    <p:sldId id="330" r:id="rId9"/>
    <p:sldId id="265" r:id="rId10"/>
    <p:sldId id="266" r:id="rId11"/>
    <p:sldId id="262" r:id="rId12"/>
    <p:sldId id="263" r:id="rId13"/>
    <p:sldId id="264" r:id="rId14"/>
    <p:sldId id="273" r:id="rId15"/>
    <p:sldId id="275" r:id="rId16"/>
    <p:sldId id="281" r:id="rId17"/>
    <p:sldId id="296" r:id="rId18"/>
    <p:sldId id="297" r:id="rId19"/>
    <p:sldId id="298" r:id="rId20"/>
    <p:sldId id="276" r:id="rId21"/>
    <p:sldId id="277" r:id="rId22"/>
    <p:sldId id="278"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8" r:id="rId37"/>
    <p:sldId id="344" r:id="rId38"/>
    <p:sldId id="345" r:id="rId39"/>
    <p:sldId id="346" r:id="rId40"/>
    <p:sldId id="347" r:id="rId41"/>
    <p:sldId id="349" r:id="rId42"/>
    <p:sldId id="350" r:id="rId43"/>
    <p:sldId id="351" r:id="rId44"/>
    <p:sldId id="352" r:id="rId45"/>
    <p:sldId id="279" r:id="rId46"/>
    <p:sldId id="280" r:id="rId47"/>
    <p:sldId id="299" r:id="rId48"/>
    <p:sldId id="300" r:id="rId49"/>
    <p:sldId id="301" r:id="rId50"/>
    <p:sldId id="303" r:id="rId51"/>
    <p:sldId id="271" r:id="rId52"/>
    <p:sldId id="304"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06" r:id="rId66"/>
    <p:sldId id="320" r:id="rId67"/>
    <p:sldId id="307" r:id="rId68"/>
    <p:sldId id="284" r:id="rId69"/>
    <p:sldId id="324" r:id="rId70"/>
    <p:sldId id="325" r:id="rId71"/>
    <p:sldId id="321" r:id="rId72"/>
    <p:sldId id="323" r:id="rId73"/>
    <p:sldId id="326" r:id="rId74"/>
    <p:sldId id="327" r:id="rId75"/>
    <p:sldId id="290" r:id="rId76"/>
    <p:sldId id="328" r:id="rId77"/>
    <p:sldId id="291" r:id="rId78"/>
    <p:sldId id="289" r:id="rId79"/>
    <p:sldId id="285" r:id="rId80"/>
    <p:sldId id="287" r:id="rId8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D3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80" d="100"/>
          <a:sy n="80" d="100"/>
        </p:scale>
        <p:origin x="-864"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93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93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93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387F0F3-E38F-4005-A0F2-4DDAB0FB0AC9}" type="slidenum">
              <a:rPr lang="en-US"/>
              <a:pPr/>
              <a:t>‹#›</a:t>
            </a:fld>
            <a:endParaRPr lang="en-US"/>
          </a:p>
        </p:txBody>
      </p:sp>
    </p:spTree>
    <p:extLst>
      <p:ext uri="{BB962C8B-B14F-4D97-AF65-F5344CB8AC3E}">
        <p14:creationId xmlns:p14="http://schemas.microsoft.com/office/powerpoint/2010/main" val="401612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78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78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78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ED3A1B0-DD86-4D77-8C6D-454C7C9AB4CE}" type="slidenum">
              <a:rPr lang="en-US"/>
              <a:pPr/>
              <a:t>‹#›</a:t>
            </a:fld>
            <a:endParaRPr lang="en-US"/>
          </a:p>
        </p:txBody>
      </p:sp>
    </p:spTree>
    <p:extLst>
      <p:ext uri="{BB962C8B-B14F-4D97-AF65-F5344CB8AC3E}">
        <p14:creationId xmlns:p14="http://schemas.microsoft.com/office/powerpoint/2010/main" val="69384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71F75D-1816-4E47-8EBE-29E7E95E10F0}" type="slidenum">
              <a:rPr lang="en-US"/>
              <a:pPr/>
              <a:t>60</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381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B26A3-21B9-44CC-A407-9C89B4AD7B30}" type="slidenum">
              <a:rPr lang="en-US"/>
              <a:pPr/>
              <a:t>61</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052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BAA6EA-8AB3-449F-93DF-208148385A6D}" type="slidenum">
              <a:rPr lang="en-US"/>
              <a:pPr/>
              <a:t>62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016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624BA-07D4-44FB-9693-3E16EBE38350}" type="slidenum">
              <a:rPr lang="en-US"/>
              <a:pPr/>
              <a:t>63</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6836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0CFC4-B5D5-4C23-9638-88763338BEA9}" type="slidenum">
              <a:rPr lang="en-US"/>
              <a:pPr/>
              <a:t>64</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t>100x Image </a:t>
            </a:r>
          </a:p>
          <a:p>
            <a:r>
              <a:rPr lang="en-US"/>
              <a:t>The veins (vascular tissue) in the leaf of a monocot are parallel. So a cross section of the leaf shows a series of  dark circles, each of which is a separate vein. On the bottom surface of the leaf  two guard cells can be seen around each of the stomata. The white areas inside the leaf are air spaces, which allow the cells to take up carbon dioxide gas for photosynthesis.</a:t>
            </a:r>
          </a:p>
        </p:txBody>
      </p:sp>
    </p:spTree>
    <p:extLst>
      <p:ext uri="{BB962C8B-B14F-4D97-AF65-F5344CB8AC3E}">
        <p14:creationId xmlns:p14="http://schemas.microsoft.com/office/powerpoint/2010/main" val="247437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AF29B-2A3F-4C9E-9F42-425D78B5D720}" type="slidenum">
              <a:rPr lang="en-US"/>
              <a:pPr/>
              <a:t>66</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t>40x . This image shows the large central vein (vascular tissue) in the middle of a dicot leaf. The white areas inside the leaf are air spaces, which allow the cells to take up carbon dioxide gas for photosynthesis. The rows of elongated cells near the top surface of the leaf are the palisade layer, where most of the photosynthesis takes place.</a:t>
            </a:r>
          </a:p>
        </p:txBody>
      </p:sp>
    </p:spTree>
    <p:extLst>
      <p:ext uri="{BB962C8B-B14F-4D97-AF65-F5344CB8AC3E}">
        <p14:creationId xmlns:p14="http://schemas.microsoft.com/office/powerpoint/2010/main" val="4042422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5DEB3-872C-4279-9A19-8BF3B82008C1}" type="slidenum">
              <a:rPr lang="en-US"/>
              <a:pPr/>
              <a:t>76</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476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2286000"/>
            <a:ext cx="7467600" cy="1371600"/>
          </a:xfrm>
        </p:spPr>
        <p:txBody>
          <a:bodyPr/>
          <a:lstStyle>
            <a:lvl1pPr algn="r">
              <a:lnSpc>
                <a:spcPct val="80000"/>
              </a:lnSpc>
              <a:defRPr sz="5600"/>
            </a:lvl1pPr>
          </a:lstStyle>
          <a:p>
            <a:r>
              <a:rPr lang="en-US"/>
              <a:t>Click to edit Master title style</a:t>
            </a:r>
          </a:p>
        </p:txBody>
      </p:sp>
      <p:sp>
        <p:nvSpPr>
          <p:cNvPr id="5123" name="Rectangle 3"/>
          <p:cNvSpPr>
            <a:spLocks noGrp="1" noChangeArrowheads="1"/>
          </p:cNvSpPr>
          <p:nvPr>
            <p:ph type="subTitle" idx="1"/>
          </p:nvPr>
        </p:nvSpPr>
        <p:spPr>
          <a:xfrm>
            <a:off x="2667000" y="4038600"/>
            <a:ext cx="5410200" cy="1066800"/>
          </a:xfrm>
        </p:spPr>
        <p:txBody>
          <a:bodyPr/>
          <a:lstStyle>
            <a:lvl1pPr marL="0" indent="0" algn="r">
              <a:buFontTx/>
              <a:buNone/>
              <a:defRPr/>
            </a:lvl1pPr>
          </a:lstStyle>
          <a:p>
            <a:r>
              <a:rPr lang="en-US"/>
              <a:t>Click to edit Master subtitle style</a:t>
            </a:r>
          </a:p>
        </p:txBody>
      </p:sp>
      <p:sp>
        <p:nvSpPr>
          <p:cNvPr id="5124" name="Rectangle 4"/>
          <p:cNvSpPr>
            <a:spLocks noGrp="1" noChangeArrowheads="1"/>
          </p:cNvSpPr>
          <p:nvPr>
            <p:ph type="dt" sz="half" idx="2"/>
          </p:nvPr>
        </p:nvSpPr>
        <p:spPr>
          <a:xfrm>
            <a:off x="228600" y="6172200"/>
            <a:ext cx="1905000" cy="457200"/>
          </a:xfrm>
        </p:spPr>
        <p:txBody>
          <a:bodyPr/>
          <a:lstStyle>
            <a:lvl1pPr>
              <a:defRPr/>
            </a:lvl1pPr>
          </a:lstStyle>
          <a:p>
            <a:endParaRPr lang="en-US"/>
          </a:p>
        </p:txBody>
      </p:sp>
      <p:sp>
        <p:nvSpPr>
          <p:cNvPr id="5125" name="Rectangle 5"/>
          <p:cNvSpPr>
            <a:spLocks noGrp="1" noChangeArrowheads="1"/>
          </p:cNvSpPr>
          <p:nvPr>
            <p:ph type="ftr" sz="quarter" idx="3"/>
          </p:nvPr>
        </p:nvSpPr>
        <p:spPr>
          <a:xfrm>
            <a:off x="2362200" y="6172200"/>
            <a:ext cx="4343400" cy="457200"/>
          </a:xfrm>
        </p:spPr>
        <p:txBody>
          <a:bodyPr/>
          <a:lstStyle>
            <a:lvl1pPr>
              <a:defRPr/>
            </a:lvl1pPr>
          </a:lstStyle>
          <a:p>
            <a:endParaRPr lang="en-US"/>
          </a:p>
        </p:txBody>
      </p:sp>
      <p:sp>
        <p:nvSpPr>
          <p:cNvPr id="5126" name="Rectangle 6"/>
          <p:cNvSpPr>
            <a:spLocks noGrp="1" noChangeArrowheads="1"/>
          </p:cNvSpPr>
          <p:nvPr>
            <p:ph type="sldNum" sz="quarter" idx="4"/>
          </p:nvPr>
        </p:nvSpPr>
        <p:spPr>
          <a:xfrm>
            <a:off x="7010400" y="6172200"/>
            <a:ext cx="1905000" cy="457200"/>
          </a:xfrm>
        </p:spPr>
        <p:txBody>
          <a:bodyPr/>
          <a:lstStyle>
            <a:lvl1pPr>
              <a:defRPr/>
            </a:lvl1pPr>
          </a:lstStyle>
          <a:p>
            <a:fld id="{E52EF7DC-34A9-427A-8FF5-238EB350C19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972CFE-5F33-4164-8CDC-707EDFBE483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304800"/>
            <a:ext cx="18859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04800"/>
            <a:ext cx="55054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67DFBB-DE35-4244-8BF4-804A38B9268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304800"/>
            <a:ext cx="75438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2590800" y="6096000"/>
            <a:ext cx="1295400" cy="457200"/>
          </a:xfrm>
        </p:spPr>
        <p:txBody>
          <a:bodyPr/>
          <a:lstStyle>
            <a:lvl1pPr>
              <a:defRPr/>
            </a:lvl1pPr>
          </a:lstStyle>
          <a:p>
            <a:endParaRPr lang="en-US"/>
          </a:p>
        </p:txBody>
      </p:sp>
      <p:sp>
        <p:nvSpPr>
          <p:cNvPr id="4" name="Footer Placeholder 3"/>
          <p:cNvSpPr>
            <a:spLocks noGrp="1"/>
          </p:cNvSpPr>
          <p:nvPr>
            <p:ph type="ftr" sz="quarter" idx="11"/>
          </p:nvPr>
        </p:nvSpPr>
        <p:spPr>
          <a:xfrm>
            <a:off x="3962400" y="60960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934200" y="6096000"/>
            <a:ext cx="1295400" cy="457200"/>
          </a:xfrm>
        </p:spPr>
        <p:txBody>
          <a:bodyPr/>
          <a:lstStyle>
            <a:lvl1pPr>
              <a:defRPr/>
            </a:lvl1pPr>
          </a:lstStyle>
          <a:p>
            <a:fld id="{65BF098B-1685-4E1A-94EC-68FDD37C705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0B5E56-DEB1-42B8-8E93-7B1F7EB2A2A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B98949-E539-473C-9E7F-07E2E7489E9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524000"/>
            <a:ext cx="3695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524000"/>
            <a:ext cx="3695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D74AB8-F016-4307-B7A0-82944A8CE62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9DC911D-2270-46EF-A5B5-0F05ECBDED7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8167B7F-CA2D-408F-BDD0-306F31F6296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683597B-F102-468E-9159-60F5696BD96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FD4CC3-CCCF-4E5C-819A-3BDA6482670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71A343-43A3-42D7-B334-C9D244EFCA1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62000" y="304800"/>
            <a:ext cx="7543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762000" y="1524000"/>
            <a:ext cx="7543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2590800" y="60960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4101" name="Rectangle 5"/>
          <p:cNvSpPr>
            <a:spLocks noGrp="1" noChangeArrowheads="1"/>
          </p:cNvSpPr>
          <p:nvPr>
            <p:ph type="ftr" sz="quarter" idx="3"/>
          </p:nvPr>
        </p:nvSpPr>
        <p:spPr bwMode="auto">
          <a:xfrm>
            <a:off x="3962400" y="6096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4102" name="Rectangle 6"/>
          <p:cNvSpPr>
            <a:spLocks noGrp="1" noChangeArrowheads="1"/>
          </p:cNvSpPr>
          <p:nvPr>
            <p:ph type="sldNum" sz="quarter" idx="4"/>
          </p:nvPr>
        </p:nvSpPr>
        <p:spPr bwMode="auto">
          <a:xfrm>
            <a:off x="6934200" y="60960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1782BE66-888D-4C9D-94C3-44E333572FE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84" charset="0"/>
        </a:defRPr>
      </a:lvl2pPr>
      <a:lvl3pPr algn="l" rtl="0" fontAlgn="base">
        <a:spcBef>
          <a:spcPct val="0"/>
        </a:spcBef>
        <a:spcAft>
          <a:spcPct val="0"/>
        </a:spcAft>
        <a:defRPr sz="4000">
          <a:solidFill>
            <a:schemeClr val="tx2"/>
          </a:solidFill>
          <a:latin typeface="Arial Black" pitchFamily="84" charset="0"/>
        </a:defRPr>
      </a:lvl3pPr>
      <a:lvl4pPr algn="l" rtl="0" fontAlgn="base">
        <a:spcBef>
          <a:spcPct val="0"/>
        </a:spcBef>
        <a:spcAft>
          <a:spcPct val="0"/>
        </a:spcAft>
        <a:defRPr sz="4000">
          <a:solidFill>
            <a:schemeClr val="tx2"/>
          </a:solidFill>
          <a:latin typeface="Arial Black" pitchFamily="84" charset="0"/>
        </a:defRPr>
      </a:lvl4pPr>
      <a:lvl5pPr algn="l" rtl="0" fontAlgn="base">
        <a:spcBef>
          <a:spcPct val="0"/>
        </a:spcBef>
        <a:spcAft>
          <a:spcPct val="0"/>
        </a:spcAft>
        <a:defRPr sz="4000">
          <a:solidFill>
            <a:schemeClr val="tx2"/>
          </a:solidFill>
          <a:latin typeface="Arial Black" pitchFamily="84" charset="0"/>
        </a:defRPr>
      </a:lvl5pPr>
      <a:lvl6pPr marL="457200" algn="l" rtl="0" fontAlgn="base">
        <a:spcBef>
          <a:spcPct val="0"/>
        </a:spcBef>
        <a:spcAft>
          <a:spcPct val="0"/>
        </a:spcAft>
        <a:defRPr sz="4000">
          <a:solidFill>
            <a:schemeClr val="tx2"/>
          </a:solidFill>
          <a:latin typeface="Arial Black" pitchFamily="84" charset="0"/>
        </a:defRPr>
      </a:lvl6pPr>
      <a:lvl7pPr marL="914400" algn="l" rtl="0" fontAlgn="base">
        <a:spcBef>
          <a:spcPct val="0"/>
        </a:spcBef>
        <a:spcAft>
          <a:spcPct val="0"/>
        </a:spcAft>
        <a:defRPr sz="4000">
          <a:solidFill>
            <a:schemeClr val="tx2"/>
          </a:solidFill>
          <a:latin typeface="Arial Black" pitchFamily="84" charset="0"/>
        </a:defRPr>
      </a:lvl7pPr>
      <a:lvl8pPr marL="1371600" algn="l" rtl="0" fontAlgn="base">
        <a:spcBef>
          <a:spcPct val="0"/>
        </a:spcBef>
        <a:spcAft>
          <a:spcPct val="0"/>
        </a:spcAft>
        <a:defRPr sz="4000">
          <a:solidFill>
            <a:schemeClr val="tx2"/>
          </a:solidFill>
          <a:latin typeface="Arial Black" pitchFamily="84" charset="0"/>
        </a:defRPr>
      </a:lvl8pPr>
      <a:lvl9pPr marL="1828800" algn="l" rtl="0" fontAlgn="base">
        <a:spcBef>
          <a:spcPct val="0"/>
        </a:spcBef>
        <a:spcAft>
          <a:spcPct val="0"/>
        </a:spcAft>
        <a:defRPr sz="4000">
          <a:solidFill>
            <a:schemeClr val="tx2"/>
          </a:solidFill>
          <a:latin typeface="Arial Black" pitchFamily="8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8.gif"/></Relationships>
</file>

<file path=ppt/slides/_rels/slide2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hyperlink" Target="http://chemistry.about.com/library/graphics/blcyst.htm" TargetMode="Externa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www.callutheran.edu/BioDev/omm/chymo/frames/ionic.htm" TargetMode="Externa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46.jpeg"/></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49.jpeg"/><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51.jpeg"/><Relationship Id="rId4" Type="http://schemas.openxmlformats.org/officeDocument/2006/relationships/image" Target="../media/image50.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53.jpeg"/><Relationship Id="rId4" Type="http://schemas.openxmlformats.org/officeDocument/2006/relationships/image" Target="../media/image52.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54.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3.xml"/><Relationship Id="rId5" Type="http://schemas.openxmlformats.org/officeDocument/2006/relationships/image" Target="../media/image56.jpeg"/><Relationship Id="rId4" Type="http://schemas.openxmlformats.org/officeDocument/2006/relationships/image" Target="../media/image55.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57.jpeg"/></Relationships>
</file>

<file path=ppt/slides/_rels/slide6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6.xml"/><Relationship Id="rId5" Type="http://schemas.openxmlformats.org/officeDocument/2006/relationships/image" Target="../media/image60.jpeg"/><Relationship Id="rId4" Type="http://schemas.openxmlformats.org/officeDocument/2006/relationships/image" Target="../media/image59.jpeg"/></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media/image64.jpeg"/><Relationship Id="rId4" Type="http://schemas.openxmlformats.org/officeDocument/2006/relationships/image" Target="../media/image63.jpeg"/></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68.png"/></Relationships>
</file>

<file path=ppt/slides/_rels/slide7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image" Target="../media/image73.jpeg"/><Relationship Id="rId4" Type="http://schemas.openxmlformats.org/officeDocument/2006/relationships/image" Target="../media/image72.jpe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3800">
                <a:latin typeface="Goudy Stout" pitchFamily="18" charset="0"/>
              </a:rPr>
              <a:t>AICE Biology Lab Review</a:t>
            </a:r>
            <a:br>
              <a:rPr lang="en-US" sz="3800">
                <a:latin typeface="Goudy Stout" pitchFamily="18" charset="0"/>
              </a:rPr>
            </a:br>
            <a:r>
              <a:rPr lang="en-US" sz="3800">
                <a:latin typeface="Goudy Stout" pitchFamily="18" charset="0"/>
              </a:rPr>
              <a:t>AS Paper 3</a:t>
            </a:r>
          </a:p>
        </p:txBody>
      </p:sp>
      <p:sp>
        <p:nvSpPr>
          <p:cNvPr id="2051" name="Rectangle 3"/>
          <p:cNvSpPr>
            <a:spLocks noGrp="1" noChangeArrowheads="1"/>
          </p:cNvSpPr>
          <p:nvPr>
            <p:ph type="subTitle" idx="1"/>
          </p:nvPr>
        </p:nvSpPr>
        <p:spPr>
          <a:xfrm>
            <a:off x="1752600" y="5105400"/>
            <a:ext cx="5410200" cy="1066800"/>
          </a:xfrm>
        </p:spPr>
        <p:txBody>
          <a:bodyPr/>
          <a:lstStyle/>
          <a:p>
            <a:pPr>
              <a:lnSpc>
                <a:spcPct val="90000"/>
              </a:lnSpc>
            </a:pPr>
            <a:r>
              <a:rPr lang="en-US" sz="1200" b="1" dirty="0" smtClean="0">
                <a:latin typeface="Goudy Old Style" pitchFamily="84" charset="0"/>
              </a:rPr>
              <a:t>Adapted from Ms</a:t>
            </a:r>
            <a:r>
              <a:rPr lang="en-US" sz="1200" b="1" dirty="0">
                <a:latin typeface="Goudy Old Style" pitchFamily="84" charset="0"/>
              </a:rPr>
              <a:t>. </a:t>
            </a:r>
            <a:r>
              <a:rPr lang="en-US" sz="1200" b="1" dirty="0" smtClean="0">
                <a:latin typeface="Goudy Old Style" pitchFamily="84" charset="0"/>
              </a:rPr>
              <a:t>Evans GHS</a:t>
            </a:r>
            <a:r>
              <a:rPr lang="en-US" dirty="0" smtClean="0"/>
              <a:t> </a:t>
            </a: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a:latin typeface="Goudy Stout" pitchFamily="18" charset="0"/>
              </a:rPr>
              <a:t>Calculating Magnification</a:t>
            </a:r>
          </a:p>
        </p:txBody>
      </p:sp>
      <p:sp>
        <p:nvSpPr>
          <p:cNvPr id="15363" name="Rectangle 3"/>
          <p:cNvSpPr>
            <a:spLocks noGrp="1" noChangeArrowheads="1"/>
          </p:cNvSpPr>
          <p:nvPr>
            <p:ph type="body" idx="1"/>
          </p:nvPr>
        </p:nvSpPr>
        <p:spPr>
          <a:xfrm>
            <a:off x="457200" y="1524000"/>
            <a:ext cx="8229600" cy="1600200"/>
          </a:xfrm>
        </p:spPr>
        <p:txBody>
          <a:bodyPr/>
          <a:lstStyle/>
          <a:p>
            <a:pPr>
              <a:buFontTx/>
              <a:buNone/>
            </a:pPr>
            <a:r>
              <a:rPr lang="en-US" b="1">
                <a:latin typeface="Goudy Old Style" pitchFamily="84" charset="0"/>
              </a:rPr>
              <a:t>Magnification = Image / Actual</a:t>
            </a:r>
          </a:p>
          <a:p>
            <a:r>
              <a:rPr lang="en-US" b="1">
                <a:latin typeface="Goudy Old Style" pitchFamily="84" charset="0"/>
              </a:rPr>
              <a:t>Example 3:</a:t>
            </a:r>
          </a:p>
          <a:p>
            <a:pPr>
              <a:buFontTx/>
              <a:buNone/>
            </a:pPr>
            <a:r>
              <a:rPr lang="en-US" sz="2000" b="1"/>
              <a:t>The diagram shows a drawing of an electronmicrograph.</a:t>
            </a:r>
          </a:p>
        </p:txBody>
      </p:sp>
      <p:pic>
        <p:nvPicPr>
          <p:cNvPr id="15364" name="Picture 4"/>
          <p:cNvPicPr>
            <a:picLocks noChangeAspect="1" noChangeArrowheads="1"/>
          </p:cNvPicPr>
          <p:nvPr/>
        </p:nvPicPr>
        <p:blipFill>
          <a:blip r:embed="rId3" cstate="print"/>
          <a:srcRect/>
          <a:stretch>
            <a:fillRect/>
          </a:stretch>
        </p:blipFill>
        <p:spPr bwMode="auto">
          <a:xfrm>
            <a:off x="457200" y="3048000"/>
            <a:ext cx="4191000" cy="3282950"/>
          </a:xfrm>
          <a:prstGeom prst="rect">
            <a:avLst/>
          </a:prstGeom>
          <a:noFill/>
          <a:ln w="9525">
            <a:noFill/>
            <a:miter lim="800000"/>
            <a:headEnd/>
            <a:tailEnd/>
          </a:ln>
        </p:spPr>
      </p:pic>
      <p:sp>
        <p:nvSpPr>
          <p:cNvPr id="15365" name="Text Box 5"/>
          <p:cNvSpPr txBox="1">
            <a:spLocks noChangeArrowheads="1"/>
          </p:cNvSpPr>
          <p:nvPr/>
        </p:nvSpPr>
        <p:spPr bwMode="auto">
          <a:xfrm>
            <a:off x="4953000" y="3236913"/>
            <a:ext cx="3810000" cy="2838450"/>
          </a:xfrm>
          <a:prstGeom prst="rect">
            <a:avLst/>
          </a:prstGeom>
          <a:noFill/>
          <a:ln w="9525">
            <a:noFill/>
            <a:miter lim="800000"/>
            <a:headEnd/>
            <a:tailEnd/>
          </a:ln>
          <a:effectLst/>
        </p:spPr>
        <p:txBody>
          <a:bodyPr>
            <a:spAutoFit/>
          </a:bodyPr>
          <a:lstStyle/>
          <a:p>
            <a:r>
              <a:rPr lang="en-US" b="1"/>
              <a:t>What is the approximate length of one mitochondrion in this cell? (Assume the line = 7mm)</a:t>
            </a:r>
          </a:p>
          <a:p>
            <a:endParaRPr lang="en-US" b="1"/>
          </a:p>
          <a:p>
            <a:r>
              <a:rPr lang="en-US" b="1"/>
              <a:t>	A  5 to 6 µm	    </a:t>
            </a:r>
          </a:p>
          <a:p>
            <a:r>
              <a:rPr lang="en-US" b="1"/>
              <a:t>	B  7 to 8 µm	    </a:t>
            </a:r>
          </a:p>
          <a:p>
            <a:r>
              <a:rPr lang="en-US" b="1"/>
              <a:t>	C  8 to 10 µm       </a:t>
            </a:r>
          </a:p>
          <a:p>
            <a:r>
              <a:rPr lang="en-US" b="1"/>
              <a:t>	D  10 to 15 µm</a:t>
            </a:r>
          </a:p>
          <a:p>
            <a:endParaRPr lang="en-US"/>
          </a:p>
          <a:p>
            <a:endParaRPr lang="en-US"/>
          </a:p>
        </p:txBody>
      </p:sp>
      <p:sp>
        <p:nvSpPr>
          <p:cNvPr id="15366" name="Oval 6"/>
          <p:cNvSpPr>
            <a:spLocks noChangeArrowheads="1"/>
          </p:cNvSpPr>
          <p:nvPr/>
        </p:nvSpPr>
        <p:spPr bwMode="auto">
          <a:xfrm>
            <a:off x="5867400" y="4267200"/>
            <a:ext cx="1524000" cy="457200"/>
          </a:xfrm>
          <a:prstGeom prst="ellipse">
            <a:avLst/>
          </a:prstGeom>
          <a:solidFill>
            <a:schemeClr val="tx1">
              <a:alpha val="0"/>
            </a:schemeClr>
          </a:solidFill>
          <a:ln w="28575">
            <a:solidFill>
              <a:srgbClr val="FF0000"/>
            </a:solidFill>
            <a:round/>
            <a:headEnd/>
            <a:tailEnd/>
          </a:ln>
          <a:effectLst/>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100">
                <a:latin typeface="Goudy Stout" pitchFamily="18" charset="0"/>
              </a:rPr>
              <a:t>A. Cell Structure</a:t>
            </a:r>
          </a:p>
        </p:txBody>
      </p:sp>
      <p:sp>
        <p:nvSpPr>
          <p:cNvPr id="11267" name="Rectangle 3"/>
          <p:cNvSpPr>
            <a:spLocks noGrp="1" noChangeArrowheads="1"/>
          </p:cNvSpPr>
          <p:nvPr>
            <p:ph type="body" idx="1"/>
          </p:nvPr>
        </p:nvSpPr>
        <p:spPr/>
        <p:txBody>
          <a:bodyPr/>
          <a:lstStyle/>
          <a:p>
            <a:pPr>
              <a:buFontTx/>
              <a:buNone/>
            </a:pPr>
            <a:r>
              <a:rPr lang="en-US" b="1">
                <a:latin typeface="Goudy Old Style" pitchFamily="84" charset="0"/>
              </a:rPr>
              <a:t>(e) Compare &amp; contrast the structure of typical animal &amp; plant cells</a:t>
            </a:r>
          </a:p>
        </p:txBody>
      </p:sp>
      <p:sp>
        <p:nvSpPr>
          <p:cNvPr id="11271" name="Rectangle 7"/>
          <p:cNvSpPr>
            <a:spLocks noChangeArrowheads="1"/>
          </p:cNvSpPr>
          <p:nvPr/>
        </p:nvSpPr>
        <p:spPr bwMode="auto">
          <a:xfrm>
            <a:off x="304800" y="2743200"/>
            <a:ext cx="8534400" cy="3810000"/>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11272" name="Picture 8" descr="eukaryote_plant"/>
          <p:cNvPicPr>
            <a:picLocks noChangeAspect="1" noChangeArrowheads="1"/>
          </p:cNvPicPr>
          <p:nvPr/>
        </p:nvPicPr>
        <p:blipFill>
          <a:blip r:embed="rId3" cstate="print"/>
          <a:srcRect/>
          <a:stretch>
            <a:fillRect/>
          </a:stretch>
        </p:blipFill>
        <p:spPr bwMode="auto">
          <a:xfrm>
            <a:off x="4648200" y="3048000"/>
            <a:ext cx="4191000" cy="3168650"/>
          </a:xfrm>
          <a:prstGeom prst="rect">
            <a:avLst/>
          </a:prstGeom>
          <a:noFill/>
          <a:ln w="9525">
            <a:noFill/>
            <a:miter lim="800000"/>
            <a:headEnd/>
            <a:tailEnd/>
          </a:ln>
        </p:spPr>
      </p:pic>
      <p:pic>
        <p:nvPicPr>
          <p:cNvPr id="11273" name="Picture 9" descr="eukaryote_animal"/>
          <p:cNvPicPr>
            <a:picLocks noChangeAspect="1" noChangeArrowheads="1"/>
          </p:cNvPicPr>
          <p:nvPr/>
        </p:nvPicPr>
        <p:blipFill>
          <a:blip r:embed="rId4" cstate="print"/>
          <a:srcRect/>
          <a:stretch>
            <a:fillRect/>
          </a:stretch>
        </p:blipFill>
        <p:spPr bwMode="auto">
          <a:xfrm>
            <a:off x="381000" y="2895600"/>
            <a:ext cx="4222750" cy="35194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600">
                <a:latin typeface="Goudy Stout" pitchFamily="18" charset="0"/>
              </a:rPr>
              <a:t>A. Cell Structure</a:t>
            </a:r>
            <a:endParaRPr lang="en-US" sz="3100">
              <a:latin typeface="Goudy Stout" pitchFamily="18" charset="0"/>
            </a:endParaRPr>
          </a:p>
        </p:txBody>
      </p:sp>
      <p:sp>
        <p:nvSpPr>
          <p:cNvPr id="12291" name="Rectangle 3"/>
          <p:cNvSpPr>
            <a:spLocks noGrp="1" noChangeArrowheads="1"/>
          </p:cNvSpPr>
          <p:nvPr>
            <p:ph type="body" idx="1"/>
          </p:nvPr>
        </p:nvSpPr>
        <p:spPr/>
        <p:txBody>
          <a:bodyPr/>
          <a:lstStyle/>
          <a:p>
            <a:pPr>
              <a:buFontTx/>
              <a:buNone/>
            </a:pPr>
            <a:r>
              <a:rPr lang="en-US" b="1">
                <a:latin typeface="Goudy Old Style" pitchFamily="84" charset="0"/>
              </a:rPr>
              <a:t>(f) Draw plan diagrams of tissues (including 	transverse section of a dicotyledonous 	leaf) and calculate the linear 	magnification of drawings.</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Grp="1" noChangeAspect="1" noChangeArrowheads="1"/>
          </p:cNvPicPr>
          <p:nvPr>
            <p:ph type="body" idx="1"/>
          </p:nvPr>
        </p:nvPicPr>
        <p:blipFill>
          <a:blip r:embed="rId3" cstate="print"/>
          <a:srcRect/>
          <a:stretch>
            <a:fillRect/>
          </a:stretch>
        </p:blipFill>
        <p:spPr>
          <a:xfrm>
            <a:off x="1524000" y="274638"/>
            <a:ext cx="5562600" cy="3314700"/>
          </a:xfrm>
        </p:spPr>
      </p:pic>
      <p:pic>
        <p:nvPicPr>
          <p:cNvPr id="13316" name="Picture 4"/>
          <p:cNvPicPr>
            <a:picLocks noChangeAspect="1" noChangeArrowheads="1"/>
          </p:cNvPicPr>
          <p:nvPr/>
        </p:nvPicPr>
        <p:blipFill>
          <a:blip r:embed="rId4" cstate="print"/>
          <a:srcRect/>
          <a:stretch>
            <a:fillRect/>
          </a:stretch>
        </p:blipFill>
        <p:spPr bwMode="auto">
          <a:xfrm>
            <a:off x="1524000" y="3581400"/>
            <a:ext cx="5562600" cy="3074988"/>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600">
                <a:latin typeface="Goudy Stout" pitchFamily="18" charset="0"/>
              </a:rPr>
              <a:t>B. Biological Molecules</a:t>
            </a:r>
            <a:endParaRPr lang="en-US" sz="2300">
              <a:latin typeface="Goudy Stout" pitchFamily="18" charset="0"/>
            </a:endParaRPr>
          </a:p>
        </p:txBody>
      </p:sp>
      <p:sp>
        <p:nvSpPr>
          <p:cNvPr id="22531" name="Rectangle 3"/>
          <p:cNvSpPr>
            <a:spLocks noGrp="1" noChangeArrowheads="1"/>
          </p:cNvSpPr>
          <p:nvPr>
            <p:ph type="body" idx="1"/>
          </p:nvPr>
        </p:nvSpPr>
        <p:spPr/>
        <p:txBody>
          <a:bodyPr/>
          <a:lstStyle/>
          <a:p>
            <a:pPr>
              <a:buFontTx/>
              <a:buNone/>
            </a:pPr>
            <a:r>
              <a:rPr lang="en-US" b="1">
                <a:latin typeface="Goudy Old Style" pitchFamily="84" charset="0"/>
              </a:rPr>
              <a:t>(a) Carry out tests for reducing and non reducing sugars (including semi quantitative use of the Benedict’s test), the iodine in potassium iodide test for starch, the emulsion test for lipids and the biuret test for polypeptides.</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500">
                <a:latin typeface="Goudy Stout" pitchFamily="18" charset="0"/>
              </a:rPr>
              <a:t>Benedict’s Test for reducing sugars</a:t>
            </a:r>
          </a:p>
        </p:txBody>
      </p:sp>
      <p:pic>
        <p:nvPicPr>
          <p:cNvPr id="24583" name="Picture 7"/>
          <p:cNvPicPr>
            <a:picLocks noChangeAspect="1" noChangeArrowheads="1"/>
          </p:cNvPicPr>
          <p:nvPr/>
        </p:nvPicPr>
        <p:blipFill>
          <a:blip r:embed="rId3" cstate="print"/>
          <a:srcRect/>
          <a:stretch>
            <a:fillRect/>
          </a:stretch>
        </p:blipFill>
        <p:spPr bwMode="auto">
          <a:xfrm>
            <a:off x="4343400" y="3429000"/>
            <a:ext cx="4191000" cy="2974975"/>
          </a:xfrm>
          <a:prstGeom prst="rect">
            <a:avLst/>
          </a:prstGeom>
          <a:noFill/>
          <a:ln w="9525">
            <a:noFill/>
            <a:miter lim="800000"/>
            <a:headEnd/>
            <a:tailEnd/>
          </a:ln>
          <a:effectLst/>
        </p:spPr>
      </p:pic>
      <p:pic>
        <p:nvPicPr>
          <p:cNvPr id="24582" name="Picture 6"/>
          <p:cNvPicPr>
            <a:picLocks noChangeAspect="1" noChangeArrowheads="1"/>
          </p:cNvPicPr>
          <p:nvPr/>
        </p:nvPicPr>
        <p:blipFill>
          <a:blip r:embed="rId4" cstate="print"/>
          <a:srcRect/>
          <a:stretch>
            <a:fillRect/>
          </a:stretch>
        </p:blipFill>
        <p:spPr bwMode="auto">
          <a:xfrm>
            <a:off x="381000" y="1219200"/>
            <a:ext cx="4038600" cy="3028950"/>
          </a:xfrm>
          <a:prstGeom prst="rect">
            <a:avLst/>
          </a:prstGeom>
          <a:noFill/>
          <a:ln w="9525">
            <a:noFill/>
            <a:miter lim="800000"/>
            <a:headEnd/>
            <a:tailEnd/>
          </a:ln>
          <a:effectLst/>
        </p:spPr>
      </p:pic>
      <p:pic>
        <p:nvPicPr>
          <p:cNvPr id="24581" name="Picture 5" descr="The image “http://i25.photobucket.com/albums/c93/sapphirex/Char012-2.jpg” cannot be displayed, because it contains errors."/>
          <p:cNvPicPr>
            <a:picLocks noChangeAspect="1" noChangeArrowheads="1"/>
          </p:cNvPicPr>
          <p:nvPr/>
        </p:nvPicPr>
        <p:blipFill>
          <a:blip r:embed="rId5" cstate="print"/>
          <a:srcRect/>
          <a:stretch>
            <a:fillRect/>
          </a:stretch>
        </p:blipFill>
        <p:spPr bwMode="auto">
          <a:xfrm>
            <a:off x="4724400" y="1219200"/>
            <a:ext cx="3810000" cy="2743200"/>
          </a:xfrm>
          <a:prstGeom prst="rect">
            <a:avLst/>
          </a:prstGeom>
          <a:noFill/>
        </p:spPr>
      </p:pic>
      <p:sp>
        <p:nvSpPr>
          <p:cNvPr id="24585" name="Text Box 9"/>
          <p:cNvSpPr txBox="1">
            <a:spLocks noChangeArrowheads="1"/>
          </p:cNvSpPr>
          <p:nvPr/>
        </p:nvSpPr>
        <p:spPr bwMode="auto">
          <a:xfrm>
            <a:off x="381000" y="4343400"/>
            <a:ext cx="3810000" cy="2014538"/>
          </a:xfrm>
          <a:prstGeom prst="rect">
            <a:avLst/>
          </a:prstGeom>
          <a:noFill/>
          <a:ln w="9525">
            <a:noFill/>
            <a:miter lim="800000"/>
            <a:headEnd/>
            <a:tailEnd/>
          </a:ln>
          <a:effectLst/>
        </p:spPr>
        <p:txBody>
          <a:bodyPr>
            <a:spAutoFit/>
          </a:bodyPr>
          <a:lstStyle/>
          <a:p>
            <a:pPr marL="342900" indent="-342900">
              <a:buFontTx/>
              <a:buAutoNum type="arabicPeriod"/>
            </a:pPr>
            <a:r>
              <a:rPr lang="en-US"/>
              <a:t>Mix equal amounts of test solution and Benedict’s.</a:t>
            </a:r>
          </a:p>
          <a:p>
            <a:pPr marL="342900" indent="-342900">
              <a:buFontTx/>
              <a:buAutoNum type="arabicPeriod"/>
            </a:pPr>
            <a:r>
              <a:rPr lang="en-US"/>
              <a:t>Heat until nearly boiling for color change.</a:t>
            </a:r>
          </a:p>
          <a:p>
            <a:pPr marL="342900" indent="-342900">
              <a:buFontTx/>
              <a:buAutoNum type="arabicPeriod"/>
            </a:pPr>
            <a:r>
              <a:rPr lang="en-US"/>
              <a:t>Identify relative concentrations of reducing sugars based on degree of color change.</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500">
                <a:latin typeface="Goudy Stout" pitchFamily="18" charset="0"/>
              </a:rPr>
              <a:t>Benedict’s Test for reducing sugars</a:t>
            </a:r>
          </a:p>
        </p:txBody>
      </p:sp>
      <p:pic>
        <p:nvPicPr>
          <p:cNvPr id="30726" name="Picture 6" descr="Results_of_Benedicts_test"/>
          <p:cNvPicPr>
            <a:picLocks noChangeAspect="1" noChangeArrowheads="1"/>
          </p:cNvPicPr>
          <p:nvPr/>
        </p:nvPicPr>
        <p:blipFill>
          <a:blip r:embed="rId3" cstate="print"/>
          <a:srcRect/>
          <a:stretch>
            <a:fillRect/>
          </a:stretch>
        </p:blipFill>
        <p:spPr bwMode="auto">
          <a:xfrm>
            <a:off x="533400" y="1752600"/>
            <a:ext cx="5738813" cy="4303713"/>
          </a:xfrm>
          <a:prstGeom prst="rect">
            <a:avLst/>
          </a:prstGeom>
          <a:noFill/>
        </p:spPr>
      </p:pic>
      <p:sp>
        <p:nvSpPr>
          <p:cNvPr id="30727" name="Rectangle 7"/>
          <p:cNvSpPr>
            <a:spLocks noChangeArrowheads="1"/>
          </p:cNvSpPr>
          <p:nvPr/>
        </p:nvSpPr>
        <p:spPr bwMode="auto">
          <a:xfrm>
            <a:off x="6453188" y="1593850"/>
            <a:ext cx="2081212" cy="3081338"/>
          </a:xfrm>
          <a:prstGeom prst="rect">
            <a:avLst/>
          </a:prstGeom>
          <a:noFill/>
          <a:ln w="9525">
            <a:noFill/>
            <a:miter lim="800000"/>
            <a:headEnd/>
            <a:tailEnd/>
          </a:ln>
          <a:effectLst/>
        </p:spPr>
        <p:txBody>
          <a:bodyPr>
            <a:spAutoFit/>
          </a:bodyPr>
          <a:lstStyle/>
          <a:p>
            <a:r>
              <a:rPr lang="en-US" sz="2800"/>
              <a:t>Here’s a good example of some possible test solutions</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Testing for non reducing sugars (sucrose)</a:t>
            </a:r>
          </a:p>
        </p:txBody>
      </p:sp>
      <p:sp>
        <p:nvSpPr>
          <p:cNvPr id="56323" name="Rectangle 3"/>
          <p:cNvSpPr>
            <a:spLocks noGrp="1" noChangeArrowheads="1"/>
          </p:cNvSpPr>
          <p:nvPr>
            <p:ph type="body" idx="1"/>
          </p:nvPr>
        </p:nvSpPr>
        <p:spPr/>
        <p:txBody>
          <a:bodyPr/>
          <a:lstStyle/>
          <a:p>
            <a:pPr>
              <a:lnSpc>
                <a:spcPct val="90000"/>
              </a:lnSpc>
            </a:pPr>
            <a:r>
              <a:rPr lang="en-US" sz="2800"/>
              <a:t>If you get a negative result for your Benedict’s test, you can rule out the presence of reducing sugars like glucose, fructose &amp; lactose, but further testing is needed to rule out sucrose.</a:t>
            </a:r>
          </a:p>
          <a:p>
            <a:pPr>
              <a:lnSpc>
                <a:spcPct val="90000"/>
              </a:lnSpc>
              <a:buFontTx/>
              <a:buNone/>
            </a:pPr>
            <a:endParaRPr lang="en-US" sz="2800"/>
          </a:p>
          <a:p>
            <a:pPr>
              <a:lnSpc>
                <a:spcPct val="90000"/>
              </a:lnSpc>
            </a:pPr>
            <a:r>
              <a:rPr lang="en-US" sz="2800"/>
              <a:t>There are two methods to use Benedict’s test to test for Non-reducing sugars: Acid Hydrolysis &amp; Enzyme Hydrolysis.</a:t>
            </a:r>
          </a:p>
          <a:p>
            <a:pPr>
              <a:lnSpc>
                <a:spcPct val="90000"/>
              </a:lnSpc>
              <a:buFontTx/>
              <a:buNone/>
            </a:pPr>
            <a:endParaRPr lang="en-US" sz="400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200"/>
              <a:t>Testing for non reducing sugars (sucrose): Acid Hydrolysis</a:t>
            </a:r>
            <a:endParaRPr lang="en-US"/>
          </a:p>
        </p:txBody>
      </p:sp>
      <p:sp>
        <p:nvSpPr>
          <p:cNvPr id="57347" name="Rectangle 3"/>
          <p:cNvSpPr>
            <a:spLocks noGrp="1" noChangeArrowheads="1"/>
          </p:cNvSpPr>
          <p:nvPr>
            <p:ph type="body" idx="1"/>
          </p:nvPr>
        </p:nvSpPr>
        <p:spPr/>
        <p:txBody>
          <a:bodyPr/>
          <a:lstStyle/>
          <a:p>
            <a:pPr eaLnBrk="0" hangingPunct="0">
              <a:spcBef>
                <a:spcPct val="0"/>
              </a:spcBef>
            </a:pPr>
            <a:r>
              <a:rPr lang="en-US" sz="2000"/>
              <a:t>After a neg result, get a fresh solution and add dilute HCL. Heat for 10 minutes to break any glycocidic bonds present.</a:t>
            </a:r>
          </a:p>
          <a:p>
            <a:pPr eaLnBrk="0" hangingPunct="0">
              <a:spcBef>
                <a:spcPct val="0"/>
              </a:spcBef>
            </a:pPr>
            <a:r>
              <a:rPr lang="en-US" sz="2000"/>
              <a:t>Then, add Hydrogen Carbonate to your sample until it ceases to fizz.  This neutralizes the HCL in your sample.</a:t>
            </a:r>
          </a:p>
          <a:p>
            <a:pPr eaLnBrk="0" hangingPunct="0">
              <a:spcBef>
                <a:spcPct val="0"/>
              </a:spcBef>
            </a:pPr>
            <a:r>
              <a:rPr lang="en-US" sz="2000"/>
              <a:t>Now, add Benedicts Solution to your sample and heat for 10-15 minutes.  </a:t>
            </a:r>
          </a:p>
          <a:p>
            <a:pPr eaLnBrk="0" hangingPunct="0">
              <a:spcBef>
                <a:spcPct val="0"/>
              </a:spcBef>
            </a:pPr>
            <a:r>
              <a:rPr lang="en-US" sz="2000"/>
              <a:t>If you see a color change where you previously had a negative test, this is a positive test for non-reducing sugars (eg. sucrose) or starches in the solution.</a:t>
            </a:r>
          </a:p>
          <a:p>
            <a:pPr eaLnBrk="0" hangingPunct="0">
              <a:spcBef>
                <a:spcPct val="0"/>
              </a:spcBef>
            </a:pPr>
            <a:r>
              <a:rPr lang="en-US" sz="2000"/>
              <a:t>Use the IKI test to narrow down your results </a:t>
            </a:r>
          </a:p>
          <a:p>
            <a:pPr eaLnBrk="0" hangingPunct="0">
              <a:spcBef>
                <a:spcPct val="0"/>
              </a:spcBef>
            </a:pPr>
            <a:r>
              <a:rPr lang="en-US" sz="2000"/>
              <a:t>+positive IKI means you have either starch only or a mixture of starch &amp; sucrose</a:t>
            </a:r>
          </a:p>
          <a:p>
            <a:pPr eaLnBrk="0" hangingPunct="0">
              <a:spcBef>
                <a:spcPct val="0"/>
              </a:spcBef>
            </a:pPr>
            <a:r>
              <a:rPr lang="en-US" sz="2000"/>
              <a:t>-Neg. IKI means you have sucrose only.</a:t>
            </a:r>
          </a:p>
          <a:p>
            <a:pPr eaLnBrk="0" hangingPunct="0">
              <a:spcBef>
                <a:spcPct val="0"/>
              </a:spcBef>
            </a:pPr>
            <a:endParaRPr lang="en-US" sz="200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200"/>
              <a:t>Testing for non reducing sugars (sucrose): Enzyme Hydrolysis</a:t>
            </a:r>
            <a:endParaRPr lang="en-US"/>
          </a:p>
        </p:txBody>
      </p:sp>
      <p:sp>
        <p:nvSpPr>
          <p:cNvPr id="58371" name="Rectangle 3"/>
          <p:cNvSpPr>
            <a:spLocks noGrp="1" noChangeArrowheads="1"/>
          </p:cNvSpPr>
          <p:nvPr>
            <p:ph type="body" idx="1"/>
          </p:nvPr>
        </p:nvSpPr>
        <p:spPr/>
        <p:txBody>
          <a:bodyPr/>
          <a:lstStyle/>
          <a:p>
            <a:r>
              <a:rPr lang="en-US" sz="2400"/>
              <a:t>This is just like Acid Hydrolysis except you can use an enzyme like Amylase to break the glycosidic bonds.  </a:t>
            </a:r>
          </a:p>
          <a:p>
            <a:r>
              <a:rPr lang="en-US" sz="2400"/>
              <a:t>When you use an enzyme you need to be more careful when you heat the solution to ensure that you do not denature the enzyme.</a:t>
            </a:r>
          </a:p>
          <a:p>
            <a:r>
              <a:rPr lang="en-US" sz="2400"/>
              <a:t>No hydrogen carbonate is needed when using the enzyme.</a:t>
            </a:r>
          </a:p>
          <a:p>
            <a:r>
              <a:rPr lang="en-US" sz="2400"/>
              <a:t>After adding the enzyme &amp; heating gently for 10 minutes you add the Benedict’s solution and proceed as usual for any Benedict’s test.</a:t>
            </a:r>
            <a:endParaRPr lang="en-US" sz="360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Metric Units (Length)</a:t>
            </a:r>
            <a:endParaRPr lang="en-US" dirty="0"/>
          </a:p>
        </p:txBody>
      </p:sp>
      <p:sp>
        <p:nvSpPr>
          <p:cNvPr id="3" name="Content Placeholder 2"/>
          <p:cNvSpPr>
            <a:spLocks noGrp="1"/>
          </p:cNvSpPr>
          <p:nvPr>
            <p:ph idx="1"/>
          </p:nvPr>
        </p:nvSpPr>
        <p:spPr/>
        <p:txBody>
          <a:bodyPr/>
          <a:lstStyle/>
          <a:p>
            <a:r>
              <a:rPr lang="en-US" sz="2800" dirty="0" smtClean="0"/>
              <a:t>kilometer (km) = 1,000 m (1 X 10</a:t>
            </a:r>
            <a:r>
              <a:rPr lang="en-US" sz="2800" baseline="30000" dirty="0" smtClean="0"/>
              <a:t>3</a:t>
            </a:r>
            <a:r>
              <a:rPr lang="en-US" sz="2800" dirty="0" smtClean="0"/>
              <a:t> m) </a:t>
            </a:r>
          </a:p>
          <a:p>
            <a:r>
              <a:rPr lang="en-US" sz="2800" dirty="0" smtClean="0"/>
              <a:t>meter (m) = 1 m </a:t>
            </a:r>
          </a:p>
          <a:p>
            <a:r>
              <a:rPr lang="en-US" sz="2800" dirty="0" smtClean="0"/>
              <a:t>centimeter (cm) = 0.01 m (1 X 10</a:t>
            </a:r>
            <a:r>
              <a:rPr lang="en-US" sz="2800" baseline="30000" dirty="0" smtClean="0"/>
              <a:t>-2</a:t>
            </a:r>
            <a:r>
              <a:rPr lang="en-US" sz="2800" dirty="0" smtClean="0"/>
              <a:t> m) </a:t>
            </a:r>
          </a:p>
          <a:p>
            <a:r>
              <a:rPr lang="en-US" sz="2800" dirty="0" smtClean="0"/>
              <a:t>millimeter (mm) = 0.001 m (1 X 10</a:t>
            </a:r>
            <a:r>
              <a:rPr lang="en-US" sz="2800" baseline="30000" dirty="0" smtClean="0"/>
              <a:t>-3</a:t>
            </a:r>
            <a:r>
              <a:rPr lang="en-US" sz="2800" dirty="0" smtClean="0"/>
              <a:t> m) </a:t>
            </a:r>
          </a:p>
          <a:p>
            <a:r>
              <a:rPr lang="en-US" sz="2800" dirty="0" smtClean="0"/>
              <a:t>micrometer (um) = 0.000001 m (1 X 10</a:t>
            </a:r>
            <a:r>
              <a:rPr lang="en-US" sz="2800" baseline="30000" dirty="0" smtClean="0"/>
              <a:t>-6</a:t>
            </a:r>
            <a:r>
              <a:rPr lang="en-US" sz="2800" dirty="0" smtClean="0"/>
              <a:t> m) </a:t>
            </a:r>
          </a:p>
          <a:p>
            <a:r>
              <a:rPr lang="en-US" sz="2800" dirty="0" smtClean="0"/>
              <a:t>nanometer (nm) = 0.000000001 m (1 X 10</a:t>
            </a:r>
            <a:r>
              <a:rPr lang="en-US" sz="2800" baseline="30000" dirty="0" smtClean="0"/>
              <a:t>-9</a:t>
            </a:r>
            <a:r>
              <a:rPr lang="en-US" sz="2800" dirty="0" smtClean="0"/>
              <a:t> m)</a:t>
            </a:r>
          </a:p>
          <a:p>
            <a:r>
              <a:rPr lang="en-US" sz="2800" dirty="0" smtClean="0"/>
              <a:t>**To convert between any, use the same method you used in </a:t>
            </a:r>
            <a:r>
              <a:rPr lang="en-US" sz="2800" dirty="0" err="1" smtClean="0"/>
              <a:t>stoichiometry</a:t>
            </a:r>
            <a:r>
              <a:rPr lang="en-US" sz="2800" dirty="0" smtClean="0"/>
              <a:t> &amp; keep track of units</a:t>
            </a:r>
          </a:p>
          <a:p>
            <a:endParaRPr lang="en-US" sz="2800" dirty="0" smtClean="0"/>
          </a:p>
          <a:p>
            <a:endParaRPr lang="en-US" sz="2800"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US" sz="3600">
                <a:latin typeface="Goudy Stout" pitchFamily="18" charset="0"/>
              </a:rPr>
              <a:t>Iodine in Potassium Iodide (IKI) test for starch</a:t>
            </a:r>
            <a:endParaRPr lang="en-US" sz="2700">
              <a:latin typeface="Goudy Stout" pitchFamily="18" charset="0"/>
            </a:endParaRPr>
          </a:p>
        </p:txBody>
      </p:sp>
      <p:sp>
        <p:nvSpPr>
          <p:cNvPr id="25603" name="Rectangle 3"/>
          <p:cNvSpPr>
            <a:spLocks noGrp="1" noChangeArrowheads="1"/>
          </p:cNvSpPr>
          <p:nvPr>
            <p:ph type="body" idx="1"/>
          </p:nvPr>
        </p:nvSpPr>
        <p:spPr>
          <a:xfrm>
            <a:off x="762000" y="1524000"/>
            <a:ext cx="7391400" cy="1524000"/>
          </a:xfrm>
        </p:spPr>
        <p:txBody>
          <a:bodyPr/>
          <a:lstStyle/>
          <a:p>
            <a:r>
              <a:rPr lang="en-US" sz="2800"/>
              <a:t>Iodine solution (IKI) reacts with starch to produce a dark purple or black color. </a:t>
            </a:r>
          </a:p>
          <a:p>
            <a:pPr>
              <a:buFontTx/>
              <a:buNone/>
            </a:pPr>
            <a:endParaRPr lang="en-US" sz="2800"/>
          </a:p>
        </p:txBody>
      </p:sp>
      <p:pic>
        <p:nvPicPr>
          <p:cNvPr id="25604" name="Picture 4" descr="starch_solution_with_IKI"/>
          <p:cNvPicPr>
            <a:picLocks noChangeAspect="1" noChangeArrowheads="1"/>
          </p:cNvPicPr>
          <p:nvPr/>
        </p:nvPicPr>
        <p:blipFill>
          <a:blip r:embed="rId3" cstate="print"/>
          <a:srcRect/>
          <a:stretch>
            <a:fillRect/>
          </a:stretch>
        </p:blipFill>
        <p:spPr bwMode="auto">
          <a:xfrm>
            <a:off x="2895600" y="3276600"/>
            <a:ext cx="3886200" cy="2913063"/>
          </a:xfrm>
          <a:prstGeom prst="rect">
            <a:avLst/>
          </a:prstGeom>
          <a:noFill/>
        </p:spPr>
      </p:pic>
      <p:sp>
        <p:nvSpPr>
          <p:cNvPr id="25606" name="Rectangle 6"/>
          <p:cNvSpPr>
            <a:spLocks noChangeArrowheads="1"/>
          </p:cNvSpPr>
          <p:nvPr/>
        </p:nvSpPr>
        <p:spPr bwMode="auto">
          <a:xfrm>
            <a:off x="533400" y="3352800"/>
            <a:ext cx="2438400" cy="2282825"/>
          </a:xfrm>
          <a:prstGeom prst="rect">
            <a:avLst/>
          </a:prstGeom>
          <a:noFill/>
          <a:ln w="9525">
            <a:noFill/>
            <a:miter lim="800000"/>
            <a:headEnd/>
            <a:tailEnd/>
          </a:ln>
          <a:effectLst/>
        </p:spPr>
        <p:txBody>
          <a:bodyPr>
            <a:spAutoFit/>
          </a:bodyPr>
          <a:lstStyle/>
          <a:p>
            <a:r>
              <a:rPr lang="en-US" sz="2400"/>
              <a:t>Left: starch solution and IKI - Iodine turns dark in the presence of starch.</a:t>
            </a:r>
          </a:p>
        </p:txBody>
      </p:sp>
      <p:sp>
        <p:nvSpPr>
          <p:cNvPr id="25607" name="Rectangle 7"/>
          <p:cNvSpPr>
            <a:spLocks noChangeArrowheads="1"/>
          </p:cNvSpPr>
          <p:nvPr/>
        </p:nvSpPr>
        <p:spPr bwMode="auto">
          <a:xfrm>
            <a:off x="6858000" y="3276600"/>
            <a:ext cx="1874838" cy="2151063"/>
          </a:xfrm>
          <a:prstGeom prst="rect">
            <a:avLst/>
          </a:prstGeom>
          <a:noFill/>
          <a:ln w="9525">
            <a:noFill/>
            <a:miter lim="800000"/>
            <a:headEnd/>
            <a:tailEnd/>
          </a:ln>
          <a:effectLst/>
        </p:spPr>
        <p:txBody>
          <a:bodyPr>
            <a:spAutoFit/>
          </a:bodyPr>
          <a:lstStyle/>
          <a:p>
            <a:pPr eaLnBrk="1" hangingPunct="1">
              <a:lnSpc>
                <a:spcPct val="90000"/>
              </a:lnSpc>
              <a:spcBef>
                <a:spcPct val="20000"/>
              </a:spcBef>
            </a:pPr>
            <a:r>
              <a:rPr lang="en-US" sz="2400"/>
              <a:t>Right: distilled water and IKI</a:t>
            </a:r>
            <a:endParaRPr lang="en-US" sz="2800"/>
          </a:p>
          <a:p>
            <a:pPr eaLnBrk="1" hangingPunct="1">
              <a:lnSpc>
                <a:spcPct val="90000"/>
              </a:lnSpc>
              <a:spcBef>
                <a:spcPct val="20000"/>
              </a:spcBef>
            </a:pPr>
            <a:endParaRPr lang="en-US" sz="2800"/>
          </a:p>
          <a:p>
            <a:endParaRPr lang="en-US"/>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500">
                <a:latin typeface="Goudy Stout" pitchFamily="18" charset="0"/>
              </a:rPr>
              <a:t>Emulsion Test for Lipids</a:t>
            </a:r>
          </a:p>
        </p:txBody>
      </p:sp>
      <p:sp>
        <p:nvSpPr>
          <p:cNvPr id="26627" name="Rectangle 3"/>
          <p:cNvSpPr>
            <a:spLocks noGrp="1" noChangeArrowheads="1"/>
          </p:cNvSpPr>
          <p:nvPr>
            <p:ph type="body" idx="1"/>
          </p:nvPr>
        </p:nvSpPr>
        <p:spPr>
          <a:xfrm>
            <a:off x="762000" y="1524000"/>
            <a:ext cx="2895600" cy="4343400"/>
          </a:xfrm>
        </p:spPr>
        <p:txBody>
          <a:bodyPr/>
          <a:lstStyle/>
          <a:p>
            <a:pPr>
              <a:buFontTx/>
              <a:buNone/>
            </a:pPr>
            <a:r>
              <a:rPr lang="en-US" b="1">
                <a:latin typeface="Goudy Old Style" pitchFamily="84" charset="0"/>
              </a:rPr>
              <a:t>This one can be difficult to interpret.  Look closely for small droplets of oil suspended in the emulsion.</a:t>
            </a:r>
          </a:p>
        </p:txBody>
      </p:sp>
      <p:pic>
        <p:nvPicPr>
          <p:cNvPr id="26628" name="Picture 4" descr="oil_water_emulsifier"/>
          <p:cNvPicPr>
            <a:picLocks noChangeAspect="1" noChangeArrowheads="1"/>
          </p:cNvPicPr>
          <p:nvPr/>
        </p:nvPicPr>
        <p:blipFill>
          <a:blip r:embed="rId3" cstate="print"/>
          <a:srcRect/>
          <a:stretch>
            <a:fillRect/>
          </a:stretch>
        </p:blipFill>
        <p:spPr bwMode="auto">
          <a:xfrm>
            <a:off x="3733800" y="1524000"/>
            <a:ext cx="4914900" cy="417512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100">
                <a:latin typeface="Goudy Stout" pitchFamily="18" charset="0"/>
              </a:rPr>
              <a:t>Biuret Test for peptide bonds (protein)</a:t>
            </a:r>
            <a:endParaRPr lang="en-US" sz="3500">
              <a:latin typeface="Goudy Stout" pitchFamily="18" charset="0"/>
            </a:endParaRPr>
          </a:p>
        </p:txBody>
      </p:sp>
      <p:sp>
        <p:nvSpPr>
          <p:cNvPr id="27651" name="Rectangle 3"/>
          <p:cNvSpPr>
            <a:spLocks noGrp="1" noChangeArrowheads="1"/>
          </p:cNvSpPr>
          <p:nvPr>
            <p:ph type="body" idx="1"/>
          </p:nvPr>
        </p:nvSpPr>
        <p:spPr>
          <a:xfrm>
            <a:off x="762000" y="1524000"/>
            <a:ext cx="4724400" cy="4419600"/>
          </a:xfrm>
        </p:spPr>
        <p:txBody>
          <a:bodyPr/>
          <a:lstStyle/>
          <a:p>
            <a:pPr>
              <a:buFontTx/>
              <a:buNone/>
            </a:pPr>
            <a:r>
              <a:rPr lang="en-US" b="1">
                <a:latin typeface="Goudy Old Style" pitchFamily="84" charset="0"/>
              </a:rPr>
              <a:t>+ Positive test is lavender to purple, </a:t>
            </a:r>
          </a:p>
          <a:p>
            <a:pPr>
              <a:buFontTx/>
              <a:buNone/>
            </a:pPr>
            <a:endParaRPr lang="en-US" b="1">
              <a:latin typeface="Goudy Old Style" pitchFamily="84" charset="0"/>
            </a:endParaRPr>
          </a:p>
          <a:p>
            <a:pPr>
              <a:buFontTx/>
              <a:buNone/>
            </a:pPr>
            <a:r>
              <a:rPr lang="en-US" b="1">
                <a:latin typeface="Goudy Old Style" pitchFamily="84" charset="0"/>
              </a:rPr>
              <a:t>- Negative is sky blue</a:t>
            </a:r>
          </a:p>
        </p:txBody>
      </p:sp>
      <p:pic>
        <p:nvPicPr>
          <p:cNvPr id="27652" name="Picture 4" descr="biuret"/>
          <p:cNvPicPr>
            <a:picLocks noChangeAspect="1" noChangeArrowheads="1"/>
          </p:cNvPicPr>
          <p:nvPr/>
        </p:nvPicPr>
        <p:blipFill>
          <a:blip r:embed="rId3" cstate="print"/>
          <a:srcRect/>
          <a:stretch>
            <a:fillRect/>
          </a:stretch>
        </p:blipFill>
        <p:spPr bwMode="auto">
          <a:xfrm>
            <a:off x="5257800" y="1219200"/>
            <a:ext cx="2728913" cy="528161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(b) describe the ring forms of alpha and beta glucose.</a:t>
            </a:r>
          </a:p>
          <a:p>
            <a:r>
              <a:rPr lang="en-US" sz="1600" dirty="0" smtClean="0"/>
              <a:t>Alpha and beta glucose differ only in the direction that -H and -OH groups point on carbon 1.  Alpha glucose has an -OH [hydroxyl] group that points "downwards", away from the ring, whereas the -OH on carbon 1 of beta glucose is above the ring.</a:t>
            </a:r>
            <a:endParaRPr lang="en-US" sz="1600" dirty="0"/>
          </a:p>
        </p:txBody>
      </p:sp>
      <p:pic>
        <p:nvPicPr>
          <p:cNvPr id="1026" name="Picture 2" descr="http://www.nzetc.org/etexts/Bio14Tuat01/Bio14Tuat01_036a.jpg"/>
          <p:cNvPicPr>
            <a:picLocks noChangeAspect="1" noChangeArrowheads="1"/>
          </p:cNvPicPr>
          <p:nvPr/>
        </p:nvPicPr>
        <p:blipFill>
          <a:blip r:embed="rId3" cstate="print"/>
          <a:srcRect/>
          <a:stretch>
            <a:fillRect/>
          </a:stretch>
        </p:blipFill>
        <p:spPr bwMode="auto">
          <a:xfrm>
            <a:off x="1752600" y="3810000"/>
            <a:ext cx="5486400" cy="250598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(c) Describe the formation and breakage of a </a:t>
            </a:r>
            <a:r>
              <a:rPr lang="en-US" dirty="0" err="1" smtClean="0"/>
              <a:t>glycosidic</a:t>
            </a:r>
            <a:r>
              <a:rPr lang="en-US" dirty="0" smtClean="0"/>
              <a:t> bond.</a:t>
            </a:r>
          </a:p>
          <a:p>
            <a:pPr>
              <a:buNone/>
            </a:pPr>
            <a:endParaRPr lang="en-US" dirty="0"/>
          </a:p>
        </p:txBody>
      </p:sp>
      <p:pic>
        <p:nvPicPr>
          <p:cNvPr id="83970" name="Picture 2" descr="http://www.mrothery.co.uk/images/Image6.gif"/>
          <p:cNvPicPr>
            <a:picLocks noChangeAspect="1" noChangeArrowheads="1"/>
          </p:cNvPicPr>
          <p:nvPr/>
        </p:nvPicPr>
        <p:blipFill>
          <a:blip r:embed="rId3" cstate="print"/>
          <a:srcRect/>
          <a:stretch>
            <a:fillRect/>
          </a:stretch>
        </p:blipFill>
        <p:spPr bwMode="auto">
          <a:xfrm>
            <a:off x="1676400" y="2743200"/>
            <a:ext cx="5257800" cy="3739624"/>
          </a:xfrm>
          <a:prstGeom prst="rect">
            <a:avLst/>
          </a:prstGeom>
          <a:solidFill>
            <a:schemeClr val="tx1"/>
          </a:solidFill>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 describe the molecular structure of starch (</a:t>
            </a:r>
            <a:r>
              <a:rPr lang="en-US" dirty="0" err="1" smtClean="0"/>
              <a:t>amylose</a:t>
            </a:r>
            <a:r>
              <a:rPr lang="en-US" dirty="0" smtClean="0"/>
              <a:t> &amp; </a:t>
            </a:r>
            <a:r>
              <a:rPr lang="en-US" dirty="0" err="1" smtClean="0"/>
              <a:t>amylopectin</a:t>
            </a:r>
            <a:r>
              <a:rPr lang="en-US" dirty="0" smtClean="0"/>
              <a:t>), glycogen &amp; cellulose and relate these structures to their functions in living organisms.</a:t>
            </a:r>
            <a:endParaRPr lang="en-US"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Starch (</a:t>
            </a:r>
            <a:r>
              <a:rPr lang="en-US" dirty="0" err="1" smtClean="0"/>
              <a:t>amylose</a:t>
            </a:r>
            <a:r>
              <a:rPr lang="en-US" dirty="0" smtClean="0"/>
              <a:t> &amp; </a:t>
            </a:r>
            <a:r>
              <a:rPr lang="en-US" dirty="0" err="1" smtClean="0"/>
              <a:t>amylopectin</a:t>
            </a:r>
            <a:r>
              <a:rPr lang="en-US" dirty="0" smtClean="0"/>
              <a:t>)</a:t>
            </a:r>
            <a:endParaRPr lang="en-US" dirty="0"/>
          </a:p>
        </p:txBody>
      </p:sp>
      <p:sp>
        <p:nvSpPr>
          <p:cNvPr id="3" name="Content Placeholder 2"/>
          <p:cNvSpPr>
            <a:spLocks noGrp="1"/>
          </p:cNvSpPr>
          <p:nvPr>
            <p:ph idx="1"/>
          </p:nvPr>
        </p:nvSpPr>
        <p:spPr/>
        <p:txBody>
          <a:bodyPr/>
          <a:lstStyle/>
          <a:p>
            <a:r>
              <a:rPr lang="en-US" dirty="0" smtClean="0"/>
              <a:t>Function: store energy for plants</a:t>
            </a:r>
          </a:p>
          <a:p>
            <a:r>
              <a:rPr lang="en-US" dirty="0" smtClean="0"/>
              <a:t>Structure: many glucose molecules in a lattice configuration (crisscrossing)</a:t>
            </a:r>
            <a:endParaRPr lang="en-US" dirty="0"/>
          </a:p>
        </p:txBody>
      </p:sp>
      <p:pic>
        <p:nvPicPr>
          <p:cNvPr id="87042" name="Picture 2" descr="http://www.nuigalway.ie/cryst/oscail_tutorial/moilin/biomolecules/amylose_frg.png"/>
          <p:cNvPicPr>
            <a:picLocks noChangeAspect="1" noChangeArrowheads="1"/>
          </p:cNvPicPr>
          <p:nvPr/>
        </p:nvPicPr>
        <p:blipFill>
          <a:blip r:embed="rId3" cstate="print"/>
          <a:srcRect/>
          <a:stretch>
            <a:fillRect/>
          </a:stretch>
        </p:blipFill>
        <p:spPr bwMode="auto">
          <a:xfrm>
            <a:off x="457200" y="3174564"/>
            <a:ext cx="2590800" cy="3302436"/>
          </a:xfrm>
          <a:prstGeom prst="rect">
            <a:avLst/>
          </a:prstGeom>
          <a:noFill/>
        </p:spPr>
      </p:pic>
      <p:pic>
        <p:nvPicPr>
          <p:cNvPr id="87044" name="Picture 4" descr="http://www.scientificpsychic.com/fitness/amylopectin.gif"/>
          <p:cNvPicPr>
            <a:picLocks noChangeAspect="1" noChangeArrowheads="1"/>
          </p:cNvPicPr>
          <p:nvPr/>
        </p:nvPicPr>
        <p:blipFill>
          <a:blip r:embed="rId4" cstate="print"/>
          <a:srcRect/>
          <a:stretch>
            <a:fillRect/>
          </a:stretch>
        </p:blipFill>
        <p:spPr bwMode="auto">
          <a:xfrm>
            <a:off x="3429000" y="4267200"/>
            <a:ext cx="5162550" cy="214312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Glycogen</a:t>
            </a:r>
            <a:endParaRPr lang="en-US" dirty="0"/>
          </a:p>
        </p:txBody>
      </p:sp>
      <p:sp>
        <p:nvSpPr>
          <p:cNvPr id="3" name="Content Placeholder 2"/>
          <p:cNvSpPr>
            <a:spLocks noGrp="1"/>
          </p:cNvSpPr>
          <p:nvPr>
            <p:ph idx="1"/>
          </p:nvPr>
        </p:nvSpPr>
        <p:spPr/>
        <p:txBody>
          <a:bodyPr/>
          <a:lstStyle/>
          <a:p>
            <a:r>
              <a:rPr lang="en-US" dirty="0" smtClean="0"/>
              <a:t>Function: Store glucose in animals</a:t>
            </a:r>
          </a:p>
          <a:p>
            <a:r>
              <a:rPr lang="en-US" dirty="0" smtClean="0"/>
              <a:t>Structure: Highly branched glucose polymer</a:t>
            </a:r>
            <a:endParaRPr lang="en-US" dirty="0"/>
          </a:p>
        </p:txBody>
      </p:sp>
      <p:pic>
        <p:nvPicPr>
          <p:cNvPr id="86018" name="Picture 2" descr="http://www.emc.maricopa.edu/faculty/farabee/BIOBK/1glycogen.gif"/>
          <p:cNvPicPr>
            <a:picLocks noChangeAspect="1" noChangeArrowheads="1"/>
          </p:cNvPicPr>
          <p:nvPr/>
        </p:nvPicPr>
        <p:blipFill>
          <a:blip r:embed="rId3" cstate="print"/>
          <a:srcRect/>
          <a:stretch>
            <a:fillRect/>
          </a:stretch>
        </p:blipFill>
        <p:spPr bwMode="auto">
          <a:xfrm>
            <a:off x="914400" y="3295650"/>
            <a:ext cx="4343400" cy="325755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Cellulose</a:t>
            </a:r>
            <a:endParaRPr lang="en-US" dirty="0"/>
          </a:p>
        </p:txBody>
      </p:sp>
      <p:sp>
        <p:nvSpPr>
          <p:cNvPr id="3" name="Content Placeholder 2"/>
          <p:cNvSpPr>
            <a:spLocks noGrp="1"/>
          </p:cNvSpPr>
          <p:nvPr>
            <p:ph idx="1"/>
          </p:nvPr>
        </p:nvSpPr>
        <p:spPr/>
        <p:txBody>
          <a:bodyPr/>
          <a:lstStyle/>
          <a:p>
            <a:r>
              <a:rPr lang="en-US" dirty="0" smtClean="0"/>
              <a:t>Function: Structural support in plants</a:t>
            </a:r>
          </a:p>
          <a:p>
            <a:r>
              <a:rPr lang="en-US" dirty="0" smtClean="0"/>
              <a:t>Structure: </a:t>
            </a:r>
            <a:r>
              <a:rPr lang="en-US" sz="2000" dirty="0" smtClean="0"/>
              <a:t>straight chain polymer, and each cellulose molecule is long and rod-like. This differs from starch, which is a coiled molecule. This is why cellulose cannot be broken down into its glucose subunits by any enzymes produced by animals.</a:t>
            </a:r>
            <a:endParaRPr lang="en-US" sz="2000" dirty="0"/>
          </a:p>
        </p:txBody>
      </p:sp>
      <p:pic>
        <p:nvPicPr>
          <p:cNvPr id="84994" name="Picture 2" descr="http://sci.waikato.ac.nz/farm/images/cellulose%20structure%20RF.jpg"/>
          <p:cNvPicPr>
            <a:picLocks noChangeAspect="1" noChangeArrowheads="1"/>
          </p:cNvPicPr>
          <p:nvPr/>
        </p:nvPicPr>
        <p:blipFill>
          <a:blip r:embed="rId3" cstate="print"/>
          <a:srcRect/>
          <a:stretch>
            <a:fillRect/>
          </a:stretch>
        </p:blipFill>
        <p:spPr bwMode="auto">
          <a:xfrm>
            <a:off x="609600" y="4191000"/>
            <a:ext cx="7848600" cy="2159682"/>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 describe the molecular structure of a triglyceride &amp; </a:t>
            </a:r>
            <a:r>
              <a:rPr lang="en-US" dirty="0" err="1" smtClean="0"/>
              <a:t>phospholipid</a:t>
            </a:r>
            <a:r>
              <a:rPr lang="en-US" dirty="0" smtClean="0"/>
              <a:t> and relate these structures to their functions in living organisms.</a:t>
            </a:r>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000" b="1">
                <a:latin typeface="Goudy Stout" pitchFamily="18" charset="0"/>
              </a:rPr>
              <a:t>A. Cell Structure</a:t>
            </a:r>
          </a:p>
        </p:txBody>
      </p:sp>
      <p:sp>
        <p:nvSpPr>
          <p:cNvPr id="6147" name="Rectangle 3"/>
          <p:cNvSpPr>
            <a:spLocks noGrp="1" noChangeArrowheads="1"/>
          </p:cNvSpPr>
          <p:nvPr>
            <p:ph type="body" idx="1"/>
          </p:nvPr>
        </p:nvSpPr>
        <p:spPr/>
        <p:txBody>
          <a:bodyPr/>
          <a:lstStyle/>
          <a:p>
            <a:pPr marL="609600" indent="-609600">
              <a:buFontTx/>
              <a:buAutoNum type="alphaLcParenBoth"/>
            </a:pPr>
            <a:r>
              <a:rPr lang="en-US" sz="2800" b="1">
                <a:latin typeface="Goudy Old Style" pitchFamily="84" charset="0"/>
              </a:rPr>
              <a:t>Use a graticule and stage micrometer to measure cells and be familiar with units </a:t>
            </a:r>
          </a:p>
          <a:p>
            <a:pPr marL="609600" indent="-609600">
              <a:buFontTx/>
              <a:buNone/>
            </a:pPr>
            <a:r>
              <a:rPr lang="en-US" sz="2800" b="1">
                <a:latin typeface="Goudy Old Style" pitchFamily="84" charset="0"/>
              </a:rPr>
              <a:t>	(mm, µm, nm) </a:t>
            </a:r>
          </a:p>
          <a:p>
            <a:pPr marL="609600" indent="-609600">
              <a:buFontTx/>
              <a:buNone/>
            </a:pPr>
            <a:r>
              <a:rPr lang="en-US" sz="2800" b="1">
                <a:latin typeface="Goudy Old Style" pitchFamily="84" charset="0"/>
              </a:rPr>
              <a:t>Example:</a:t>
            </a:r>
          </a:p>
          <a:p>
            <a:pPr marL="609600" indent="-609600">
              <a:buFontTx/>
              <a:buNone/>
            </a:pPr>
            <a:r>
              <a:rPr lang="en-US" sz="1800"/>
              <a:t>	</a:t>
            </a:r>
            <a:r>
              <a:rPr lang="en-US" sz="2000" b="1"/>
              <a:t>A lysosome measures 0.4 µm in diameter. What is the diameter in nm? </a:t>
            </a:r>
          </a:p>
          <a:p>
            <a:pPr marL="609600" indent="-609600">
              <a:buFontTx/>
              <a:buNone/>
            </a:pPr>
            <a:endParaRPr lang="en-US" sz="1200" b="1"/>
          </a:p>
          <a:p>
            <a:pPr marL="609600" indent="-609600">
              <a:buFontTx/>
              <a:buNone/>
            </a:pPr>
            <a:r>
              <a:rPr lang="en-US" sz="2000" b="1"/>
              <a:t>		A 4nm          </a:t>
            </a:r>
          </a:p>
          <a:p>
            <a:pPr marL="609600" indent="-609600">
              <a:buFontTx/>
              <a:buNone/>
            </a:pPr>
            <a:r>
              <a:rPr lang="en-US" sz="2000" b="1"/>
              <a:t>		B 40 nm  	</a:t>
            </a:r>
          </a:p>
          <a:p>
            <a:pPr marL="609600" indent="-609600">
              <a:buFontTx/>
              <a:buNone/>
            </a:pPr>
            <a:r>
              <a:rPr lang="en-US" sz="2000" b="1"/>
              <a:t>		C 400 nm         </a:t>
            </a:r>
          </a:p>
          <a:p>
            <a:pPr marL="609600" indent="-609600">
              <a:buFontTx/>
              <a:buNone/>
            </a:pPr>
            <a:r>
              <a:rPr lang="en-US" sz="2000" b="1"/>
              <a:t>		D 4000 nm</a:t>
            </a:r>
            <a:r>
              <a:rPr lang="en-US" sz="1800"/>
              <a:t> </a:t>
            </a:r>
          </a:p>
        </p:txBody>
      </p:sp>
      <p:sp>
        <p:nvSpPr>
          <p:cNvPr id="6150" name="Oval 6"/>
          <p:cNvSpPr>
            <a:spLocks noChangeArrowheads="1"/>
          </p:cNvSpPr>
          <p:nvPr/>
        </p:nvSpPr>
        <p:spPr bwMode="auto">
          <a:xfrm>
            <a:off x="1676400" y="5029200"/>
            <a:ext cx="1371600" cy="533400"/>
          </a:xfrm>
          <a:prstGeom prst="ellipse">
            <a:avLst/>
          </a:prstGeom>
          <a:solidFill>
            <a:schemeClr val="accent1">
              <a:alpha val="0"/>
            </a:schemeClr>
          </a:solidFill>
          <a:ln w="34925">
            <a:solidFill>
              <a:srgbClr val="FF0000"/>
            </a:solidFill>
            <a:round/>
            <a:headEnd/>
            <a:tailEnd/>
          </a:ln>
          <a:effectLst/>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Triglyceride</a:t>
            </a:r>
            <a:endParaRPr lang="en-US" dirty="0"/>
          </a:p>
        </p:txBody>
      </p:sp>
      <p:sp>
        <p:nvSpPr>
          <p:cNvPr id="3" name="Content Placeholder 2"/>
          <p:cNvSpPr>
            <a:spLocks noGrp="1"/>
          </p:cNvSpPr>
          <p:nvPr>
            <p:ph idx="1"/>
          </p:nvPr>
        </p:nvSpPr>
        <p:spPr>
          <a:xfrm>
            <a:off x="762000" y="1219200"/>
            <a:ext cx="7543800" cy="4495800"/>
          </a:xfrm>
        </p:spPr>
        <p:txBody>
          <a:bodyPr/>
          <a:lstStyle/>
          <a:p>
            <a:r>
              <a:rPr lang="en-US" dirty="0" smtClean="0"/>
              <a:t>Structure: glycerol &amp; 3 fatty acids</a:t>
            </a:r>
          </a:p>
          <a:p>
            <a:r>
              <a:rPr lang="en-US" dirty="0" smtClean="0"/>
              <a:t>Function: Energy storage; saturated (bad) &amp; unsaturated (better) fats</a:t>
            </a:r>
            <a:endParaRPr lang="en-US" dirty="0"/>
          </a:p>
        </p:txBody>
      </p:sp>
      <p:pic>
        <p:nvPicPr>
          <p:cNvPr id="90114" name="Picture 2" descr="http://www.biology.lsu.edu/introbio/Link2/triglyceride.gif"/>
          <p:cNvPicPr>
            <a:picLocks noChangeAspect="1" noChangeArrowheads="1"/>
          </p:cNvPicPr>
          <p:nvPr/>
        </p:nvPicPr>
        <p:blipFill>
          <a:blip r:embed="rId3" cstate="print"/>
          <a:srcRect/>
          <a:stretch>
            <a:fillRect/>
          </a:stretch>
        </p:blipFill>
        <p:spPr bwMode="auto">
          <a:xfrm>
            <a:off x="914400" y="2895600"/>
            <a:ext cx="4572000" cy="34290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Phospholipid</a:t>
            </a:r>
            <a:endParaRPr lang="en-US" dirty="0"/>
          </a:p>
        </p:txBody>
      </p:sp>
      <p:sp>
        <p:nvSpPr>
          <p:cNvPr id="3" name="Content Placeholder 2"/>
          <p:cNvSpPr>
            <a:spLocks noGrp="1"/>
          </p:cNvSpPr>
          <p:nvPr>
            <p:ph idx="1"/>
          </p:nvPr>
        </p:nvSpPr>
        <p:spPr/>
        <p:txBody>
          <a:bodyPr/>
          <a:lstStyle/>
          <a:p>
            <a:r>
              <a:rPr lang="en-US" dirty="0" smtClean="0"/>
              <a:t>Structure: phosphate group as a “head” (hydrophilic) with 2 fatty acid tails (hydrophobic); both bonded to a molecule of glycerol</a:t>
            </a:r>
          </a:p>
          <a:p>
            <a:r>
              <a:rPr lang="en-US" dirty="0" smtClean="0"/>
              <a:t>Function: Makes cell membranes with differing abilities to allow diffusion of materials across and allows </a:t>
            </a:r>
            <a:r>
              <a:rPr lang="en-US" dirty="0" err="1" smtClean="0"/>
              <a:t>solubilities</a:t>
            </a:r>
            <a:r>
              <a:rPr lang="en-US" dirty="0" smtClean="0"/>
              <a:t> in both oil &amp; water</a:t>
            </a:r>
            <a:endParaRPr lang="en-US"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 describe the structure of an amino acid and the formation &amp; breakage of a peptide bond.</a:t>
            </a:r>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 Acids</a:t>
            </a:r>
            <a:endParaRPr lang="en-US" dirty="0"/>
          </a:p>
        </p:txBody>
      </p:sp>
      <p:sp>
        <p:nvSpPr>
          <p:cNvPr id="3" name="Content Placeholder 2"/>
          <p:cNvSpPr>
            <a:spLocks noGrp="1"/>
          </p:cNvSpPr>
          <p:nvPr>
            <p:ph idx="1"/>
          </p:nvPr>
        </p:nvSpPr>
        <p:spPr/>
        <p:txBody>
          <a:bodyPr/>
          <a:lstStyle/>
          <a:p>
            <a:r>
              <a:rPr lang="en-US" dirty="0" smtClean="0"/>
              <a:t>20 of them</a:t>
            </a:r>
          </a:p>
          <a:p>
            <a:endParaRPr lang="en-US" dirty="0"/>
          </a:p>
        </p:txBody>
      </p:sp>
      <p:pic>
        <p:nvPicPr>
          <p:cNvPr id="92162" name="Picture 2" descr="http://www.eastchester.k12.ny.us/schools/hs/teachers/fishman/images/amino_acid_structure_2.jpg"/>
          <p:cNvPicPr>
            <a:picLocks noChangeAspect="1" noChangeArrowheads="1"/>
          </p:cNvPicPr>
          <p:nvPr/>
        </p:nvPicPr>
        <p:blipFill>
          <a:blip r:embed="rId3" cstate="print"/>
          <a:srcRect/>
          <a:stretch>
            <a:fillRect/>
          </a:stretch>
        </p:blipFill>
        <p:spPr bwMode="auto">
          <a:xfrm>
            <a:off x="1295399" y="2209800"/>
            <a:ext cx="6375991" cy="42672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Peptide Bond</a:t>
            </a:r>
            <a:endParaRPr lang="en-US" dirty="0"/>
          </a:p>
        </p:txBody>
      </p:sp>
      <p:sp>
        <p:nvSpPr>
          <p:cNvPr id="3" name="Content Placeholder 2"/>
          <p:cNvSpPr>
            <a:spLocks noGrp="1"/>
          </p:cNvSpPr>
          <p:nvPr>
            <p:ph idx="1"/>
          </p:nvPr>
        </p:nvSpPr>
        <p:spPr/>
        <p:txBody>
          <a:bodyPr/>
          <a:lstStyle/>
          <a:p>
            <a:endParaRPr lang="en-US" dirty="0"/>
          </a:p>
        </p:txBody>
      </p:sp>
      <p:pic>
        <p:nvPicPr>
          <p:cNvPr id="94210" name="Picture 2" descr="http://www.blc.arizona.edu/courses/schaffer/182/PeptideBond-HiRes.JPEG"/>
          <p:cNvPicPr>
            <a:picLocks noChangeAspect="1" noChangeArrowheads="1"/>
          </p:cNvPicPr>
          <p:nvPr/>
        </p:nvPicPr>
        <p:blipFill>
          <a:blip r:embed="rId3" cstate="print"/>
          <a:srcRect/>
          <a:stretch>
            <a:fillRect/>
          </a:stretch>
        </p:blipFill>
        <p:spPr bwMode="auto">
          <a:xfrm>
            <a:off x="2514600" y="1524000"/>
            <a:ext cx="3923071" cy="48768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 explain the meaning of the terms primary, secondary, tertiary, and quaternary structure of proteins and describe the types of bonding (hydrogen, ionic, disulphide and hydrophobic interactions) that hold the molecule in shape.</a:t>
            </a:r>
            <a:endParaRPr lang="en-US" dirty="0"/>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95234" name="Picture 2" descr="http://www.biocrawler.com/w/images/a/a6/Protein-structure.png"/>
          <p:cNvPicPr>
            <a:picLocks noChangeAspect="1" noChangeArrowheads="1"/>
          </p:cNvPicPr>
          <p:nvPr/>
        </p:nvPicPr>
        <p:blipFill>
          <a:blip r:embed="rId3" cstate="print"/>
          <a:srcRect/>
          <a:stretch>
            <a:fillRect/>
          </a:stretch>
        </p:blipFill>
        <p:spPr bwMode="auto">
          <a:xfrm>
            <a:off x="2590800" y="381000"/>
            <a:ext cx="4442460" cy="60579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Structure</a:t>
            </a:r>
            <a:endParaRPr lang="en-US" dirty="0"/>
          </a:p>
        </p:txBody>
      </p:sp>
      <p:sp>
        <p:nvSpPr>
          <p:cNvPr id="3" name="Content Placeholder 2"/>
          <p:cNvSpPr>
            <a:spLocks noGrp="1"/>
          </p:cNvSpPr>
          <p:nvPr>
            <p:ph idx="1"/>
          </p:nvPr>
        </p:nvSpPr>
        <p:spPr/>
        <p:txBody>
          <a:bodyPr/>
          <a:lstStyle/>
          <a:p>
            <a:r>
              <a:rPr lang="en-US" dirty="0" smtClean="0"/>
              <a:t>Covalent bonding between adjacent amino acids (or peptide bonds)</a:t>
            </a:r>
            <a:endParaRPr lang="en-US" dirty="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Structure</a:t>
            </a:r>
            <a:endParaRPr lang="en-US" dirty="0"/>
          </a:p>
        </p:txBody>
      </p:sp>
      <p:sp>
        <p:nvSpPr>
          <p:cNvPr id="3" name="Content Placeholder 2"/>
          <p:cNvSpPr>
            <a:spLocks noGrp="1"/>
          </p:cNvSpPr>
          <p:nvPr>
            <p:ph idx="1"/>
          </p:nvPr>
        </p:nvSpPr>
        <p:spPr/>
        <p:txBody>
          <a:bodyPr/>
          <a:lstStyle/>
          <a:p>
            <a:r>
              <a:rPr lang="en-US" dirty="0" smtClean="0"/>
              <a:t>The helix is stabilized by hydrogen bonding between amine and carbonyl groups of the same polypeptide chain. The pleated sheet is stabilized by hydrogen bonds between the amine groups of one chain and the carbonyl groups of an adjacent chain. </a:t>
            </a:r>
          </a:p>
          <a:p>
            <a:endParaRPr lang="en-US" dirty="0"/>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Structure</a:t>
            </a:r>
            <a:endParaRPr lang="en-US" dirty="0"/>
          </a:p>
        </p:txBody>
      </p:sp>
      <p:sp>
        <p:nvSpPr>
          <p:cNvPr id="3" name="Content Placeholder 2"/>
          <p:cNvSpPr>
            <a:spLocks noGrp="1"/>
          </p:cNvSpPr>
          <p:nvPr>
            <p:ph idx="1"/>
          </p:nvPr>
        </p:nvSpPr>
        <p:spPr/>
        <p:txBody>
          <a:bodyPr/>
          <a:lstStyle/>
          <a:p>
            <a:r>
              <a:rPr lang="en-US" dirty="0" smtClean="0"/>
              <a:t>Tertiary structure is largely maintained by disulfide bonds. Disulfide bonds are formed between the side chains of </a:t>
            </a:r>
            <a:r>
              <a:rPr lang="en-US" dirty="0" err="1" smtClean="0">
                <a:hlinkClick r:id="rId3" action="ppaction://hlinkfile"/>
              </a:rPr>
              <a:t>cysteine</a:t>
            </a:r>
            <a:r>
              <a:rPr lang="en-US" dirty="0" smtClean="0"/>
              <a:t> by oxidation of two </a:t>
            </a:r>
            <a:r>
              <a:rPr lang="en-US" dirty="0" err="1" smtClean="0"/>
              <a:t>thiol</a:t>
            </a:r>
            <a:r>
              <a:rPr lang="en-US" dirty="0" smtClean="0"/>
              <a:t> groups (SH) to form a disulfide bond (S-S), also sometimes called a disulfide bridge. </a:t>
            </a:r>
          </a:p>
          <a:p>
            <a:endParaRPr 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b="1">
                <a:latin typeface="Arial" charset="0"/>
              </a:rPr>
              <a:t>Calibrating an Eyepiece Graticule</a:t>
            </a:r>
          </a:p>
        </p:txBody>
      </p:sp>
      <p:pic>
        <p:nvPicPr>
          <p:cNvPr id="8196" name="Picture 4"/>
          <p:cNvPicPr>
            <a:picLocks noChangeAspect="1" noChangeArrowheads="1"/>
          </p:cNvPicPr>
          <p:nvPr/>
        </p:nvPicPr>
        <p:blipFill>
          <a:blip r:embed="rId3" cstate="print"/>
          <a:srcRect/>
          <a:stretch>
            <a:fillRect/>
          </a:stretch>
        </p:blipFill>
        <p:spPr bwMode="auto">
          <a:xfrm>
            <a:off x="2743200" y="1371600"/>
            <a:ext cx="6019800" cy="4846638"/>
          </a:xfrm>
          <a:prstGeom prst="rect">
            <a:avLst/>
          </a:prstGeom>
          <a:noFill/>
          <a:ln w="9525">
            <a:noFill/>
            <a:miter lim="800000"/>
            <a:headEnd/>
            <a:tailEnd/>
          </a:ln>
          <a:effectLst/>
        </p:spPr>
      </p:pic>
      <p:pic>
        <p:nvPicPr>
          <p:cNvPr id="8198" name="Picture 6"/>
          <p:cNvPicPr>
            <a:picLocks noChangeAspect="1" noChangeArrowheads="1"/>
          </p:cNvPicPr>
          <p:nvPr/>
        </p:nvPicPr>
        <p:blipFill>
          <a:blip r:embed="rId4" cstate="print"/>
          <a:srcRect/>
          <a:stretch>
            <a:fillRect/>
          </a:stretch>
        </p:blipFill>
        <p:spPr bwMode="auto">
          <a:xfrm>
            <a:off x="228600" y="1371600"/>
            <a:ext cx="4191000" cy="1746250"/>
          </a:xfrm>
          <a:prstGeom prst="rect">
            <a:avLst/>
          </a:prstGeom>
          <a:noFill/>
          <a:ln w="9525">
            <a:noFill/>
            <a:miter lim="800000"/>
            <a:headEnd/>
            <a:tailEnd/>
          </a:ln>
          <a:effectLst/>
        </p:spPr>
      </p:pic>
      <p:sp>
        <p:nvSpPr>
          <p:cNvPr id="8199" name="Text Box 7"/>
          <p:cNvSpPr txBox="1">
            <a:spLocks noChangeArrowheads="1"/>
          </p:cNvSpPr>
          <p:nvPr/>
        </p:nvSpPr>
        <p:spPr bwMode="auto">
          <a:xfrm>
            <a:off x="685800" y="6324600"/>
            <a:ext cx="8458200" cy="366713"/>
          </a:xfrm>
          <a:prstGeom prst="rect">
            <a:avLst/>
          </a:prstGeom>
          <a:noFill/>
          <a:ln w="9525">
            <a:noFill/>
            <a:miter lim="800000"/>
            <a:headEnd/>
            <a:tailEnd/>
          </a:ln>
          <a:effectLst/>
        </p:spPr>
        <p:txBody>
          <a:bodyPr>
            <a:spAutoFit/>
          </a:bodyPr>
          <a:lstStyle/>
          <a:p>
            <a:r>
              <a:rPr lang="en-US" b="1" i="1">
                <a:solidFill>
                  <a:srgbClr val="000000"/>
                </a:solidFill>
                <a:latin typeface="Goudy Old Style" pitchFamily="84" charset="0"/>
              </a:rPr>
              <a:t>Images from “Measuring” Leica microsystems   www.leica-microsystems.com</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Quaternary Structure</a:t>
            </a:r>
            <a:endParaRPr lang="en-US" dirty="0"/>
          </a:p>
        </p:txBody>
      </p:sp>
      <p:sp>
        <p:nvSpPr>
          <p:cNvPr id="3" name="Content Placeholder 2"/>
          <p:cNvSpPr>
            <a:spLocks noGrp="1"/>
          </p:cNvSpPr>
          <p:nvPr>
            <p:ph idx="1"/>
          </p:nvPr>
        </p:nvSpPr>
        <p:spPr/>
        <p:txBody>
          <a:bodyPr/>
          <a:lstStyle/>
          <a:p>
            <a:r>
              <a:rPr lang="en-US" sz="2400" dirty="0" smtClean="0"/>
              <a:t>Hydrophobic interaction is the main stabilizing force for subunits in quaternary structure. When a single monomer folds into a three-dimensional shape to expose its polar side chains to an aqueous environment and to shield its </a:t>
            </a:r>
            <a:r>
              <a:rPr lang="en-US" sz="2400" dirty="0" err="1" smtClean="0"/>
              <a:t>nonpolar</a:t>
            </a:r>
            <a:r>
              <a:rPr lang="en-US" sz="2400" dirty="0" smtClean="0"/>
              <a:t> side chains, there are still some hydrophobic sections on the exposed surface. Two or more monomers will assemble so that their exposed hydrophobic sections are in contact</a:t>
            </a:r>
            <a:r>
              <a:rPr lang="en-US" dirty="0" smtClean="0"/>
              <a:t>. </a:t>
            </a:r>
          </a:p>
          <a:p>
            <a:r>
              <a:rPr lang="en-US" sz="2400" dirty="0" smtClean="0"/>
              <a:t>Although rare, ionic bonds can be important to protein structure because they are potent electrostatic attractions that can </a:t>
            </a:r>
            <a:r>
              <a:rPr lang="en-US" sz="2400" dirty="0" smtClean="0">
                <a:hlinkClick r:id="rId3" action="ppaction://hlinkfile"/>
              </a:rPr>
              <a:t>approach the strength of covalent bonds</a:t>
            </a:r>
            <a:endParaRPr lang="en-US" sz="2400" dirty="0"/>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 describe the molecular structure of </a:t>
            </a:r>
            <a:r>
              <a:rPr lang="en-US" dirty="0" err="1" smtClean="0"/>
              <a:t>haemoglobin</a:t>
            </a:r>
            <a:r>
              <a:rPr lang="en-US" dirty="0" smtClean="0"/>
              <a:t> as an example of a globular protein, and of collagen as an example of a fibrous protein &amp; relate these structures to their functions.</a:t>
            </a:r>
            <a:endParaRPr lang="en-US" dirty="0"/>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Haemoglobin</a:t>
            </a:r>
            <a:endParaRPr lang="en-US" dirty="0"/>
          </a:p>
        </p:txBody>
      </p:sp>
      <p:sp>
        <p:nvSpPr>
          <p:cNvPr id="3" name="Content Placeholder 2"/>
          <p:cNvSpPr>
            <a:spLocks noGrp="1"/>
          </p:cNvSpPr>
          <p:nvPr>
            <p:ph idx="1"/>
          </p:nvPr>
        </p:nvSpPr>
        <p:spPr>
          <a:xfrm>
            <a:off x="228600" y="1524000"/>
            <a:ext cx="8458200" cy="4495800"/>
          </a:xfrm>
        </p:spPr>
        <p:txBody>
          <a:bodyPr/>
          <a:lstStyle/>
          <a:p>
            <a:r>
              <a:rPr lang="en-US" sz="2000" dirty="0" smtClean="0"/>
              <a:t>Made of 4 polypeptide chains: 2 alpha &amp; 2 beta </a:t>
            </a:r>
            <a:r>
              <a:rPr lang="en-US" sz="2000" dirty="0" err="1" smtClean="0"/>
              <a:t>globin</a:t>
            </a:r>
            <a:r>
              <a:rPr lang="en-US" sz="2000" dirty="0" smtClean="0"/>
              <a:t> chains</a:t>
            </a:r>
          </a:p>
          <a:p>
            <a:r>
              <a:rPr lang="en-US" sz="2000" dirty="0" smtClean="0"/>
              <a:t>Each a or b </a:t>
            </a:r>
            <a:r>
              <a:rPr lang="en-US" sz="2000" dirty="0" err="1" smtClean="0"/>
              <a:t>globin</a:t>
            </a:r>
            <a:r>
              <a:rPr lang="en-US" sz="2000" dirty="0" smtClean="0"/>
              <a:t> chain folds into 8 a helical segments (A-H) which, in turn, fold to form globular tertiary structures that look roughly like sub-microscopic kidney beans. The folded helices form a pocket that holds the working part of each chain, the </a:t>
            </a:r>
            <a:r>
              <a:rPr lang="en-US" sz="2000" dirty="0" err="1" smtClean="0"/>
              <a:t>heme</a:t>
            </a:r>
            <a:r>
              <a:rPr lang="en-US" sz="2000" dirty="0" smtClean="0"/>
              <a:t> which holds the iron. </a:t>
            </a:r>
          </a:p>
          <a:p>
            <a:r>
              <a:rPr lang="en-US" sz="2000" dirty="0" smtClean="0"/>
              <a:t>Function:  to carry oxygen to cells, which </a:t>
            </a:r>
          </a:p>
          <a:p>
            <a:pPr>
              <a:buNone/>
            </a:pPr>
            <a:r>
              <a:rPr lang="en-US" sz="2000" dirty="0" smtClean="0"/>
              <a:t>	binds to the oxygen in the </a:t>
            </a:r>
            <a:r>
              <a:rPr lang="en-US" sz="2000" dirty="0" err="1" smtClean="0"/>
              <a:t>heme</a:t>
            </a:r>
            <a:r>
              <a:rPr lang="en-US" sz="2000" dirty="0" smtClean="0"/>
              <a:t> group.</a:t>
            </a:r>
            <a:endParaRPr lang="en-US" sz="2000" dirty="0"/>
          </a:p>
        </p:txBody>
      </p:sp>
      <p:pic>
        <p:nvPicPr>
          <p:cNvPr id="101378" name="Picture 2" descr="https://sharepoint.cisat.jmu.edu/isat/klevicca/Web/isat454/Image1.gif"/>
          <p:cNvPicPr>
            <a:picLocks noChangeAspect="1" noChangeArrowheads="1"/>
          </p:cNvPicPr>
          <p:nvPr/>
        </p:nvPicPr>
        <p:blipFill>
          <a:blip r:embed="rId3" cstate="print"/>
          <a:srcRect/>
          <a:stretch>
            <a:fillRect/>
          </a:stretch>
        </p:blipFill>
        <p:spPr bwMode="auto">
          <a:xfrm>
            <a:off x="5638800" y="3276600"/>
            <a:ext cx="3124200" cy="31242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Collagen</a:t>
            </a:r>
            <a:endParaRPr lang="en-US" dirty="0"/>
          </a:p>
        </p:txBody>
      </p:sp>
      <p:sp>
        <p:nvSpPr>
          <p:cNvPr id="3" name="Content Placeholder 2"/>
          <p:cNvSpPr>
            <a:spLocks noGrp="1"/>
          </p:cNvSpPr>
          <p:nvPr>
            <p:ph idx="1"/>
          </p:nvPr>
        </p:nvSpPr>
        <p:spPr/>
        <p:txBody>
          <a:bodyPr/>
          <a:lstStyle/>
          <a:p>
            <a:r>
              <a:rPr lang="en-US" sz="2000" dirty="0" smtClean="0"/>
              <a:t>Fibrous proteins generally exist as water-insoluble strands (as opposed to globular "ball-shaped" proteins which are soluble in water.) The chains have a high percentage of hydrophobic amino acids that allows them to coalesce into strong linear chains, </a:t>
            </a:r>
            <a:r>
              <a:rPr lang="en-US" sz="2000" dirty="0" err="1" smtClean="0"/>
              <a:t>ie</a:t>
            </a:r>
            <a:r>
              <a:rPr lang="en-US" sz="2000" dirty="0" smtClean="0"/>
              <a:t>. collagen exists as a "triple helix." These strands usually come together to form very strong, rope like structures that resist "where-and-tear" and have tensile strands. Hence they are found in joints, ligaments, tendon, muscle, connective tissue, the skin and other tissues that are exposed to heavy mechanical stress, examples of these proteins are the collagens found in connective tissue, </a:t>
            </a:r>
            <a:r>
              <a:rPr lang="en-US" sz="2000" dirty="0" err="1" smtClean="0"/>
              <a:t>cytokeratins</a:t>
            </a:r>
            <a:r>
              <a:rPr lang="en-US" sz="2000" dirty="0" smtClean="0"/>
              <a:t> in the epidermis, </a:t>
            </a:r>
            <a:r>
              <a:rPr lang="en-US" sz="2000" dirty="0" err="1" smtClean="0"/>
              <a:t>desmin</a:t>
            </a:r>
            <a:r>
              <a:rPr lang="en-US" sz="2000" dirty="0" smtClean="0"/>
              <a:t> in muscle tissue and </a:t>
            </a:r>
            <a:r>
              <a:rPr lang="en-US" sz="2000" dirty="0" err="1" smtClean="0"/>
              <a:t>elastins</a:t>
            </a:r>
            <a:r>
              <a:rPr lang="en-US" sz="2000" dirty="0" smtClean="0"/>
              <a:t>, which consists of a high proportion of alpha helixes that can "uncoil" and "stretch." </a:t>
            </a:r>
            <a:endParaRPr lang="en-US" sz="2000" dirty="0"/>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(j) state one role of each of the following inorganic ions in living organisms: calcium, sodium, potassium, magnesium, chloride, nitrate</a:t>
            </a:r>
            <a:r>
              <a:rPr lang="en-US" smtClean="0"/>
              <a:t>, phosphate</a:t>
            </a:r>
            <a:endParaRPr lang="en-US"/>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500">
                <a:latin typeface="Goudy Stout" pitchFamily="18" charset="0"/>
              </a:rPr>
              <a:t>C. Enzymes</a:t>
            </a:r>
          </a:p>
        </p:txBody>
      </p:sp>
      <p:sp>
        <p:nvSpPr>
          <p:cNvPr id="28675" name="Rectangle 3"/>
          <p:cNvSpPr>
            <a:spLocks noGrp="1" noChangeArrowheads="1"/>
          </p:cNvSpPr>
          <p:nvPr>
            <p:ph type="body" idx="1"/>
          </p:nvPr>
        </p:nvSpPr>
        <p:spPr/>
        <p:txBody>
          <a:bodyPr/>
          <a:lstStyle/>
          <a:p>
            <a:pPr>
              <a:buFontTx/>
              <a:buNone/>
            </a:pPr>
            <a:r>
              <a:rPr lang="en-US" b="1" dirty="0">
                <a:latin typeface="Goudy Old Style" pitchFamily="84" charset="0"/>
              </a:rPr>
              <a:t>(c) Follow the time course of an enzyme-</a:t>
            </a:r>
            <a:r>
              <a:rPr lang="en-US" b="1" dirty="0" err="1">
                <a:latin typeface="Goudy Old Style" pitchFamily="84" charset="0"/>
              </a:rPr>
              <a:t>catalysed</a:t>
            </a:r>
            <a:r>
              <a:rPr lang="en-US" b="1" dirty="0">
                <a:latin typeface="Goudy Old Style" pitchFamily="84" charset="0"/>
              </a:rPr>
              <a:t> reaction by measuring rates of formation of products (for example, using </a:t>
            </a:r>
            <a:r>
              <a:rPr lang="en-US" b="1" dirty="0" err="1">
                <a:latin typeface="Goudy Old Style" pitchFamily="84" charset="0"/>
              </a:rPr>
              <a:t>catalase</a:t>
            </a:r>
            <a:r>
              <a:rPr lang="en-US" b="1" dirty="0">
                <a:latin typeface="Goudy Old Style" pitchFamily="84" charset="0"/>
              </a:rPr>
              <a:t>) or rates of disappearance of </a:t>
            </a:r>
            <a:r>
              <a:rPr lang="en-US" b="1" dirty="0" smtClean="0">
                <a:latin typeface="Goudy Old Style" pitchFamily="84" charset="0"/>
              </a:rPr>
              <a:t> </a:t>
            </a:r>
            <a:r>
              <a:rPr lang="en-US" b="1" dirty="0">
                <a:latin typeface="Goudy Old Style" pitchFamily="84" charset="0"/>
              </a:rPr>
              <a:t>substrate (for example using amylase).</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914400" y="457200"/>
            <a:ext cx="7543800" cy="1143000"/>
          </a:xfrm>
          <a:prstGeom prst="rect">
            <a:avLst/>
          </a:prstGeom>
          <a:noFill/>
          <a:ln w="9525">
            <a:noFill/>
            <a:miter lim="800000"/>
            <a:headEnd/>
            <a:tailEnd/>
          </a:ln>
          <a:effectLst/>
        </p:spPr>
        <p:txBody>
          <a:bodyPr anchor="ctr"/>
          <a:lstStyle/>
          <a:p>
            <a:pPr eaLnBrk="1" hangingPunct="1"/>
            <a:r>
              <a:rPr lang="en-US" sz="3500">
                <a:solidFill>
                  <a:schemeClr val="tx2"/>
                </a:solidFill>
                <a:latin typeface="Goudy Stout" pitchFamily="18" charset="0"/>
              </a:rPr>
              <a:t>C. Enzymes</a:t>
            </a:r>
          </a:p>
        </p:txBody>
      </p:sp>
      <p:sp>
        <p:nvSpPr>
          <p:cNvPr id="29701" name="Rectangle 5"/>
          <p:cNvSpPr>
            <a:spLocks noChangeArrowheads="1"/>
          </p:cNvSpPr>
          <p:nvPr/>
        </p:nvSpPr>
        <p:spPr bwMode="auto">
          <a:xfrm>
            <a:off x="304800" y="1295400"/>
            <a:ext cx="8534400" cy="1143000"/>
          </a:xfrm>
          <a:prstGeom prst="rect">
            <a:avLst/>
          </a:prstGeom>
          <a:noFill/>
          <a:ln w="9525">
            <a:noFill/>
            <a:miter lim="800000"/>
            <a:headEnd/>
            <a:tailEnd/>
          </a:ln>
          <a:effectLst/>
        </p:spPr>
        <p:txBody>
          <a:bodyPr/>
          <a:lstStyle/>
          <a:p>
            <a:pPr marL="342900" indent="-342900" eaLnBrk="1" hangingPunct="1">
              <a:spcBef>
                <a:spcPct val="20000"/>
              </a:spcBef>
            </a:pPr>
            <a:r>
              <a:rPr lang="en-US" sz="2800" b="1">
                <a:latin typeface="Goudy Old Style" pitchFamily="84" charset="0"/>
              </a:rPr>
              <a:t>(d) Investigate and explain the effects of temperature, pH, enzyme concentration, and substrate concentration on the rate of enzyme - catalysed reactions, and explain these effects.</a:t>
            </a:r>
            <a:endParaRPr lang="en-US" sz="3200" b="1">
              <a:latin typeface="Goudy Old Style" pitchFamily="84" charset="0"/>
            </a:endParaRPr>
          </a:p>
        </p:txBody>
      </p:sp>
      <p:pic>
        <p:nvPicPr>
          <p:cNvPr id="29705" name="Picture 9" descr="Enzymes-Temp"/>
          <p:cNvPicPr>
            <a:picLocks noChangeAspect="1" noChangeArrowheads="1"/>
          </p:cNvPicPr>
          <p:nvPr/>
        </p:nvPicPr>
        <p:blipFill>
          <a:blip r:embed="rId3" cstate="print"/>
          <a:srcRect/>
          <a:stretch>
            <a:fillRect/>
          </a:stretch>
        </p:blipFill>
        <p:spPr bwMode="auto">
          <a:xfrm>
            <a:off x="381000" y="3124200"/>
            <a:ext cx="8305800" cy="301942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Enzymes-pH"/>
          <p:cNvPicPr>
            <a:picLocks noGrp="1" noChangeAspect="1" noChangeArrowheads="1"/>
          </p:cNvPicPr>
          <p:nvPr>
            <p:ph type="body" idx="1"/>
          </p:nvPr>
        </p:nvPicPr>
        <p:blipFill>
          <a:blip r:embed="rId3" cstate="print"/>
          <a:srcRect/>
          <a:stretch>
            <a:fillRect/>
          </a:stretch>
        </p:blipFill>
        <p:spPr>
          <a:xfrm>
            <a:off x="457200" y="1676400"/>
            <a:ext cx="8305800" cy="3775075"/>
          </a:xfrm>
        </p:spPr>
      </p:pic>
      <p:sp>
        <p:nvSpPr>
          <p:cNvPr id="59398" name="Rectangle 6"/>
          <p:cNvSpPr>
            <a:spLocks noChangeArrowheads="1"/>
          </p:cNvSpPr>
          <p:nvPr/>
        </p:nvSpPr>
        <p:spPr bwMode="auto">
          <a:xfrm>
            <a:off x="4783138" y="5795963"/>
            <a:ext cx="184150" cy="366712"/>
          </a:xfrm>
          <a:prstGeom prst="rect">
            <a:avLst/>
          </a:prstGeom>
          <a:noFill/>
          <a:ln w="9525">
            <a:noFill/>
            <a:miter lim="800000"/>
            <a:headEnd/>
            <a:tailEnd/>
          </a:ln>
          <a:effectLst/>
        </p:spPr>
        <p:txBody>
          <a:bodyPr wrap="none">
            <a:spAutoFit/>
          </a:bodyPr>
          <a:lstStyle/>
          <a:p>
            <a:endParaRPr lang="en-US"/>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Enzymes-SubConc"/>
          <p:cNvPicPr>
            <a:picLocks noChangeAspect="1" noChangeArrowheads="1"/>
          </p:cNvPicPr>
          <p:nvPr/>
        </p:nvPicPr>
        <p:blipFill>
          <a:blip r:embed="rId3" cstate="print"/>
          <a:srcRect/>
          <a:stretch>
            <a:fillRect/>
          </a:stretch>
        </p:blipFill>
        <p:spPr bwMode="auto">
          <a:xfrm>
            <a:off x="228600" y="1058863"/>
            <a:ext cx="8610600" cy="4697412"/>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Enzymes-CompInh"/>
          <p:cNvPicPr>
            <a:picLocks noChangeAspect="1" noChangeArrowheads="1"/>
          </p:cNvPicPr>
          <p:nvPr/>
        </p:nvPicPr>
        <p:blipFill>
          <a:blip r:embed="rId3" cstate="print"/>
          <a:srcRect/>
          <a:stretch>
            <a:fillRect/>
          </a:stretch>
        </p:blipFill>
        <p:spPr bwMode="auto">
          <a:xfrm>
            <a:off x="762000" y="1676400"/>
            <a:ext cx="7620000" cy="318611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2800">
                <a:latin typeface="Goudy Stout" pitchFamily="18" charset="0"/>
              </a:rPr>
              <a:t>Measuring With A Graticule</a:t>
            </a:r>
          </a:p>
        </p:txBody>
      </p:sp>
      <p:pic>
        <p:nvPicPr>
          <p:cNvPr id="9219" name="Picture 3"/>
          <p:cNvPicPr>
            <a:picLocks noGrp="1" noChangeAspect="1" noChangeArrowheads="1"/>
          </p:cNvPicPr>
          <p:nvPr>
            <p:ph type="body" idx="1"/>
          </p:nvPr>
        </p:nvPicPr>
        <p:blipFill>
          <a:blip r:embed="rId3" cstate="print"/>
          <a:srcRect/>
          <a:stretch>
            <a:fillRect/>
          </a:stretch>
        </p:blipFill>
        <p:spPr/>
      </p:pic>
      <p:sp>
        <p:nvSpPr>
          <p:cNvPr id="9220" name="Text Box 4"/>
          <p:cNvSpPr txBox="1">
            <a:spLocks noChangeArrowheads="1"/>
          </p:cNvSpPr>
          <p:nvPr/>
        </p:nvSpPr>
        <p:spPr bwMode="auto">
          <a:xfrm>
            <a:off x="976313" y="6137275"/>
            <a:ext cx="6289675" cy="366713"/>
          </a:xfrm>
          <a:prstGeom prst="rect">
            <a:avLst/>
          </a:prstGeom>
          <a:noFill/>
          <a:ln w="9525">
            <a:noFill/>
            <a:miter lim="800000"/>
            <a:headEnd/>
            <a:tailEnd/>
          </a:ln>
          <a:effectLst/>
        </p:spPr>
        <p:txBody>
          <a:bodyPr wrap="none">
            <a:spAutoFit/>
          </a:bodyPr>
          <a:lstStyle/>
          <a:p>
            <a:r>
              <a:rPr lang="en-US" b="1" i="1">
                <a:solidFill>
                  <a:srgbClr val="000000"/>
                </a:solidFill>
                <a:latin typeface="Goudy Old Style" pitchFamily="84" charset="0"/>
              </a:rPr>
              <a:t>Images from “Measuring” Leica microsystems   www.leica-microsystems.com</a:t>
            </a: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2800">
                <a:latin typeface="Helvetica" pitchFamily="84" charset="0"/>
              </a:rPr>
              <a:t>D. CELL MEMBRANES AND TRANSPORT</a:t>
            </a:r>
            <a:endParaRPr lang="en-US">
              <a:latin typeface="Helvetica" pitchFamily="84" charset="0"/>
            </a:endParaRPr>
          </a:p>
        </p:txBody>
      </p:sp>
      <p:sp>
        <p:nvSpPr>
          <p:cNvPr id="64515" name="Rectangle 3"/>
          <p:cNvSpPr>
            <a:spLocks noGrp="1" noChangeArrowheads="1"/>
          </p:cNvSpPr>
          <p:nvPr>
            <p:ph type="body" idx="1"/>
          </p:nvPr>
        </p:nvSpPr>
        <p:spPr>
          <a:xfrm>
            <a:off x="762000" y="1143000"/>
            <a:ext cx="7543800" cy="4495800"/>
          </a:xfrm>
        </p:spPr>
        <p:txBody>
          <a:bodyPr/>
          <a:lstStyle/>
          <a:p>
            <a:pPr>
              <a:buFontTx/>
              <a:buNone/>
            </a:pPr>
            <a:r>
              <a:rPr lang="en-US" sz="2800">
                <a:latin typeface="Helvetica" pitchFamily="84" charset="0"/>
              </a:rPr>
              <a:t>(d) investigate the effects on plant cells of immersion in solutions of different water potential;</a:t>
            </a:r>
            <a:r>
              <a:rPr lang="en-US">
                <a:latin typeface="Helvetica" pitchFamily="84" charset="0"/>
              </a:rPr>
              <a:t> </a:t>
            </a:r>
            <a:endParaRPr lang="en-US"/>
          </a:p>
        </p:txBody>
      </p:sp>
      <p:pic>
        <p:nvPicPr>
          <p:cNvPr id="64516" name="Picture 4" descr="water_balance"/>
          <p:cNvPicPr>
            <a:picLocks noChangeAspect="1" noChangeArrowheads="1"/>
          </p:cNvPicPr>
          <p:nvPr/>
        </p:nvPicPr>
        <p:blipFill>
          <a:blip r:embed="rId3" cstate="print"/>
          <a:srcRect/>
          <a:stretch>
            <a:fillRect/>
          </a:stretch>
        </p:blipFill>
        <p:spPr bwMode="auto">
          <a:xfrm>
            <a:off x="914400" y="2438400"/>
            <a:ext cx="7239000" cy="419576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304800"/>
            <a:ext cx="8610600" cy="1143000"/>
          </a:xfrm>
        </p:spPr>
        <p:txBody>
          <a:bodyPr/>
          <a:lstStyle/>
          <a:p>
            <a:r>
              <a:rPr lang="en-US" sz="3200">
                <a:latin typeface="Arial" charset="0"/>
              </a:rPr>
              <a:t>E. CELL AND NUCLEAR DIVISION (Mitosis)</a:t>
            </a:r>
            <a:r>
              <a:rPr lang="en-US">
                <a:latin typeface="Helvetica" pitchFamily="84" charset="0"/>
              </a:rPr>
              <a:t> </a:t>
            </a:r>
          </a:p>
        </p:txBody>
      </p:sp>
      <p:sp>
        <p:nvSpPr>
          <p:cNvPr id="20483" name="Rectangle 3"/>
          <p:cNvSpPr>
            <a:spLocks noGrp="1" noChangeArrowheads="1"/>
          </p:cNvSpPr>
          <p:nvPr>
            <p:ph type="body" idx="1"/>
          </p:nvPr>
        </p:nvSpPr>
        <p:spPr/>
        <p:txBody>
          <a:bodyPr/>
          <a:lstStyle/>
          <a:p>
            <a:pPr>
              <a:buFontTx/>
              <a:buNone/>
            </a:pPr>
            <a:r>
              <a:rPr lang="en-US" sz="2000">
                <a:latin typeface="Helvetica" pitchFamily="84" charset="0"/>
              </a:rPr>
              <a:t>(d) *describe, with the aid of diagrams, the behaviour of chromosomes during the mitotic cell cycle and the associated behaviour of the nuclear envelope, cell membrane, centrioles and spindle (names of the main stages are expected); </a:t>
            </a:r>
            <a:endParaRPr lang="en-US"/>
          </a:p>
        </p:txBody>
      </p:sp>
      <p:pic>
        <p:nvPicPr>
          <p:cNvPr id="20485" name="Picture 5" descr="mitosis1"/>
          <p:cNvPicPr>
            <a:picLocks noChangeAspect="1" noChangeArrowheads="1"/>
          </p:cNvPicPr>
          <p:nvPr/>
        </p:nvPicPr>
        <p:blipFill>
          <a:blip r:embed="rId3" cstate="print"/>
          <a:srcRect/>
          <a:stretch>
            <a:fillRect/>
          </a:stretch>
        </p:blipFill>
        <p:spPr bwMode="auto">
          <a:xfrm rot="16200000">
            <a:off x="2810668" y="1227932"/>
            <a:ext cx="3675063" cy="71628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atin typeface="Arial" charset="0"/>
              </a:rPr>
              <a:t>G. TRANSPORT (Plants)</a:t>
            </a:r>
            <a:endParaRPr lang="en-US">
              <a:latin typeface="Helvetica" pitchFamily="84" charset="0"/>
            </a:endParaRPr>
          </a:p>
        </p:txBody>
      </p:sp>
      <p:sp>
        <p:nvSpPr>
          <p:cNvPr id="65539" name="Rectangle 3"/>
          <p:cNvSpPr>
            <a:spLocks noGrp="1" noChangeArrowheads="1"/>
          </p:cNvSpPr>
          <p:nvPr>
            <p:ph type="body" idx="1"/>
          </p:nvPr>
        </p:nvSpPr>
        <p:spPr/>
        <p:txBody>
          <a:bodyPr/>
          <a:lstStyle/>
          <a:p>
            <a:pPr>
              <a:buFontTx/>
              <a:buNone/>
            </a:pPr>
            <a:r>
              <a:rPr lang="en-US" sz="2400">
                <a:latin typeface="Helvetica" pitchFamily="84" charset="0"/>
              </a:rPr>
              <a:t>(c) *describe how to investigate experimentally the factors that affect transpiration rate; </a:t>
            </a:r>
          </a:p>
          <a:p>
            <a:pPr>
              <a:buFontTx/>
              <a:buNone/>
            </a:pPr>
            <a:r>
              <a:rPr lang="en-US" sz="2400">
                <a:latin typeface="Helvetica" pitchFamily="84" charset="0"/>
              </a:rPr>
              <a:t>(d) *describe the distribution of xylem and phloem tissue in roots, stems and leaves of dicotyledonous plants;</a:t>
            </a:r>
          </a:p>
          <a:p>
            <a:pPr>
              <a:buFontTx/>
              <a:buNone/>
            </a:pPr>
            <a:r>
              <a:rPr lang="en-US" sz="2400">
                <a:latin typeface="Helvetica" pitchFamily="84" charset="0"/>
              </a:rPr>
              <a:t>(e) *describe the structure of xylem vessel elements, sieve tube elements and companion cells and be able to recognise these using the light microscope; </a:t>
            </a:r>
          </a:p>
          <a:p>
            <a:pPr>
              <a:buFontTx/>
              <a:buNone/>
            </a:pPr>
            <a:r>
              <a:rPr lang="en-US" sz="2400">
                <a:latin typeface="Helvetica" pitchFamily="84" charset="0"/>
              </a:rPr>
              <a:t>(i) *describe how the leaves of xerophytic plants are adapted to reduce water loss by transpiration;</a:t>
            </a:r>
            <a:r>
              <a:rPr lang="en-US" sz="2800">
                <a:latin typeface="Helvetica" pitchFamily="84" charset="0"/>
              </a:rPr>
              <a:t> </a:t>
            </a:r>
          </a:p>
          <a:p>
            <a:endParaRPr lang="en-US" sz="2800"/>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Plants: </a:t>
            </a:r>
            <a:br>
              <a:rPr lang="en-US"/>
            </a:br>
            <a:r>
              <a:rPr lang="en-US"/>
              <a:t>Monocots versus Dicots</a:t>
            </a:r>
          </a:p>
        </p:txBody>
      </p:sp>
      <p:sp>
        <p:nvSpPr>
          <p:cNvPr id="69635" name="Rectangle 3"/>
          <p:cNvSpPr>
            <a:spLocks noGrp="1" noChangeArrowheads="1"/>
          </p:cNvSpPr>
          <p:nvPr>
            <p:ph type="body" idx="1"/>
          </p:nvPr>
        </p:nvSpPr>
        <p:spPr/>
        <p:txBody>
          <a:bodyPr/>
          <a:lstStyle/>
          <a:p>
            <a:pPr>
              <a:lnSpc>
                <a:spcPct val="90000"/>
              </a:lnSpc>
            </a:pPr>
            <a:r>
              <a:rPr lang="en-US"/>
              <a:t>The flowering plants (angiosperms) are classified as either monocots or dicots based on characteristics of their pollen, leaves, roots, stems and flowers.</a:t>
            </a:r>
          </a:p>
          <a:p>
            <a:pPr>
              <a:lnSpc>
                <a:spcPct val="90000"/>
              </a:lnSpc>
            </a:pPr>
            <a:r>
              <a:rPr lang="en-US" b="1"/>
              <a:t>Monocots</a:t>
            </a:r>
            <a:r>
              <a:rPr lang="en-US"/>
              <a:t> include lilies, corn, rice, palms and grasses.</a:t>
            </a:r>
          </a:p>
          <a:p>
            <a:pPr>
              <a:lnSpc>
                <a:spcPct val="90000"/>
              </a:lnSpc>
            </a:pPr>
            <a:r>
              <a:rPr lang="en-US" b="1"/>
              <a:t>Dicots</a:t>
            </a:r>
            <a:r>
              <a:rPr lang="en-US"/>
              <a:t> include pretty much everything else- including all woody plants.</a:t>
            </a:r>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fig31_03"/>
          <p:cNvPicPr>
            <a:picLocks noGrp="1" noChangeAspect="1" noChangeArrowheads="1"/>
          </p:cNvPicPr>
          <p:nvPr>
            <p:ph/>
          </p:nvPr>
        </p:nvPicPr>
        <p:blipFill>
          <a:blip r:embed="rId3" cstate="print"/>
          <a:srcRect/>
          <a:stretch>
            <a:fillRect/>
          </a:stretch>
        </p:blipFill>
        <p:spPr>
          <a:xfrm>
            <a:off x="685800" y="914400"/>
            <a:ext cx="7620000" cy="5676900"/>
          </a:xfrm>
          <a:ln/>
        </p:spPr>
      </p:pic>
      <p:sp>
        <p:nvSpPr>
          <p:cNvPr id="70659" name="Text Box 3"/>
          <p:cNvSpPr txBox="1">
            <a:spLocks noChangeArrowheads="1"/>
          </p:cNvSpPr>
          <p:nvPr/>
        </p:nvSpPr>
        <p:spPr bwMode="auto">
          <a:xfrm>
            <a:off x="533400" y="381000"/>
            <a:ext cx="7010400" cy="519113"/>
          </a:xfrm>
          <a:prstGeom prst="rect">
            <a:avLst/>
          </a:prstGeom>
          <a:noFill/>
          <a:ln w="57150">
            <a:noFill/>
            <a:miter lim="800000"/>
            <a:headEnd/>
            <a:tailEnd/>
          </a:ln>
          <a:effectLst/>
        </p:spPr>
        <p:txBody>
          <a:bodyPr lIns="92075" tIns="46038" rIns="92075" bIns="46038">
            <a:spAutoFit/>
          </a:bodyPr>
          <a:lstStyle/>
          <a:p>
            <a:pPr eaLnBrk="1" hangingPunct="1">
              <a:spcBef>
                <a:spcPct val="50000"/>
              </a:spcBef>
            </a:pPr>
            <a:r>
              <a:rPr kumimoji="1" lang="en-US" sz="2800">
                <a:solidFill>
                  <a:schemeClr val="tx2"/>
                </a:solidFill>
                <a:ea typeface="ＭＳ Ｐゴシック" pitchFamily="84" charset="-128"/>
              </a:rPr>
              <a:t>The three tissue systems in the plant body</a:t>
            </a:r>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fig31_05"/>
          <p:cNvPicPr>
            <a:picLocks noGrp="1" noChangeAspect="1" noChangeArrowheads="1"/>
          </p:cNvPicPr>
          <p:nvPr>
            <p:ph/>
          </p:nvPr>
        </p:nvPicPr>
        <p:blipFill>
          <a:blip r:embed="rId3" cstate="print"/>
          <a:srcRect/>
          <a:stretch>
            <a:fillRect/>
          </a:stretch>
        </p:blipFill>
        <p:spPr>
          <a:xfrm>
            <a:off x="228600" y="304800"/>
            <a:ext cx="8686800" cy="6192838"/>
          </a:xfrm>
          <a:ln/>
        </p:spPr>
      </p:pic>
      <p:sp>
        <p:nvSpPr>
          <p:cNvPr id="71683" name="Text Box 3"/>
          <p:cNvSpPr txBox="1">
            <a:spLocks noChangeArrowheads="1"/>
          </p:cNvSpPr>
          <p:nvPr/>
        </p:nvSpPr>
        <p:spPr bwMode="auto">
          <a:xfrm>
            <a:off x="990600" y="381000"/>
            <a:ext cx="3048000" cy="457200"/>
          </a:xfrm>
          <a:prstGeom prst="rect">
            <a:avLst/>
          </a:prstGeom>
          <a:noFill/>
          <a:ln w="57150">
            <a:noFill/>
            <a:miter lim="800000"/>
            <a:headEnd/>
            <a:tailEnd/>
          </a:ln>
          <a:effectLst/>
        </p:spPr>
        <p:txBody>
          <a:bodyPr lIns="92075" tIns="46038" rIns="92075" bIns="46038">
            <a:spAutoFit/>
          </a:bodyPr>
          <a:lstStyle/>
          <a:p>
            <a:pPr algn="ctr" eaLnBrk="1" hangingPunct="1">
              <a:spcBef>
                <a:spcPct val="50000"/>
              </a:spcBef>
            </a:pPr>
            <a:r>
              <a:rPr kumimoji="1" lang="en-US" sz="2400">
                <a:solidFill>
                  <a:srgbClr val="000000"/>
                </a:solidFill>
                <a:ea typeface="ＭＳ Ｐゴシック" pitchFamily="84" charset="-128"/>
              </a:rPr>
              <a:t>Tracheid (xylem cell)</a:t>
            </a:r>
            <a:endParaRPr kumimoji="1" lang="en-US" sz="2400">
              <a:solidFill>
                <a:schemeClr val="tx2"/>
              </a:solidFill>
              <a:ea typeface="ＭＳ Ｐゴシック" pitchFamily="84" charset="-128"/>
            </a:endParaRPr>
          </a:p>
        </p:txBody>
      </p:sp>
      <p:sp>
        <p:nvSpPr>
          <p:cNvPr id="71684" name="Text Box 4"/>
          <p:cNvSpPr txBox="1">
            <a:spLocks noChangeArrowheads="1"/>
          </p:cNvSpPr>
          <p:nvPr/>
        </p:nvSpPr>
        <p:spPr bwMode="auto">
          <a:xfrm>
            <a:off x="838200" y="5181600"/>
            <a:ext cx="2133600" cy="1187450"/>
          </a:xfrm>
          <a:prstGeom prst="rect">
            <a:avLst/>
          </a:prstGeom>
          <a:noFill/>
          <a:ln w="57150">
            <a:noFill/>
            <a:miter lim="800000"/>
            <a:headEnd/>
            <a:tailEnd/>
          </a:ln>
          <a:effectLst/>
        </p:spPr>
        <p:txBody>
          <a:bodyPr lIns="92075" tIns="46038" rIns="92075" bIns="46038">
            <a:spAutoFit/>
          </a:bodyPr>
          <a:lstStyle/>
          <a:p>
            <a:pPr algn="ctr" eaLnBrk="1" hangingPunct="1">
              <a:spcBef>
                <a:spcPct val="50000"/>
              </a:spcBef>
            </a:pPr>
            <a:r>
              <a:rPr kumimoji="1" lang="en-US" sz="2400">
                <a:solidFill>
                  <a:srgbClr val="000000"/>
                </a:solidFill>
                <a:ea typeface="ＭＳ Ｐゴシック" pitchFamily="84" charset="-128"/>
              </a:rPr>
              <a:t>Vessel element (xylem cell)</a:t>
            </a:r>
          </a:p>
        </p:txBody>
      </p:sp>
      <p:sp>
        <p:nvSpPr>
          <p:cNvPr id="71685" name="Text Box 5"/>
          <p:cNvSpPr txBox="1">
            <a:spLocks noChangeArrowheads="1"/>
          </p:cNvSpPr>
          <p:nvPr/>
        </p:nvSpPr>
        <p:spPr bwMode="auto">
          <a:xfrm>
            <a:off x="4800600" y="304800"/>
            <a:ext cx="2286000" cy="822325"/>
          </a:xfrm>
          <a:prstGeom prst="rect">
            <a:avLst/>
          </a:prstGeom>
          <a:noFill/>
          <a:ln w="57150">
            <a:noFill/>
            <a:miter lim="800000"/>
            <a:headEnd/>
            <a:tailEnd/>
          </a:ln>
          <a:effectLst/>
        </p:spPr>
        <p:txBody>
          <a:bodyPr lIns="92075" tIns="46038" rIns="92075" bIns="46038">
            <a:spAutoFit/>
          </a:bodyPr>
          <a:lstStyle/>
          <a:p>
            <a:pPr algn="ctr" eaLnBrk="1" hangingPunct="1">
              <a:spcBef>
                <a:spcPct val="50000"/>
              </a:spcBef>
            </a:pPr>
            <a:r>
              <a:rPr kumimoji="1" lang="en-US" sz="2400">
                <a:solidFill>
                  <a:srgbClr val="000000"/>
                </a:solidFill>
                <a:ea typeface="ＭＳ Ｐゴシック" pitchFamily="84" charset="-128"/>
              </a:rPr>
              <a:t>Sieve tube element</a:t>
            </a:r>
          </a:p>
        </p:txBody>
      </p:sp>
      <p:sp>
        <p:nvSpPr>
          <p:cNvPr id="71686" name="Text Box 6"/>
          <p:cNvSpPr txBox="1">
            <a:spLocks noChangeArrowheads="1"/>
          </p:cNvSpPr>
          <p:nvPr/>
        </p:nvSpPr>
        <p:spPr bwMode="auto">
          <a:xfrm>
            <a:off x="5410200" y="5181600"/>
            <a:ext cx="1295400" cy="822325"/>
          </a:xfrm>
          <a:prstGeom prst="rect">
            <a:avLst/>
          </a:prstGeom>
          <a:noFill/>
          <a:ln w="57150">
            <a:noFill/>
            <a:miter lim="800000"/>
            <a:headEnd/>
            <a:tailEnd/>
          </a:ln>
          <a:effectLst/>
        </p:spPr>
        <p:txBody>
          <a:bodyPr lIns="92075" tIns="46038" rIns="92075" bIns="46038">
            <a:spAutoFit/>
          </a:bodyPr>
          <a:lstStyle/>
          <a:p>
            <a:pPr algn="ctr" eaLnBrk="1" hangingPunct="1">
              <a:spcBef>
                <a:spcPct val="50000"/>
              </a:spcBef>
            </a:pPr>
            <a:r>
              <a:rPr kumimoji="1" lang="en-US" sz="2400">
                <a:solidFill>
                  <a:srgbClr val="000000"/>
                </a:solidFill>
                <a:ea typeface="ＭＳ Ｐゴシック" pitchFamily="84" charset="-128"/>
              </a:rPr>
              <a:t>Phloem tissue</a:t>
            </a:r>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table31_03"/>
          <p:cNvPicPr>
            <a:picLocks noGrp="1" noChangeAspect="1" noChangeArrowheads="1"/>
          </p:cNvPicPr>
          <p:nvPr>
            <p:ph/>
          </p:nvPr>
        </p:nvPicPr>
        <p:blipFill>
          <a:blip r:embed="rId3" cstate="print"/>
          <a:srcRect l="1089" t="3136" r="58952" b="48431"/>
          <a:stretch>
            <a:fillRect/>
          </a:stretch>
        </p:blipFill>
        <p:spPr>
          <a:xfrm>
            <a:off x="4754563" y="0"/>
            <a:ext cx="4389437" cy="6858000"/>
          </a:xfrm>
          <a:ln/>
        </p:spPr>
      </p:pic>
      <p:sp>
        <p:nvSpPr>
          <p:cNvPr id="72707" name="Text Box 3"/>
          <p:cNvSpPr txBox="1">
            <a:spLocks noChangeArrowheads="1"/>
          </p:cNvSpPr>
          <p:nvPr/>
        </p:nvSpPr>
        <p:spPr bwMode="auto">
          <a:xfrm>
            <a:off x="381000" y="1143000"/>
            <a:ext cx="3733800" cy="579438"/>
          </a:xfrm>
          <a:prstGeom prst="rect">
            <a:avLst/>
          </a:prstGeom>
          <a:noFill/>
          <a:ln w="57150">
            <a:noFill/>
            <a:miter lim="800000"/>
            <a:headEnd/>
            <a:tailEnd/>
          </a:ln>
          <a:effectLst/>
        </p:spPr>
        <p:txBody>
          <a:bodyPr lIns="92075" tIns="46038" rIns="92075" bIns="46038">
            <a:spAutoFit/>
          </a:bodyPr>
          <a:lstStyle/>
          <a:p>
            <a:pPr algn="ctr" eaLnBrk="1" hangingPunct="1">
              <a:spcBef>
                <a:spcPct val="50000"/>
              </a:spcBef>
            </a:pPr>
            <a:endParaRPr kumimoji="1" lang="en-US" sz="3200">
              <a:solidFill>
                <a:schemeClr val="tx2"/>
              </a:solidFill>
              <a:ea typeface="ＭＳ Ｐゴシック" pitchFamily="84" charset="-128"/>
            </a:endParaRPr>
          </a:p>
        </p:txBody>
      </p:sp>
      <p:sp>
        <p:nvSpPr>
          <p:cNvPr id="72708" name="Text Box 4"/>
          <p:cNvSpPr txBox="1">
            <a:spLocks noChangeArrowheads="1"/>
          </p:cNvSpPr>
          <p:nvPr/>
        </p:nvSpPr>
        <p:spPr bwMode="auto">
          <a:xfrm>
            <a:off x="1600200" y="762000"/>
            <a:ext cx="2590800" cy="579438"/>
          </a:xfrm>
          <a:prstGeom prst="rect">
            <a:avLst/>
          </a:prstGeom>
          <a:noFill/>
          <a:ln w="57150">
            <a:noFill/>
            <a:miter lim="800000"/>
            <a:headEnd/>
            <a:tailEnd/>
          </a:ln>
          <a:effectLst/>
        </p:spPr>
        <p:txBody>
          <a:bodyPr lIns="92075" tIns="46038" rIns="92075" bIns="46038">
            <a:spAutoFit/>
          </a:bodyPr>
          <a:lstStyle/>
          <a:p>
            <a:pPr algn="ctr" eaLnBrk="1" hangingPunct="1">
              <a:spcBef>
                <a:spcPct val="50000"/>
              </a:spcBef>
            </a:pPr>
            <a:r>
              <a:rPr kumimoji="1" lang="en-US" sz="3200">
                <a:solidFill>
                  <a:schemeClr val="tx2"/>
                </a:solidFill>
                <a:ea typeface="ＭＳ Ｐゴシック" pitchFamily="84" charset="-128"/>
              </a:rPr>
              <a:t>Tracheid</a:t>
            </a:r>
          </a:p>
        </p:txBody>
      </p:sp>
      <p:sp>
        <p:nvSpPr>
          <p:cNvPr id="72709" name="Text Box 5"/>
          <p:cNvSpPr txBox="1">
            <a:spLocks noChangeArrowheads="1"/>
          </p:cNvSpPr>
          <p:nvPr/>
        </p:nvSpPr>
        <p:spPr bwMode="auto">
          <a:xfrm>
            <a:off x="1066800" y="4724400"/>
            <a:ext cx="3276600" cy="579438"/>
          </a:xfrm>
          <a:prstGeom prst="rect">
            <a:avLst/>
          </a:prstGeom>
          <a:noFill/>
          <a:ln w="57150">
            <a:noFill/>
            <a:miter lim="800000"/>
            <a:headEnd/>
            <a:tailEnd/>
          </a:ln>
          <a:effectLst/>
        </p:spPr>
        <p:txBody>
          <a:bodyPr lIns="92075" tIns="46038" rIns="92075" bIns="46038">
            <a:spAutoFit/>
          </a:bodyPr>
          <a:lstStyle/>
          <a:p>
            <a:pPr algn="r" eaLnBrk="1" hangingPunct="1">
              <a:spcBef>
                <a:spcPct val="50000"/>
              </a:spcBef>
            </a:pPr>
            <a:r>
              <a:rPr kumimoji="1" lang="en-US" sz="3200">
                <a:solidFill>
                  <a:schemeClr val="tx2"/>
                </a:solidFill>
                <a:ea typeface="ＭＳ Ｐゴシック" pitchFamily="84" charset="-128"/>
              </a:rPr>
              <a:t>Vessel element</a:t>
            </a:r>
          </a:p>
        </p:txBody>
      </p:sp>
      <p:sp>
        <p:nvSpPr>
          <p:cNvPr id="72710" name="Rectangle 6"/>
          <p:cNvSpPr>
            <a:spLocks noChangeArrowheads="1"/>
          </p:cNvSpPr>
          <p:nvPr/>
        </p:nvSpPr>
        <p:spPr bwMode="auto">
          <a:xfrm>
            <a:off x="819150" y="215900"/>
            <a:ext cx="3143250" cy="457200"/>
          </a:xfrm>
          <a:prstGeom prst="rect">
            <a:avLst/>
          </a:prstGeom>
          <a:noFill/>
          <a:ln w="9525">
            <a:noFill/>
            <a:miter lim="800000"/>
            <a:headEnd/>
            <a:tailEnd/>
          </a:ln>
          <a:effectLst/>
        </p:spPr>
        <p:txBody>
          <a:bodyPr>
            <a:spAutoFit/>
          </a:bodyPr>
          <a:lstStyle/>
          <a:p>
            <a:r>
              <a:rPr lang="en-US" sz="2400">
                <a:solidFill>
                  <a:schemeClr val="tx2"/>
                </a:solidFill>
              </a:rPr>
              <a:t>Xylem Tissue</a:t>
            </a:r>
            <a:endParaRPr lang="en-US"/>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table31_03"/>
          <p:cNvPicPr>
            <a:picLocks noGrp="1" noChangeAspect="1" noChangeArrowheads="1"/>
          </p:cNvPicPr>
          <p:nvPr>
            <p:ph/>
          </p:nvPr>
        </p:nvPicPr>
        <p:blipFill>
          <a:blip r:embed="rId3" cstate="print"/>
          <a:srcRect l="1089" t="52876" r="60106" b="3928"/>
          <a:stretch>
            <a:fillRect/>
          </a:stretch>
        </p:blipFill>
        <p:spPr>
          <a:xfrm>
            <a:off x="4364038" y="0"/>
            <a:ext cx="4779962" cy="6858000"/>
          </a:xfrm>
          <a:ln/>
        </p:spPr>
      </p:pic>
      <p:sp>
        <p:nvSpPr>
          <p:cNvPr id="73731" name="Text Box 3"/>
          <p:cNvSpPr txBox="1">
            <a:spLocks noChangeArrowheads="1"/>
          </p:cNvSpPr>
          <p:nvPr/>
        </p:nvSpPr>
        <p:spPr bwMode="auto">
          <a:xfrm>
            <a:off x="1066800" y="1066800"/>
            <a:ext cx="2209800" cy="1066800"/>
          </a:xfrm>
          <a:prstGeom prst="rect">
            <a:avLst/>
          </a:prstGeom>
          <a:noFill/>
          <a:ln w="57150">
            <a:noFill/>
            <a:miter lim="800000"/>
            <a:headEnd/>
            <a:tailEnd/>
          </a:ln>
          <a:effectLst/>
        </p:spPr>
        <p:txBody>
          <a:bodyPr lIns="92075" tIns="46038" rIns="92075" bIns="46038">
            <a:spAutoFit/>
          </a:bodyPr>
          <a:lstStyle/>
          <a:p>
            <a:pPr algn="ctr" eaLnBrk="1" hangingPunct="1">
              <a:spcBef>
                <a:spcPct val="50000"/>
              </a:spcBef>
            </a:pPr>
            <a:r>
              <a:rPr kumimoji="1" lang="en-US" sz="3200">
                <a:solidFill>
                  <a:schemeClr val="tx2"/>
                </a:solidFill>
                <a:ea typeface="ＭＳ Ｐゴシック" pitchFamily="84" charset="-128"/>
              </a:rPr>
              <a:t>Sieve tube element</a:t>
            </a:r>
          </a:p>
        </p:txBody>
      </p:sp>
      <p:sp>
        <p:nvSpPr>
          <p:cNvPr id="73732" name="Text Box 4"/>
          <p:cNvSpPr txBox="1">
            <a:spLocks noChangeArrowheads="1"/>
          </p:cNvSpPr>
          <p:nvPr/>
        </p:nvSpPr>
        <p:spPr bwMode="auto">
          <a:xfrm>
            <a:off x="1143000" y="4953000"/>
            <a:ext cx="2438400" cy="1066800"/>
          </a:xfrm>
          <a:prstGeom prst="rect">
            <a:avLst/>
          </a:prstGeom>
          <a:noFill/>
          <a:ln w="57150">
            <a:noFill/>
            <a:miter lim="800000"/>
            <a:headEnd/>
            <a:tailEnd/>
          </a:ln>
          <a:effectLst/>
        </p:spPr>
        <p:txBody>
          <a:bodyPr lIns="92075" tIns="46038" rIns="92075" bIns="46038">
            <a:spAutoFit/>
          </a:bodyPr>
          <a:lstStyle/>
          <a:p>
            <a:pPr algn="ctr" eaLnBrk="1" hangingPunct="1">
              <a:spcBef>
                <a:spcPct val="50000"/>
              </a:spcBef>
            </a:pPr>
            <a:r>
              <a:rPr kumimoji="1" lang="en-US" sz="3200">
                <a:solidFill>
                  <a:schemeClr val="tx2"/>
                </a:solidFill>
                <a:ea typeface="ＭＳ Ｐゴシック" pitchFamily="84" charset="-128"/>
              </a:rPr>
              <a:t>Companion cell</a:t>
            </a:r>
          </a:p>
        </p:txBody>
      </p:sp>
      <p:sp>
        <p:nvSpPr>
          <p:cNvPr id="73733" name="Rectangle 5"/>
          <p:cNvSpPr>
            <a:spLocks noChangeArrowheads="1"/>
          </p:cNvSpPr>
          <p:nvPr/>
        </p:nvSpPr>
        <p:spPr bwMode="auto">
          <a:xfrm>
            <a:off x="457200" y="228600"/>
            <a:ext cx="3122613" cy="457200"/>
          </a:xfrm>
          <a:prstGeom prst="rect">
            <a:avLst/>
          </a:prstGeom>
          <a:noFill/>
          <a:ln w="9525">
            <a:noFill/>
            <a:miter lim="800000"/>
            <a:headEnd/>
            <a:tailEnd/>
          </a:ln>
          <a:effectLst/>
        </p:spPr>
        <p:txBody>
          <a:bodyPr>
            <a:spAutoFit/>
          </a:bodyPr>
          <a:lstStyle/>
          <a:p>
            <a:r>
              <a:rPr lang="en-US" sz="2400">
                <a:solidFill>
                  <a:schemeClr val="tx2"/>
                </a:solidFill>
              </a:rPr>
              <a:t>Phloem Tissue</a:t>
            </a:r>
            <a:endParaRPr lang="en-US" sz="2400"/>
          </a:p>
        </p:txBody>
      </p:sp>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876800" y="685800"/>
            <a:ext cx="4572000" cy="990600"/>
          </a:xfrm>
        </p:spPr>
        <p:txBody>
          <a:bodyPr/>
          <a:lstStyle/>
          <a:p>
            <a:r>
              <a:rPr lang="en-US"/>
              <a:t>Monocots</a:t>
            </a:r>
          </a:p>
        </p:txBody>
      </p:sp>
      <p:pic>
        <p:nvPicPr>
          <p:cNvPr id="74755" name="Picture 3" descr="grass"/>
          <p:cNvPicPr>
            <a:picLocks noChangeAspect="1" noChangeArrowheads="1"/>
          </p:cNvPicPr>
          <p:nvPr/>
        </p:nvPicPr>
        <p:blipFill>
          <a:blip r:embed="rId3" cstate="print"/>
          <a:srcRect/>
          <a:stretch>
            <a:fillRect/>
          </a:stretch>
        </p:blipFill>
        <p:spPr bwMode="auto">
          <a:xfrm>
            <a:off x="4800600" y="3200400"/>
            <a:ext cx="3821113" cy="3092450"/>
          </a:xfrm>
          <a:prstGeom prst="rect">
            <a:avLst/>
          </a:prstGeom>
          <a:noFill/>
        </p:spPr>
      </p:pic>
      <p:pic>
        <p:nvPicPr>
          <p:cNvPr id="74756" name="Picture 4" descr="Spider_lily_plant"/>
          <p:cNvPicPr>
            <a:picLocks noChangeAspect="1" noChangeArrowheads="1"/>
          </p:cNvPicPr>
          <p:nvPr/>
        </p:nvPicPr>
        <p:blipFill>
          <a:blip r:embed="rId4" cstate="print"/>
          <a:srcRect/>
          <a:stretch>
            <a:fillRect/>
          </a:stretch>
        </p:blipFill>
        <p:spPr bwMode="auto">
          <a:xfrm>
            <a:off x="381000" y="914400"/>
            <a:ext cx="4495800" cy="337185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953000" y="304800"/>
            <a:ext cx="3846513" cy="806450"/>
          </a:xfrm>
        </p:spPr>
        <p:txBody>
          <a:bodyPr/>
          <a:lstStyle/>
          <a:p>
            <a:r>
              <a:rPr lang="en-US"/>
              <a:t>Dicots</a:t>
            </a:r>
          </a:p>
        </p:txBody>
      </p:sp>
      <p:pic>
        <p:nvPicPr>
          <p:cNvPr id="75779" name="Picture 3" descr="sunflowers"/>
          <p:cNvPicPr>
            <a:picLocks noChangeAspect="1" noChangeArrowheads="1"/>
          </p:cNvPicPr>
          <p:nvPr/>
        </p:nvPicPr>
        <p:blipFill>
          <a:blip r:embed="rId3" cstate="print"/>
          <a:srcRect/>
          <a:stretch>
            <a:fillRect/>
          </a:stretch>
        </p:blipFill>
        <p:spPr bwMode="auto">
          <a:xfrm>
            <a:off x="457200" y="304800"/>
            <a:ext cx="4114800" cy="2744788"/>
          </a:xfrm>
          <a:prstGeom prst="rect">
            <a:avLst/>
          </a:prstGeom>
          <a:noFill/>
        </p:spPr>
      </p:pic>
      <p:pic>
        <p:nvPicPr>
          <p:cNvPr id="75780" name="Picture 4" descr="IMPA"/>
          <p:cNvPicPr>
            <a:picLocks noChangeAspect="1" noChangeArrowheads="1"/>
          </p:cNvPicPr>
          <p:nvPr/>
        </p:nvPicPr>
        <p:blipFill>
          <a:blip r:embed="rId4" cstate="print"/>
          <a:srcRect/>
          <a:stretch>
            <a:fillRect/>
          </a:stretch>
        </p:blipFill>
        <p:spPr bwMode="auto">
          <a:xfrm>
            <a:off x="533400" y="3048000"/>
            <a:ext cx="3657600" cy="3570288"/>
          </a:xfrm>
          <a:prstGeom prst="rect">
            <a:avLst/>
          </a:prstGeom>
          <a:noFill/>
        </p:spPr>
      </p:pic>
      <p:pic>
        <p:nvPicPr>
          <p:cNvPr id="75781" name="Picture 5" descr="gen_sherman"/>
          <p:cNvPicPr>
            <a:picLocks noChangeAspect="1" noChangeArrowheads="1"/>
          </p:cNvPicPr>
          <p:nvPr/>
        </p:nvPicPr>
        <p:blipFill>
          <a:blip r:embed="rId5" cstate="print"/>
          <a:srcRect/>
          <a:stretch>
            <a:fillRect/>
          </a:stretch>
        </p:blipFill>
        <p:spPr bwMode="auto">
          <a:xfrm>
            <a:off x="4699000" y="1295400"/>
            <a:ext cx="3511550" cy="52705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600" b="1">
                <a:latin typeface="Goudy Stout" pitchFamily="18" charset="0"/>
              </a:rPr>
              <a:t>Practice measuring</a:t>
            </a:r>
          </a:p>
        </p:txBody>
      </p:sp>
      <p:pic>
        <p:nvPicPr>
          <p:cNvPr id="10243" name="Picture 3"/>
          <p:cNvPicPr>
            <a:picLocks noGrp="1" noChangeAspect="1" noChangeArrowheads="1"/>
          </p:cNvPicPr>
          <p:nvPr>
            <p:ph type="body" idx="1"/>
          </p:nvPr>
        </p:nvPicPr>
        <p:blipFill>
          <a:blip r:embed="rId3" cstate="print"/>
          <a:srcRect/>
          <a:stretch>
            <a:fillRect/>
          </a:stretch>
        </p:blipFill>
        <p:spPr>
          <a:xfrm>
            <a:off x="304800" y="1447800"/>
            <a:ext cx="4648200" cy="1370013"/>
          </a:xfrm>
        </p:spPr>
      </p:pic>
      <p:pic>
        <p:nvPicPr>
          <p:cNvPr id="10244" name="Picture 4"/>
          <p:cNvPicPr>
            <a:picLocks noChangeAspect="1" noChangeArrowheads="1"/>
          </p:cNvPicPr>
          <p:nvPr/>
        </p:nvPicPr>
        <p:blipFill>
          <a:blip r:embed="rId4" cstate="print"/>
          <a:srcRect/>
          <a:stretch>
            <a:fillRect/>
          </a:stretch>
        </p:blipFill>
        <p:spPr bwMode="auto">
          <a:xfrm>
            <a:off x="304800" y="2895600"/>
            <a:ext cx="5181600" cy="2362200"/>
          </a:xfrm>
          <a:prstGeom prst="rect">
            <a:avLst/>
          </a:prstGeom>
          <a:noFill/>
          <a:ln w="9525">
            <a:noFill/>
            <a:miter lim="800000"/>
            <a:headEnd/>
            <a:tailEnd/>
          </a:ln>
          <a:effectLst/>
        </p:spPr>
      </p:pic>
      <p:pic>
        <p:nvPicPr>
          <p:cNvPr id="10245" name="Picture 5"/>
          <p:cNvPicPr>
            <a:picLocks noChangeAspect="1" noChangeArrowheads="1"/>
          </p:cNvPicPr>
          <p:nvPr/>
        </p:nvPicPr>
        <p:blipFill>
          <a:blip r:embed="rId5" cstate="print"/>
          <a:srcRect/>
          <a:stretch>
            <a:fillRect/>
          </a:stretch>
        </p:blipFill>
        <p:spPr bwMode="auto">
          <a:xfrm>
            <a:off x="5257800" y="1295400"/>
            <a:ext cx="3581400" cy="5245100"/>
          </a:xfrm>
          <a:prstGeom prst="rect">
            <a:avLst/>
          </a:prstGeom>
          <a:noFill/>
          <a:ln w="9525">
            <a:noFill/>
            <a:miter lim="800000"/>
            <a:headEnd/>
            <a:tailEnd/>
          </a:ln>
          <a:effectLst/>
        </p:spPr>
      </p:pic>
      <p:sp>
        <p:nvSpPr>
          <p:cNvPr id="10246" name="Text Box 6"/>
          <p:cNvSpPr txBox="1">
            <a:spLocks noChangeArrowheads="1"/>
          </p:cNvSpPr>
          <p:nvPr/>
        </p:nvSpPr>
        <p:spPr bwMode="auto">
          <a:xfrm>
            <a:off x="152400" y="6019800"/>
            <a:ext cx="4800600" cy="641350"/>
          </a:xfrm>
          <a:prstGeom prst="rect">
            <a:avLst/>
          </a:prstGeom>
          <a:noFill/>
          <a:ln w="9525">
            <a:noFill/>
            <a:miter lim="800000"/>
            <a:headEnd/>
            <a:tailEnd/>
          </a:ln>
          <a:effectLst/>
        </p:spPr>
        <p:txBody>
          <a:bodyPr>
            <a:spAutoFit/>
          </a:bodyPr>
          <a:lstStyle/>
          <a:p>
            <a:r>
              <a:rPr lang="en-US" b="1" i="1">
                <a:solidFill>
                  <a:srgbClr val="000000"/>
                </a:solidFill>
                <a:latin typeface="Goudy Old Style" pitchFamily="84" charset="0"/>
              </a:rPr>
              <a:t>Images from “Measuring” Leica microsystems   www.leica-microsystems.com</a:t>
            </a:r>
            <a:endParaRPr lang="en-US">
              <a:latin typeface="Goudy Old Style" pitchFamily="84" charset="0"/>
            </a:endParaRPr>
          </a:p>
        </p:txBody>
      </p:sp>
    </p:spTree>
    <p:custDataLst>
      <p:tags r:id="rId1"/>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Monocot Root </a:t>
            </a:r>
            <a:br>
              <a:rPr lang="en-US"/>
            </a:br>
            <a:r>
              <a:rPr lang="en-US"/>
              <a:t>Cross Section (cs)</a:t>
            </a:r>
          </a:p>
        </p:txBody>
      </p:sp>
      <p:pic>
        <p:nvPicPr>
          <p:cNvPr id="76803" name="Picture 3" descr="monocotroot1"/>
          <p:cNvPicPr>
            <a:picLocks noChangeAspect="1" noChangeArrowheads="1"/>
          </p:cNvPicPr>
          <p:nvPr/>
        </p:nvPicPr>
        <p:blipFill>
          <a:blip r:embed="rId4" cstate="print"/>
          <a:srcRect/>
          <a:stretch>
            <a:fillRect/>
          </a:stretch>
        </p:blipFill>
        <p:spPr bwMode="auto">
          <a:xfrm>
            <a:off x="3733800" y="1676400"/>
            <a:ext cx="5029200" cy="3221038"/>
          </a:xfrm>
          <a:prstGeom prst="rect">
            <a:avLst/>
          </a:prstGeom>
          <a:noFill/>
        </p:spPr>
      </p:pic>
      <p:pic>
        <p:nvPicPr>
          <p:cNvPr id="76804" name="Picture 4" descr="monocotroot2"/>
          <p:cNvPicPr>
            <a:picLocks noChangeAspect="1" noChangeArrowheads="1"/>
          </p:cNvPicPr>
          <p:nvPr/>
        </p:nvPicPr>
        <p:blipFill>
          <a:blip r:embed="rId5" cstate="print"/>
          <a:srcRect/>
          <a:stretch>
            <a:fillRect/>
          </a:stretch>
        </p:blipFill>
        <p:spPr bwMode="auto">
          <a:xfrm>
            <a:off x="304800" y="3505200"/>
            <a:ext cx="4648200" cy="30988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Dicot Root </a:t>
            </a:r>
            <a:br>
              <a:rPr lang="en-US"/>
            </a:br>
            <a:r>
              <a:rPr lang="en-US"/>
              <a:t>Cross Section (cs)</a:t>
            </a:r>
          </a:p>
        </p:txBody>
      </p:sp>
      <p:pic>
        <p:nvPicPr>
          <p:cNvPr id="79875" name="Picture 3" descr="dicotroot"/>
          <p:cNvPicPr>
            <a:picLocks noChangeAspect="1" noChangeArrowheads="1"/>
          </p:cNvPicPr>
          <p:nvPr/>
        </p:nvPicPr>
        <p:blipFill>
          <a:blip r:embed="rId4" cstate="print"/>
          <a:srcRect/>
          <a:stretch>
            <a:fillRect/>
          </a:stretch>
        </p:blipFill>
        <p:spPr bwMode="auto">
          <a:xfrm>
            <a:off x="304800" y="1676400"/>
            <a:ext cx="4876800" cy="3251200"/>
          </a:xfrm>
          <a:prstGeom prst="rect">
            <a:avLst/>
          </a:prstGeom>
          <a:noFill/>
        </p:spPr>
      </p:pic>
      <p:pic>
        <p:nvPicPr>
          <p:cNvPr id="79876" name="Picture 4" descr="rootphot0033"/>
          <p:cNvPicPr>
            <a:picLocks noChangeAspect="1" noChangeArrowheads="1"/>
          </p:cNvPicPr>
          <p:nvPr/>
        </p:nvPicPr>
        <p:blipFill>
          <a:blip r:embed="rId5" cstate="print"/>
          <a:srcRect/>
          <a:stretch>
            <a:fillRect/>
          </a:stretch>
        </p:blipFill>
        <p:spPr bwMode="auto">
          <a:xfrm>
            <a:off x="3962400" y="3276600"/>
            <a:ext cx="4876800" cy="32512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Monocot Stem</a:t>
            </a:r>
          </a:p>
        </p:txBody>
      </p:sp>
      <p:pic>
        <p:nvPicPr>
          <p:cNvPr id="81923" name="Picture 3" descr="monocotstemxs"/>
          <p:cNvPicPr>
            <a:picLocks noChangeAspect="1" noChangeArrowheads="1"/>
          </p:cNvPicPr>
          <p:nvPr/>
        </p:nvPicPr>
        <p:blipFill>
          <a:blip r:embed="rId4" cstate="print"/>
          <a:srcRect/>
          <a:stretch>
            <a:fillRect/>
          </a:stretch>
        </p:blipFill>
        <p:spPr bwMode="auto">
          <a:xfrm>
            <a:off x="1143000" y="1828800"/>
            <a:ext cx="6705600" cy="46355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Dicot Stem</a:t>
            </a:r>
          </a:p>
        </p:txBody>
      </p:sp>
      <p:pic>
        <p:nvPicPr>
          <p:cNvPr id="83971" name="Picture 3" descr="dicot_stem_really"/>
          <p:cNvPicPr>
            <a:picLocks noChangeAspect="1" noChangeArrowheads="1"/>
          </p:cNvPicPr>
          <p:nvPr/>
        </p:nvPicPr>
        <p:blipFill>
          <a:blip r:embed="rId4" cstate="print"/>
          <a:srcRect/>
          <a:stretch>
            <a:fillRect/>
          </a:stretch>
        </p:blipFill>
        <p:spPr bwMode="auto">
          <a:xfrm>
            <a:off x="914400" y="1752600"/>
            <a:ext cx="4148138" cy="4648200"/>
          </a:xfrm>
          <a:prstGeom prst="rect">
            <a:avLst/>
          </a:prstGeom>
          <a:noFill/>
        </p:spPr>
      </p:pic>
      <p:pic>
        <p:nvPicPr>
          <p:cNvPr id="83972" name="Picture 4" descr="dicotstemvb"/>
          <p:cNvPicPr>
            <a:picLocks noChangeAspect="1" noChangeArrowheads="1"/>
          </p:cNvPicPr>
          <p:nvPr/>
        </p:nvPicPr>
        <p:blipFill>
          <a:blip r:embed="rId5" cstate="print"/>
          <a:srcRect/>
          <a:stretch>
            <a:fillRect/>
          </a:stretch>
        </p:blipFill>
        <p:spPr bwMode="auto">
          <a:xfrm>
            <a:off x="5181600" y="1676400"/>
            <a:ext cx="3238500" cy="43180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Monocot Leaf</a:t>
            </a:r>
          </a:p>
        </p:txBody>
      </p:sp>
      <p:sp>
        <p:nvSpPr>
          <p:cNvPr id="86019" name="Rectangle 3"/>
          <p:cNvSpPr>
            <a:spLocks noGrp="1" noChangeArrowheads="1"/>
          </p:cNvSpPr>
          <p:nvPr>
            <p:ph type="body" idx="1"/>
          </p:nvPr>
        </p:nvSpPr>
        <p:spPr>
          <a:xfrm>
            <a:off x="6324600" y="1752600"/>
            <a:ext cx="2438400" cy="4038600"/>
          </a:xfrm>
        </p:spPr>
        <p:txBody>
          <a:bodyPr/>
          <a:lstStyle/>
          <a:p>
            <a:pPr>
              <a:lnSpc>
                <a:spcPct val="90000"/>
              </a:lnSpc>
            </a:pPr>
            <a:r>
              <a:rPr lang="en-US" sz="2400"/>
              <a:t>Midrib shows vascular tissue: Can you ID?</a:t>
            </a:r>
          </a:p>
          <a:p>
            <a:pPr>
              <a:lnSpc>
                <a:spcPct val="90000"/>
              </a:lnSpc>
              <a:buFontTx/>
              <a:buNone/>
            </a:pPr>
            <a:endParaRPr lang="en-US" sz="2400"/>
          </a:p>
          <a:p>
            <a:pPr>
              <a:lnSpc>
                <a:spcPct val="90000"/>
              </a:lnSpc>
            </a:pPr>
            <a:r>
              <a:rPr lang="en-US" sz="2400"/>
              <a:t>Leaves have parallel veins (visible here)</a:t>
            </a:r>
          </a:p>
          <a:p>
            <a:pPr>
              <a:lnSpc>
                <a:spcPct val="90000"/>
              </a:lnSpc>
              <a:buFontTx/>
              <a:buNone/>
            </a:pPr>
            <a:endParaRPr lang="en-US" sz="2400"/>
          </a:p>
          <a:p>
            <a:pPr>
              <a:lnSpc>
                <a:spcPct val="90000"/>
              </a:lnSpc>
            </a:pPr>
            <a:r>
              <a:rPr lang="en-US" sz="2400"/>
              <a:t>Do you see the stomata?</a:t>
            </a:r>
          </a:p>
        </p:txBody>
      </p:sp>
      <p:pic>
        <p:nvPicPr>
          <p:cNvPr id="86020" name="Picture 4" descr="monolf100"/>
          <p:cNvPicPr>
            <a:picLocks noChangeAspect="1" noChangeArrowheads="1"/>
          </p:cNvPicPr>
          <p:nvPr/>
        </p:nvPicPr>
        <p:blipFill>
          <a:blip r:embed="rId4" cstate="print"/>
          <a:srcRect/>
          <a:stretch>
            <a:fillRect/>
          </a:stretch>
        </p:blipFill>
        <p:spPr bwMode="auto">
          <a:xfrm>
            <a:off x="533400" y="1981200"/>
            <a:ext cx="5715000" cy="414496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04800" y="304800"/>
            <a:ext cx="8382000" cy="1143000"/>
          </a:xfrm>
        </p:spPr>
        <p:txBody>
          <a:bodyPr/>
          <a:lstStyle/>
          <a:p>
            <a:r>
              <a:rPr lang="en-US" sz="3600"/>
              <a:t>Monocot Leaf: Zea Mays (corn)</a:t>
            </a:r>
            <a:endParaRPr lang="en-US"/>
          </a:p>
        </p:txBody>
      </p:sp>
      <p:pic>
        <p:nvPicPr>
          <p:cNvPr id="67588" name="Picture 4" descr="slide8"/>
          <p:cNvPicPr>
            <a:picLocks noChangeAspect="1" noChangeArrowheads="1"/>
          </p:cNvPicPr>
          <p:nvPr/>
        </p:nvPicPr>
        <p:blipFill>
          <a:blip r:embed="rId3" cstate="print"/>
          <a:srcRect/>
          <a:stretch>
            <a:fillRect/>
          </a:stretch>
        </p:blipFill>
        <p:spPr bwMode="auto">
          <a:xfrm>
            <a:off x="228600" y="1409700"/>
            <a:ext cx="6858000" cy="5143500"/>
          </a:xfrm>
          <a:prstGeom prst="rect">
            <a:avLst/>
          </a:prstGeom>
          <a:noFill/>
        </p:spPr>
      </p:pic>
      <p:sp>
        <p:nvSpPr>
          <p:cNvPr id="67589" name="Rectangle 5"/>
          <p:cNvSpPr>
            <a:spLocks noChangeArrowheads="1"/>
          </p:cNvSpPr>
          <p:nvPr/>
        </p:nvSpPr>
        <p:spPr bwMode="auto">
          <a:xfrm>
            <a:off x="7010400" y="2133600"/>
            <a:ext cx="1905000" cy="2838450"/>
          </a:xfrm>
          <a:prstGeom prst="rect">
            <a:avLst/>
          </a:prstGeom>
          <a:noFill/>
          <a:ln w="9525">
            <a:noFill/>
            <a:miter lim="800000"/>
            <a:headEnd/>
            <a:tailEnd/>
          </a:ln>
          <a:effectLst/>
        </p:spPr>
        <p:txBody>
          <a:bodyPr>
            <a:spAutoFit/>
          </a:bodyPr>
          <a:lstStyle/>
          <a:p>
            <a:r>
              <a:rPr lang="en-US"/>
              <a:t>The mesophyll of Zea is undifferentiated.  Note the large bundle sheath cells and that stoma are found in both the upper and lower epidermis.</a:t>
            </a: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152400"/>
            <a:ext cx="3429000" cy="838200"/>
          </a:xfrm>
        </p:spPr>
        <p:txBody>
          <a:bodyPr/>
          <a:lstStyle/>
          <a:p>
            <a:r>
              <a:rPr lang="en-US"/>
              <a:t>Dicot Leaf</a:t>
            </a:r>
          </a:p>
        </p:txBody>
      </p:sp>
      <p:sp>
        <p:nvSpPr>
          <p:cNvPr id="88067" name="Rectangle 3"/>
          <p:cNvSpPr>
            <a:spLocks noGrp="1" noChangeArrowheads="1"/>
          </p:cNvSpPr>
          <p:nvPr>
            <p:ph type="body" idx="1"/>
          </p:nvPr>
        </p:nvSpPr>
        <p:spPr>
          <a:xfrm>
            <a:off x="3810000" y="685800"/>
            <a:ext cx="4953000" cy="1295400"/>
          </a:xfrm>
        </p:spPr>
        <p:txBody>
          <a:bodyPr/>
          <a:lstStyle/>
          <a:p>
            <a:pPr>
              <a:lnSpc>
                <a:spcPct val="90000"/>
              </a:lnSpc>
            </a:pPr>
            <a:r>
              <a:rPr lang="en-US" sz="1800"/>
              <a:t>These leaves have a more obvious mid-rib (central vein)</a:t>
            </a:r>
          </a:p>
          <a:p>
            <a:pPr>
              <a:lnSpc>
                <a:spcPct val="90000"/>
              </a:lnSpc>
            </a:pPr>
            <a:endParaRPr lang="en-US" sz="1800"/>
          </a:p>
          <a:p>
            <a:pPr>
              <a:lnSpc>
                <a:spcPct val="90000"/>
              </a:lnSpc>
            </a:pPr>
            <a:r>
              <a:rPr lang="en-US" sz="1800"/>
              <a:t>Veins are perpendicular to the central vein.</a:t>
            </a:r>
            <a:endParaRPr lang="en-US" sz="2000"/>
          </a:p>
          <a:p>
            <a:pPr>
              <a:lnSpc>
                <a:spcPct val="90000"/>
              </a:lnSpc>
              <a:buFontTx/>
              <a:buNone/>
            </a:pPr>
            <a:endParaRPr lang="en-US" sz="2000"/>
          </a:p>
        </p:txBody>
      </p:sp>
      <p:pic>
        <p:nvPicPr>
          <p:cNvPr id="88068" name="Picture 4" descr="dicotlf40"/>
          <p:cNvPicPr>
            <a:picLocks noChangeAspect="1" noChangeArrowheads="1"/>
          </p:cNvPicPr>
          <p:nvPr/>
        </p:nvPicPr>
        <p:blipFill>
          <a:blip r:embed="rId4" cstate="print"/>
          <a:srcRect/>
          <a:stretch>
            <a:fillRect/>
          </a:stretch>
        </p:blipFill>
        <p:spPr bwMode="auto">
          <a:xfrm>
            <a:off x="304800" y="2743200"/>
            <a:ext cx="5867400" cy="3729038"/>
          </a:xfrm>
          <a:prstGeom prst="rect">
            <a:avLst/>
          </a:prstGeom>
          <a:noFill/>
        </p:spPr>
      </p:pic>
      <p:pic>
        <p:nvPicPr>
          <p:cNvPr id="88069" name="Picture 5" descr="dicot leaf"/>
          <p:cNvPicPr>
            <a:picLocks noChangeAspect="1" noChangeArrowheads="1"/>
          </p:cNvPicPr>
          <p:nvPr/>
        </p:nvPicPr>
        <p:blipFill>
          <a:blip r:embed="rId5" cstate="print"/>
          <a:srcRect/>
          <a:stretch>
            <a:fillRect/>
          </a:stretch>
        </p:blipFill>
        <p:spPr bwMode="auto">
          <a:xfrm>
            <a:off x="228600" y="914400"/>
            <a:ext cx="3505200" cy="1957388"/>
          </a:xfrm>
          <a:prstGeom prst="rect">
            <a:avLst/>
          </a:prstGeom>
          <a:noFill/>
        </p:spPr>
      </p:pic>
      <p:sp>
        <p:nvSpPr>
          <p:cNvPr id="88070" name="Rectangle 6"/>
          <p:cNvSpPr>
            <a:spLocks noChangeArrowheads="1"/>
          </p:cNvSpPr>
          <p:nvPr/>
        </p:nvSpPr>
        <p:spPr bwMode="auto">
          <a:xfrm>
            <a:off x="6172200" y="2133600"/>
            <a:ext cx="2743200" cy="4486275"/>
          </a:xfrm>
          <a:prstGeom prst="rect">
            <a:avLst/>
          </a:prstGeom>
          <a:noFill/>
          <a:ln w="9525">
            <a:noFill/>
            <a:miter lim="800000"/>
            <a:headEnd/>
            <a:tailEnd/>
          </a:ln>
          <a:effectLst/>
        </p:spPr>
        <p:txBody>
          <a:bodyPr>
            <a:spAutoFit/>
          </a:bodyPr>
          <a:lstStyle/>
          <a:p>
            <a:r>
              <a:rPr lang="en-US"/>
              <a:t>40x . This image shows the large central vein (vascular tissue) in the middle of a dicot leaf. The white areas inside the leaf are air spaces, which allow the cells to take up carbon dioxide gas for photosynthesis. The rows of elongated cells near the top surface of the leaf are the palisade layer, where most of the photosynthesis takes place.</a:t>
            </a:r>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04800" y="304800"/>
            <a:ext cx="8991600" cy="838200"/>
          </a:xfrm>
        </p:spPr>
        <p:txBody>
          <a:bodyPr/>
          <a:lstStyle/>
          <a:p>
            <a:r>
              <a:rPr lang="en-US" sz="3600"/>
              <a:t>Mesophyte Dicot Leaf: Ligustrum</a:t>
            </a:r>
            <a:endParaRPr lang="en-US"/>
          </a:p>
        </p:txBody>
      </p:sp>
      <p:pic>
        <p:nvPicPr>
          <p:cNvPr id="68613" name="Picture 5" descr="slide9"/>
          <p:cNvPicPr>
            <a:picLocks noChangeAspect="1" noChangeArrowheads="1"/>
          </p:cNvPicPr>
          <p:nvPr/>
        </p:nvPicPr>
        <p:blipFill>
          <a:blip r:embed="rId3" cstate="print"/>
          <a:srcRect/>
          <a:stretch>
            <a:fillRect/>
          </a:stretch>
        </p:blipFill>
        <p:spPr bwMode="auto">
          <a:xfrm>
            <a:off x="0" y="1143000"/>
            <a:ext cx="7239000" cy="5543550"/>
          </a:xfrm>
          <a:prstGeom prst="rect">
            <a:avLst/>
          </a:prstGeom>
          <a:noFill/>
        </p:spPr>
      </p:pic>
      <p:sp>
        <p:nvSpPr>
          <p:cNvPr id="68614" name="Rectangle 6"/>
          <p:cNvSpPr>
            <a:spLocks noChangeArrowheads="1"/>
          </p:cNvSpPr>
          <p:nvPr/>
        </p:nvSpPr>
        <p:spPr bwMode="auto">
          <a:xfrm>
            <a:off x="7239000" y="1066800"/>
            <a:ext cx="1524000" cy="4486275"/>
          </a:xfrm>
          <a:prstGeom prst="rect">
            <a:avLst/>
          </a:prstGeom>
          <a:noFill/>
          <a:ln w="9525">
            <a:noFill/>
            <a:miter lim="800000"/>
            <a:headEnd/>
            <a:tailEnd/>
          </a:ln>
          <a:effectLst/>
        </p:spPr>
        <p:txBody>
          <a:bodyPr>
            <a:spAutoFit/>
          </a:bodyPr>
          <a:lstStyle/>
          <a:p>
            <a:r>
              <a:rPr lang="en-US"/>
              <a:t>Mesophytic leaves are adapted to average conditions. Note the well differentiated mesophyll with a palisade mesophyll on the upper surface and the spongy mesophyll below.</a:t>
            </a:r>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228600" y="228600"/>
            <a:ext cx="8610600" cy="609600"/>
          </a:xfrm>
        </p:spPr>
        <p:txBody>
          <a:bodyPr/>
          <a:lstStyle/>
          <a:p>
            <a:r>
              <a:rPr lang="en-US" sz="3600"/>
              <a:t>Mesophyte Leaf: Prunus (Laurel)</a:t>
            </a:r>
            <a:endParaRPr lang="en-US"/>
          </a:p>
        </p:txBody>
      </p:sp>
      <p:pic>
        <p:nvPicPr>
          <p:cNvPr id="34821" name="Picture 5" descr="leaf_section"/>
          <p:cNvPicPr>
            <a:picLocks noChangeAspect="1" noChangeArrowheads="1"/>
          </p:cNvPicPr>
          <p:nvPr/>
        </p:nvPicPr>
        <p:blipFill>
          <a:blip r:embed="rId3" cstate="print"/>
          <a:srcRect/>
          <a:stretch>
            <a:fillRect/>
          </a:stretch>
        </p:blipFill>
        <p:spPr bwMode="auto">
          <a:xfrm>
            <a:off x="0" y="838200"/>
            <a:ext cx="5943600" cy="3408363"/>
          </a:xfrm>
          <a:prstGeom prst="rect">
            <a:avLst/>
          </a:prstGeom>
          <a:noFill/>
        </p:spPr>
      </p:pic>
      <p:pic>
        <p:nvPicPr>
          <p:cNvPr id="34822" name="Picture 6" descr="leaf_section_close"/>
          <p:cNvPicPr>
            <a:picLocks noChangeAspect="1" noChangeArrowheads="1"/>
          </p:cNvPicPr>
          <p:nvPr/>
        </p:nvPicPr>
        <p:blipFill>
          <a:blip r:embed="rId4" cstate="print"/>
          <a:srcRect/>
          <a:stretch>
            <a:fillRect/>
          </a:stretch>
        </p:blipFill>
        <p:spPr bwMode="auto">
          <a:xfrm>
            <a:off x="0" y="3962400"/>
            <a:ext cx="4713288" cy="2895600"/>
          </a:xfrm>
          <a:prstGeom prst="rect">
            <a:avLst/>
          </a:prstGeom>
          <a:noFill/>
        </p:spPr>
      </p:pic>
      <p:pic>
        <p:nvPicPr>
          <p:cNvPr id="34823" name="Picture 7" descr="leaf_section_closest"/>
          <p:cNvPicPr>
            <a:picLocks noChangeAspect="1" noChangeArrowheads="1"/>
          </p:cNvPicPr>
          <p:nvPr/>
        </p:nvPicPr>
        <p:blipFill>
          <a:blip r:embed="rId5" cstate="print"/>
          <a:srcRect/>
          <a:stretch>
            <a:fillRect/>
          </a:stretch>
        </p:blipFill>
        <p:spPr bwMode="auto">
          <a:xfrm>
            <a:off x="4724400" y="3530600"/>
            <a:ext cx="4419600" cy="3327400"/>
          </a:xfrm>
          <a:prstGeom prst="rect">
            <a:avLst/>
          </a:prstGeom>
          <a:noFill/>
        </p:spPr>
      </p:pic>
      <p:sp>
        <p:nvSpPr>
          <p:cNvPr id="34824" name="Rectangle 8"/>
          <p:cNvSpPr>
            <a:spLocks noChangeArrowheads="1"/>
          </p:cNvSpPr>
          <p:nvPr/>
        </p:nvSpPr>
        <p:spPr bwMode="auto">
          <a:xfrm>
            <a:off x="6172200" y="1143000"/>
            <a:ext cx="2590800" cy="946150"/>
          </a:xfrm>
          <a:prstGeom prst="rect">
            <a:avLst/>
          </a:prstGeom>
          <a:noFill/>
          <a:ln w="9525">
            <a:noFill/>
            <a:miter lim="800000"/>
            <a:headEnd/>
            <a:tailEnd/>
          </a:ln>
          <a:effectLst/>
        </p:spPr>
        <p:txBody>
          <a:bodyPr>
            <a:spAutoFit/>
          </a:bodyPr>
          <a:lstStyle/>
          <a:p>
            <a:r>
              <a:rPr lang="en-US" sz="2800"/>
              <a:t>At 3 different magnifications</a:t>
            </a:r>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Stomata</a:t>
            </a:r>
          </a:p>
        </p:txBody>
      </p:sp>
      <p:pic>
        <p:nvPicPr>
          <p:cNvPr id="93188" name="Picture 4" descr="slide11"/>
          <p:cNvPicPr>
            <a:picLocks noChangeAspect="1" noChangeArrowheads="1"/>
          </p:cNvPicPr>
          <p:nvPr/>
        </p:nvPicPr>
        <p:blipFill>
          <a:blip r:embed="rId3" cstate="print"/>
          <a:srcRect/>
          <a:stretch>
            <a:fillRect/>
          </a:stretch>
        </p:blipFill>
        <p:spPr bwMode="auto">
          <a:xfrm>
            <a:off x="2514600" y="1219200"/>
            <a:ext cx="6400800" cy="4800600"/>
          </a:xfrm>
          <a:prstGeom prst="rect">
            <a:avLst/>
          </a:prstGeom>
          <a:noFill/>
        </p:spPr>
      </p:pic>
      <p:sp>
        <p:nvSpPr>
          <p:cNvPr id="93189" name="Rectangle 5"/>
          <p:cNvSpPr>
            <a:spLocks noChangeArrowheads="1"/>
          </p:cNvSpPr>
          <p:nvPr/>
        </p:nvSpPr>
        <p:spPr bwMode="auto">
          <a:xfrm>
            <a:off x="381000" y="1371600"/>
            <a:ext cx="2063750" cy="1465263"/>
          </a:xfrm>
          <a:prstGeom prst="rect">
            <a:avLst/>
          </a:prstGeom>
          <a:noFill/>
          <a:ln w="9525">
            <a:noFill/>
            <a:miter lim="800000"/>
            <a:headEnd/>
            <a:tailEnd/>
          </a:ln>
          <a:effectLst/>
        </p:spPr>
        <p:txBody>
          <a:bodyPr>
            <a:spAutoFit/>
          </a:bodyPr>
          <a:lstStyle/>
          <a:p>
            <a:r>
              <a:rPr lang="en-US">
                <a:solidFill>
                  <a:schemeClr val="tx2"/>
                </a:solidFill>
              </a:rPr>
              <a:t>Identify the guard cells that both form the stoma and regulate its size.</a:t>
            </a:r>
            <a:endParaRPr lang="en-US"/>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2600">
                <a:latin typeface="Goudy Stout" pitchFamily="18" charset="0"/>
              </a:rPr>
              <a:t>Measuring With A Graticule: PRACTICE</a:t>
            </a:r>
          </a:p>
        </p:txBody>
      </p:sp>
      <p:sp>
        <p:nvSpPr>
          <p:cNvPr id="16387" name="Rectangle 3"/>
          <p:cNvSpPr>
            <a:spLocks noGrp="1" noChangeArrowheads="1"/>
          </p:cNvSpPr>
          <p:nvPr>
            <p:ph type="body" idx="1"/>
          </p:nvPr>
        </p:nvSpPr>
        <p:spPr>
          <a:xfrm>
            <a:off x="1676400" y="1524000"/>
            <a:ext cx="4267200" cy="1295400"/>
          </a:xfrm>
        </p:spPr>
        <p:txBody>
          <a:bodyPr/>
          <a:lstStyle/>
          <a:p>
            <a:pPr marL="0" indent="0">
              <a:lnSpc>
                <a:spcPct val="80000"/>
              </a:lnSpc>
              <a:buFontTx/>
              <a:buNone/>
            </a:pPr>
            <a:r>
              <a:rPr lang="en-US" sz="2400" b="1"/>
              <a:t>The diagram shows a graduated slide, with divisions of 0.1 mm viewed using an eyepiece graticule.</a:t>
            </a:r>
            <a:endParaRPr lang="en-US" sz="1400" b="1"/>
          </a:p>
        </p:txBody>
      </p:sp>
      <p:pic>
        <p:nvPicPr>
          <p:cNvPr id="16388" name="Picture 4"/>
          <p:cNvPicPr>
            <a:picLocks noChangeAspect="1" noChangeArrowheads="1"/>
          </p:cNvPicPr>
          <p:nvPr/>
        </p:nvPicPr>
        <p:blipFill>
          <a:blip r:embed="rId3" cstate="print"/>
          <a:srcRect/>
          <a:stretch>
            <a:fillRect/>
          </a:stretch>
        </p:blipFill>
        <p:spPr bwMode="auto">
          <a:xfrm>
            <a:off x="6324600" y="1219200"/>
            <a:ext cx="2209800" cy="2032000"/>
          </a:xfrm>
          <a:prstGeom prst="rect">
            <a:avLst/>
          </a:prstGeom>
          <a:noFill/>
          <a:ln w="9525">
            <a:noFill/>
            <a:miter lim="800000"/>
            <a:headEnd/>
            <a:tailEnd/>
          </a:ln>
        </p:spPr>
      </p:pic>
      <p:sp>
        <p:nvSpPr>
          <p:cNvPr id="16389" name="Text Box 5"/>
          <p:cNvSpPr txBox="1">
            <a:spLocks noChangeArrowheads="1"/>
          </p:cNvSpPr>
          <p:nvPr/>
        </p:nvSpPr>
        <p:spPr bwMode="auto">
          <a:xfrm>
            <a:off x="685800" y="3048000"/>
            <a:ext cx="2895600" cy="2838450"/>
          </a:xfrm>
          <a:prstGeom prst="rect">
            <a:avLst/>
          </a:prstGeom>
          <a:noFill/>
          <a:ln w="9525">
            <a:noFill/>
            <a:miter lim="800000"/>
            <a:headEnd/>
            <a:tailEnd/>
          </a:ln>
          <a:effectLst/>
        </p:spPr>
        <p:txBody>
          <a:bodyPr>
            <a:spAutoFit/>
          </a:bodyPr>
          <a:lstStyle/>
          <a:p>
            <a:pPr eaLnBrk="1" hangingPunct="1">
              <a:spcBef>
                <a:spcPct val="20000"/>
              </a:spcBef>
            </a:pPr>
            <a:r>
              <a:rPr lang="en-US" b="1"/>
              <a:t>Pollen grains were grown in a sugar solution and viewed using the eyepiece graticule. Diagram 1 shows the pollen grains at first and diagram 2 shows them after four hours.</a:t>
            </a:r>
          </a:p>
          <a:p>
            <a:endParaRPr lang="en-US"/>
          </a:p>
        </p:txBody>
      </p:sp>
      <p:pic>
        <p:nvPicPr>
          <p:cNvPr id="16390" name="Picture 6"/>
          <p:cNvPicPr>
            <a:picLocks noChangeAspect="1" noChangeArrowheads="1"/>
          </p:cNvPicPr>
          <p:nvPr/>
        </p:nvPicPr>
        <p:blipFill>
          <a:blip r:embed="rId4" cstate="print"/>
          <a:srcRect/>
          <a:stretch>
            <a:fillRect/>
          </a:stretch>
        </p:blipFill>
        <p:spPr bwMode="auto">
          <a:xfrm>
            <a:off x="3429000" y="3200400"/>
            <a:ext cx="5105400" cy="2597150"/>
          </a:xfrm>
          <a:prstGeom prst="rect">
            <a:avLst/>
          </a:prstGeom>
          <a:noFill/>
          <a:ln w="9525">
            <a:noFill/>
            <a:miter lim="800000"/>
            <a:headEnd/>
            <a:tailEnd/>
          </a:ln>
        </p:spPr>
      </p:pic>
      <p:pic>
        <p:nvPicPr>
          <p:cNvPr id="16391" name="Picture 7"/>
          <p:cNvPicPr>
            <a:picLocks noChangeAspect="1" noChangeArrowheads="1"/>
          </p:cNvPicPr>
          <p:nvPr/>
        </p:nvPicPr>
        <p:blipFill>
          <a:blip r:embed="rId5" cstate="print"/>
          <a:srcRect/>
          <a:stretch>
            <a:fillRect/>
          </a:stretch>
        </p:blipFill>
        <p:spPr bwMode="auto">
          <a:xfrm>
            <a:off x="990600" y="5791200"/>
            <a:ext cx="7543800" cy="779463"/>
          </a:xfrm>
          <a:prstGeom prst="rect">
            <a:avLst/>
          </a:prstGeom>
          <a:noFill/>
          <a:ln w="9525">
            <a:noFill/>
            <a:miter lim="800000"/>
            <a:headEnd/>
            <a:tailEnd/>
          </a:ln>
        </p:spPr>
      </p:pic>
      <p:sp>
        <p:nvSpPr>
          <p:cNvPr id="16392" name="Oval 8"/>
          <p:cNvSpPr>
            <a:spLocks noChangeArrowheads="1"/>
          </p:cNvSpPr>
          <p:nvPr/>
        </p:nvSpPr>
        <p:spPr bwMode="auto">
          <a:xfrm>
            <a:off x="990600" y="6019800"/>
            <a:ext cx="1447800" cy="685800"/>
          </a:xfrm>
          <a:prstGeom prst="ellipse">
            <a:avLst/>
          </a:prstGeom>
          <a:solidFill>
            <a:schemeClr val="accent1">
              <a:alpha val="0"/>
            </a:schemeClr>
          </a:solidFill>
          <a:ln w="25400">
            <a:solidFill>
              <a:srgbClr val="FF0000"/>
            </a:solidFill>
            <a:round/>
            <a:headEnd/>
            <a:tailEnd/>
          </a:ln>
          <a:effectLst/>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8600" y="304800"/>
            <a:ext cx="8686800" cy="838200"/>
          </a:xfrm>
        </p:spPr>
        <p:txBody>
          <a:bodyPr/>
          <a:lstStyle/>
          <a:p>
            <a:r>
              <a:rPr lang="en-US" sz="3600"/>
              <a:t>Hydrophytes: Water Loving Plants</a:t>
            </a:r>
          </a:p>
        </p:txBody>
      </p:sp>
      <p:pic>
        <p:nvPicPr>
          <p:cNvPr id="94212" name="Picture 4" descr="slide12"/>
          <p:cNvPicPr>
            <a:picLocks noChangeAspect="1" noChangeArrowheads="1"/>
          </p:cNvPicPr>
          <p:nvPr/>
        </p:nvPicPr>
        <p:blipFill>
          <a:blip r:embed="rId3" cstate="print"/>
          <a:srcRect/>
          <a:stretch>
            <a:fillRect/>
          </a:stretch>
        </p:blipFill>
        <p:spPr bwMode="auto">
          <a:xfrm>
            <a:off x="0" y="1143000"/>
            <a:ext cx="6096000" cy="4572000"/>
          </a:xfrm>
          <a:prstGeom prst="rect">
            <a:avLst/>
          </a:prstGeom>
          <a:noFill/>
        </p:spPr>
      </p:pic>
      <p:sp>
        <p:nvSpPr>
          <p:cNvPr id="94213" name="Rectangle 5"/>
          <p:cNvSpPr>
            <a:spLocks noChangeArrowheads="1"/>
          </p:cNvSpPr>
          <p:nvPr/>
        </p:nvSpPr>
        <p:spPr bwMode="auto">
          <a:xfrm>
            <a:off x="6172200" y="1143000"/>
            <a:ext cx="2570163" cy="5310188"/>
          </a:xfrm>
          <a:prstGeom prst="rect">
            <a:avLst/>
          </a:prstGeom>
          <a:noFill/>
          <a:ln w="9525">
            <a:noFill/>
            <a:miter lim="800000"/>
            <a:headEnd/>
            <a:tailEnd/>
          </a:ln>
          <a:effectLst/>
        </p:spPr>
        <p:txBody>
          <a:bodyPr>
            <a:spAutoFit/>
          </a:bodyPr>
          <a:lstStyle/>
          <a:p>
            <a:r>
              <a:rPr lang="en-US"/>
              <a:t>Hydrophytic leaves are adapted to an aquatic existence.   Note that the upper palisade mesophyll is well developed for photosynthesis while the lower portion of the mesophyll is very loosely arranged with considerable open space which helps the leaf float to the surface.  The loosely arranged tissue of the lower mesophyll is aerenchyma.  stoma are located in the upper epidermis.</a:t>
            </a:r>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Xerophytes : Ammophilia (Marram Grass)</a:t>
            </a:r>
          </a:p>
        </p:txBody>
      </p:sp>
      <p:pic>
        <p:nvPicPr>
          <p:cNvPr id="90115" name="Picture 3" descr="plantfig2"/>
          <p:cNvPicPr>
            <a:picLocks noChangeAspect="1" noChangeArrowheads="1"/>
          </p:cNvPicPr>
          <p:nvPr/>
        </p:nvPicPr>
        <p:blipFill>
          <a:blip r:embed="rId3" cstate="print"/>
          <a:srcRect/>
          <a:stretch>
            <a:fillRect/>
          </a:stretch>
        </p:blipFill>
        <p:spPr bwMode="auto">
          <a:xfrm>
            <a:off x="685800" y="1981200"/>
            <a:ext cx="4419600" cy="3444875"/>
          </a:xfrm>
          <a:prstGeom prst="rect">
            <a:avLst/>
          </a:prstGeom>
          <a:noFill/>
        </p:spPr>
      </p:pic>
      <p:pic>
        <p:nvPicPr>
          <p:cNvPr id="90116" name="Picture 4"/>
          <p:cNvPicPr>
            <a:picLocks noChangeAspect="1" noChangeArrowheads="1"/>
          </p:cNvPicPr>
          <p:nvPr/>
        </p:nvPicPr>
        <p:blipFill>
          <a:blip r:embed="rId4" cstate="print"/>
          <a:srcRect/>
          <a:stretch>
            <a:fillRect/>
          </a:stretch>
        </p:blipFill>
        <p:spPr bwMode="auto">
          <a:xfrm>
            <a:off x="5181600" y="1752600"/>
            <a:ext cx="2903538" cy="401955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152400"/>
            <a:ext cx="8610600" cy="838200"/>
          </a:xfrm>
        </p:spPr>
        <p:txBody>
          <a:bodyPr/>
          <a:lstStyle/>
          <a:p>
            <a:r>
              <a:rPr lang="en-US" sz="3200"/>
              <a:t>More Xerophyte Dicot leaves: Pinus</a:t>
            </a:r>
            <a:r>
              <a:rPr lang="en-US"/>
              <a:t> </a:t>
            </a:r>
          </a:p>
        </p:txBody>
      </p:sp>
      <p:pic>
        <p:nvPicPr>
          <p:cNvPr id="92164" name="Picture 4" descr="slide10"/>
          <p:cNvPicPr>
            <a:picLocks noChangeAspect="1" noChangeArrowheads="1"/>
          </p:cNvPicPr>
          <p:nvPr/>
        </p:nvPicPr>
        <p:blipFill>
          <a:blip r:embed="rId3" cstate="print"/>
          <a:srcRect/>
          <a:stretch>
            <a:fillRect/>
          </a:stretch>
        </p:blipFill>
        <p:spPr bwMode="auto">
          <a:xfrm>
            <a:off x="0" y="1066800"/>
            <a:ext cx="6553200" cy="5249863"/>
          </a:xfrm>
          <a:prstGeom prst="rect">
            <a:avLst/>
          </a:prstGeom>
          <a:noFill/>
        </p:spPr>
      </p:pic>
      <p:sp>
        <p:nvSpPr>
          <p:cNvPr id="92165" name="Rectangle 5"/>
          <p:cNvSpPr>
            <a:spLocks noChangeArrowheads="1"/>
          </p:cNvSpPr>
          <p:nvPr/>
        </p:nvSpPr>
        <p:spPr bwMode="auto">
          <a:xfrm>
            <a:off x="6629400" y="1066800"/>
            <a:ext cx="2209800" cy="5584825"/>
          </a:xfrm>
          <a:prstGeom prst="rect">
            <a:avLst/>
          </a:prstGeom>
          <a:noFill/>
          <a:ln w="9525">
            <a:noFill/>
            <a:miter lim="800000"/>
            <a:headEnd/>
            <a:tailEnd/>
          </a:ln>
          <a:effectLst/>
        </p:spPr>
        <p:txBody>
          <a:bodyPr>
            <a:spAutoFit/>
          </a:bodyPr>
          <a:lstStyle/>
          <a:p>
            <a:r>
              <a:rPr lang="en-US" dirty="0"/>
              <a:t>The pine leaf is well adapted to dry conditions with a thick epidermis with stoma recessed </a:t>
            </a:r>
            <a:r>
              <a:rPr lang="en-US" dirty="0" smtClean="0"/>
              <a:t>into </a:t>
            </a:r>
            <a:r>
              <a:rPr lang="en-US" dirty="0"/>
              <a:t>the surface.  Beneath the epidermis is the thick walled cells of the hypodermis which helps reduce water evaporation from the leaf.  The pine leaf has an endodermis inside the </a:t>
            </a:r>
            <a:r>
              <a:rPr lang="en-US" dirty="0" err="1"/>
              <a:t>mesophyll</a:t>
            </a:r>
            <a:r>
              <a:rPr lang="en-US" dirty="0"/>
              <a:t> which is not seen in either of the other leaf types observed.</a:t>
            </a:r>
          </a:p>
        </p:txBody>
      </p:sp>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3200"/>
              <a:t>More Xerophytes: Oleander 200X</a:t>
            </a:r>
            <a:endParaRPr lang="en-US"/>
          </a:p>
        </p:txBody>
      </p:sp>
      <p:pic>
        <p:nvPicPr>
          <p:cNvPr id="95236" name="Picture 4" descr="slide13"/>
          <p:cNvPicPr>
            <a:picLocks noChangeAspect="1" noChangeArrowheads="1"/>
          </p:cNvPicPr>
          <p:nvPr/>
        </p:nvPicPr>
        <p:blipFill>
          <a:blip r:embed="rId3" cstate="print"/>
          <a:srcRect/>
          <a:stretch>
            <a:fillRect/>
          </a:stretch>
        </p:blipFill>
        <p:spPr bwMode="auto">
          <a:xfrm>
            <a:off x="838200" y="1143000"/>
            <a:ext cx="7239000" cy="542925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3200"/>
              <a:t>More Xerophytes: Oleander 400X</a:t>
            </a:r>
            <a:endParaRPr lang="en-US"/>
          </a:p>
        </p:txBody>
      </p:sp>
      <p:pic>
        <p:nvPicPr>
          <p:cNvPr id="96260" name="Picture 4" descr="slide14"/>
          <p:cNvPicPr>
            <a:picLocks noChangeAspect="1" noChangeArrowheads="1"/>
          </p:cNvPicPr>
          <p:nvPr/>
        </p:nvPicPr>
        <p:blipFill>
          <a:blip r:embed="rId3" cstate="print"/>
          <a:srcRect/>
          <a:stretch>
            <a:fillRect/>
          </a:stretch>
        </p:blipFill>
        <p:spPr bwMode="auto">
          <a:xfrm>
            <a:off x="990600" y="1219200"/>
            <a:ext cx="7239000" cy="542925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atin typeface="Helvetica" pitchFamily="84" charset="0"/>
              </a:rPr>
              <a:t>G. Transport: Mammals</a:t>
            </a:r>
          </a:p>
        </p:txBody>
      </p:sp>
      <p:sp>
        <p:nvSpPr>
          <p:cNvPr id="40963" name="Rectangle 3"/>
          <p:cNvSpPr>
            <a:spLocks noGrp="1" noChangeArrowheads="1"/>
          </p:cNvSpPr>
          <p:nvPr>
            <p:ph type="body" idx="1"/>
          </p:nvPr>
        </p:nvSpPr>
        <p:spPr/>
        <p:txBody>
          <a:bodyPr/>
          <a:lstStyle/>
          <a:p>
            <a:pPr>
              <a:buFontTx/>
              <a:buNone/>
            </a:pPr>
            <a:r>
              <a:rPr lang="en-US">
                <a:latin typeface="Helvetica" pitchFamily="84" charset="0"/>
              </a:rPr>
              <a:t>(l) *describe the structures of arteries, veins and capillaries and be able to recognise these vessels using the light microscope; </a:t>
            </a:r>
            <a:endParaRPr lang="en-US"/>
          </a:p>
        </p:txBody>
      </p:sp>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Artery &amp; Vein</a:t>
            </a:r>
            <a:br>
              <a:rPr lang="en-US"/>
            </a:br>
            <a:r>
              <a:rPr lang="en-US"/>
              <a:t>Cross section Comparison</a:t>
            </a:r>
          </a:p>
        </p:txBody>
      </p:sp>
      <p:pic>
        <p:nvPicPr>
          <p:cNvPr id="97283" name="Picture 3" descr="artery and vein 2"/>
          <p:cNvPicPr>
            <a:picLocks noGrp="1" noChangeAspect="1" noChangeArrowheads="1"/>
          </p:cNvPicPr>
          <p:nvPr>
            <p:ph type="body" idx="1"/>
          </p:nvPr>
        </p:nvPicPr>
        <p:blipFill>
          <a:blip r:embed="rId4" cstate="print"/>
          <a:srcRect/>
          <a:stretch>
            <a:fillRect/>
          </a:stretch>
        </p:blipFill>
        <p:spPr>
          <a:xfrm>
            <a:off x="666750" y="1752600"/>
            <a:ext cx="3257550" cy="4343400"/>
          </a:xfrm>
          <a:ln w="101600">
            <a:solidFill>
              <a:srgbClr val="339966"/>
            </a:solidFill>
          </a:ln>
        </p:spPr>
      </p:pic>
      <p:pic>
        <p:nvPicPr>
          <p:cNvPr id="97284" name="Picture 4" descr="artery%20vein%20100x%20b%20fireworks"/>
          <p:cNvPicPr>
            <a:picLocks noChangeAspect="1" noChangeArrowheads="1"/>
          </p:cNvPicPr>
          <p:nvPr/>
        </p:nvPicPr>
        <p:blipFill>
          <a:blip r:embed="rId5" cstate="print"/>
          <a:srcRect/>
          <a:stretch>
            <a:fillRect/>
          </a:stretch>
        </p:blipFill>
        <p:spPr bwMode="auto">
          <a:xfrm>
            <a:off x="4114800" y="1752600"/>
            <a:ext cx="4648200" cy="44196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600">
                <a:latin typeface="Arial" charset="0"/>
              </a:rPr>
              <a:t>H. GAS EXCHANGE</a:t>
            </a:r>
            <a:endParaRPr lang="en-US">
              <a:latin typeface="Helvetica" pitchFamily="84" charset="0"/>
            </a:endParaRPr>
          </a:p>
        </p:txBody>
      </p:sp>
      <p:sp>
        <p:nvSpPr>
          <p:cNvPr id="41987" name="Rectangle 3"/>
          <p:cNvSpPr>
            <a:spLocks noGrp="1" noChangeArrowheads="1"/>
          </p:cNvSpPr>
          <p:nvPr>
            <p:ph type="body" idx="1"/>
          </p:nvPr>
        </p:nvSpPr>
        <p:spPr/>
        <p:txBody>
          <a:bodyPr/>
          <a:lstStyle/>
          <a:p>
            <a:pPr lvl="2"/>
            <a:endParaRPr lang="en-US">
              <a:latin typeface="Helvetica" pitchFamily="84" charset="0"/>
            </a:endParaRPr>
          </a:p>
          <a:p>
            <a:pPr lvl="2"/>
            <a:r>
              <a:rPr lang="en-US">
                <a:latin typeface="Helvetica" pitchFamily="84" charset="0"/>
              </a:rPr>
              <a:t>(a) *describe the structure of the human gas exchange system, including the microscopic structure of the walls of the trachea, bronchioles and alveoli with their associated blood  vessels; </a:t>
            </a:r>
          </a:p>
          <a:p>
            <a:pPr lvl="2"/>
            <a:r>
              <a:rPr lang="en-US">
                <a:latin typeface="Helvetica" pitchFamily="84" charset="0"/>
              </a:rPr>
              <a:t>(b) *describe the distribution of cartilage, ciliated epithelium, goblet cells and smooth muscle in the trachea, bronchi and bronchioles; </a:t>
            </a:r>
          </a:p>
          <a:p>
            <a:endParaRPr lang="en-US"/>
          </a:p>
        </p:txBody>
      </p:sp>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atin typeface="Helvetica" pitchFamily="84" charset="0"/>
              </a:rPr>
              <a:t>Trachea</a:t>
            </a:r>
          </a:p>
        </p:txBody>
      </p:sp>
      <p:pic>
        <p:nvPicPr>
          <p:cNvPr id="39940" name="Picture 4" descr="tra11he"/>
          <p:cNvPicPr>
            <a:picLocks noChangeAspect="1" noChangeArrowheads="1"/>
          </p:cNvPicPr>
          <p:nvPr/>
        </p:nvPicPr>
        <p:blipFill>
          <a:blip r:embed="rId3" cstate="print"/>
          <a:srcRect/>
          <a:stretch>
            <a:fillRect/>
          </a:stretch>
        </p:blipFill>
        <p:spPr bwMode="auto">
          <a:xfrm>
            <a:off x="3200400" y="381000"/>
            <a:ext cx="4684713" cy="6248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228600"/>
            <a:ext cx="2971800" cy="1295400"/>
          </a:xfrm>
        </p:spPr>
        <p:txBody>
          <a:bodyPr/>
          <a:lstStyle/>
          <a:p>
            <a:r>
              <a:rPr lang="en-US">
                <a:latin typeface="Helvetica" pitchFamily="84" charset="0"/>
              </a:rPr>
              <a:t>Lung Tissue </a:t>
            </a:r>
          </a:p>
        </p:txBody>
      </p:sp>
      <p:pic>
        <p:nvPicPr>
          <p:cNvPr id="35844" name="Picture 4" descr="F3"/>
          <p:cNvPicPr>
            <a:picLocks noChangeAspect="1" noChangeArrowheads="1"/>
          </p:cNvPicPr>
          <p:nvPr/>
        </p:nvPicPr>
        <p:blipFill>
          <a:blip r:embed="rId3" cstate="print"/>
          <a:srcRect/>
          <a:stretch>
            <a:fillRect/>
          </a:stretch>
        </p:blipFill>
        <p:spPr bwMode="auto">
          <a:xfrm>
            <a:off x="3276600" y="228600"/>
            <a:ext cx="5532438" cy="636111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848600" cy="1143000"/>
          </a:xfrm>
        </p:spPr>
        <p:txBody>
          <a:bodyPr/>
          <a:lstStyle/>
          <a:p>
            <a:r>
              <a:rPr lang="en-US" dirty="0" smtClean="0"/>
              <a:t>Difference Between Magnification &amp; Resolution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Magnification:  zooms in, makes small objects larger to see detail</a:t>
            </a:r>
          </a:p>
          <a:p>
            <a:r>
              <a:rPr lang="en-US" dirty="0" smtClean="0"/>
              <a:t>Resolution: The shortest distance that can be distinguished between two objects</a:t>
            </a:r>
            <a:endParaRPr lang="en-US" dirty="0"/>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228600"/>
            <a:ext cx="8305800" cy="914400"/>
          </a:xfrm>
        </p:spPr>
        <p:txBody>
          <a:bodyPr/>
          <a:lstStyle/>
          <a:p>
            <a:r>
              <a:rPr lang="en-US" sz="3200">
                <a:latin typeface="Arial" charset="0"/>
              </a:rPr>
              <a:t>J. IMMUNITY</a:t>
            </a:r>
            <a:r>
              <a:rPr lang="en-US" sz="3200">
                <a:latin typeface="Helvetica" pitchFamily="84" charset="0"/>
              </a:rPr>
              <a:t> / Mammalian Transport</a:t>
            </a:r>
            <a:endParaRPr lang="en-US">
              <a:latin typeface="Helvetica" pitchFamily="84" charset="0"/>
            </a:endParaRPr>
          </a:p>
        </p:txBody>
      </p:sp>
      <p:pic>
        <p:nvPicPr>
          <p:cNvPr id="37892" name="Picture 4" descr="Blood22s"/>
          <p:cNvPicPr>
            <a:picLocks noChangeAspect="1" noChangeArrowheads="1"/>
          </p:cNvPicPr>
          <p:nvPr/>
        </p:nvPicPr>
        <p:blipFill>
          <a:blip r:embed="rId3" cstate="print"/>
          <a:srcRect/>
          <a:stretch>
            <a:fillRect/>
          </a:stretch>
        </p:blipFill>
        <p:spPr bwMode="auto">
          <a:xfrm>
            <a:off x="228600" y="2438400"/>
            <a:ext cx="6172200" cy="4137025"/>
          </a:xfrm>
          <a:prstGeom prst="rect">
            <a:avLst/>
          </a:prstGeom>
          <a:noFill/>
        </p:spPr>
      </p:pic>
      <p:sp>
        <p:nvSpPr>
          <p:cNvPr id="37893" name="Rectangle 5"/>
          <p:cNvSpPr>
            <a:spLocks noChangeArrowheads="1"/>
          </p:cNvSpPr>
          <p:nvPr/>
        </p:nvSpPr>
        <p:spPr bwMode="auto">
          <a:xfrm>
            <a:off x="6477000" y="2438400"/>
            <a:ext cx="2362200" cy="2957513"/>
          </a:xfrm>
          <a:prstGeom prst="rect">
            <a:avLst/>
          </a:prstGeom>
          <a:noFill/>
          <a:ln w="9525">
            <a:noFill/>
            <a:miter lim="800000"/>
            <a:headEnd/>
            <a:tailEnd/>
          </a:ln>
          <a:effectLst/>
        </p:spPr>
        <p:txBody>
          <a:bodyPr>
            <a:spAutoFit/>
          </a:bodyPr>
          <a:lstStyle/>
          <a:p>
            <a:pPr eaLnBrk="1" hangingPunct="1"/>
            <a:r>
              <a:rPr lang="en-US" sz="2800">
                <a:solidFill>
                  <a:schemeClr val="tx2"/>
                </a:solidFill>
                <a:latin typeface="Helvetica" pitchFamily="84" charset="0"/>
              </a:rPr>
              <a:t>Blood smear</a:t>
            </a:r>
            <a:r>
              <a:rPr lang="en-US" sz="4000">
                <a:solidFill>
                  <a:schemeClr val="tx2"/>
                </a:solidFill>
                <a:latin typeface="Helvetica" pitchFamily="84" charset="0"/>
              </a:rPr>
              <a:t> </a:t>
            </a:r>
            <a:r>
              <a:rPr lang="en-US" sz="2000"/>
              <a:t>Medium Lymphocyte (yellow)</a:t>
            </a:r>
          </a:p>
          <a:p>
            <a:pPr eaLnBrk="1" hangingPunct="1"/>
            <a:endParaRPr lang="en-US" sz="2000"/>
          </a:p>
          <a:p>
            <a:pPr eaLnBrk="1" hangingPunct="1"/>
            <a:r>
              <a:rPr lang="en-US" sz="2000"/>
              <a:t>Neutrophils (green)</a:t>
            </a:r>
          </a:p>
          <a:p>
            <a:pPr eaLnBrk="1" hangingPunct="1"/>
            <a:endParaRPr lang="en-US" sz="2000"/>
          </a:p>
          <a:p>
            <a:pPr eaLnBrk="1" hangingPunct="1"/>
            <a:r>
              <a:rPr lang="en-US" sz="2000"/>
              <a:t>Bar = 50 Microns (</a:t>
            </a:r>
            <a:r>
              <a:rPr lang="en-US" altLang="ja-JP" sz="2000">
                <a:ea typeface="ＭＳ Ｐゴシック" pitchFamily="84" charset="-128"/>
              </a:rPr>
              <a:t>µm)</a:t>
            </a:r>
            <a:endParaRPr lang="en-US" sz="2000"/>
          </a:p>
        </p:txBody>
      </p:sp>
      <p:sp>
        <p:nvSpPr>
          <p:cNvPr id="37894" name="Rectangle 6"/>
          <p:cNvSpPr>
            <a:spLocks noChangeArrowheads="1"/>
          </p:cNvSpPr>
          <p:nvPr/>
        </p:nvSpPr>
        <p:spPr bwMode="auto">
          <a:xfrm>
            <a:off x="228600" y="914400"/>
            <a:ext cx="8399463" cy="1311275"/>
          </a:xfrm>
          <a:prstGeom prst="rect">
            <a:avLst/>
          </a:prstGeom>
          <a:noFill/>
          <a:ln w="9525">
            <a:noFill/>
            <a:miter lim="800000"/>
            <a:headEnd/>
            <a:tailEnd/>
          </a:ln>
          <a:effectLst/>
        </p:spPr>
        <p:txBody>
          <a:bodyPr>
            <a:spAutoFit/>
          </a:bodyPr>
          <a:lstStyle/>
          <a:p>
            <a:pPr eaLnBrk="1" hangingPunct="1"/>
            <a:r>
              <a:rPr lang="en-US" sz="2000">
                <a:latin typeface="Helvetica" pitchFamily="84" charset="0"/>
              </a:rPr>
              <a:t>(n) *describe the structure of red blood cells, phagocytes and lymphocytes and explain the differences between blood, tissue fluid and lymph; (Transport)</a:t>
            </a:r>
          </a:p>
          <a:p>
            <a:r>
              <a:rPr lang="en-US" sz="2000">
                <a:latin typeface="Helvetica" pitchFamily="84" charset="0"/>
              </a:rPr>
              <a:t>(a) *recognise phagocytes and lymphocytes under the light microscope;</a:t>
            </a:r>
            <a:r>
              <a:rPr lang="en-US" sz="3200">
                <a:latin typeface="Helvetica" pitchFamily="84" charset="0"/>
              </a:rPr>
              <a:t> </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600">
                <a:latin typeface="Goudy Stout" pitchFamily="18" charset="0"/>
              </a:rPr>
              <a:t>Calculating Magnification</a:t>
            </a:r>
          </a:p>
        </p:txBody>
      </p:sp>
      <p:sp>
        <p:nvSpPr>
          <p:cNvPr id="14339" name="Rectangle 3"/>
          <p:cNvSpPr>
            <a:spLocks noGrp="1" noChangeArrowheads="1"/>
          </p:cNvSpPr>
          <p:nvPr>
            <p:ph type="body" idx="1"/>
          </p:nvPr>
        </p:nvSpPr>
        <p:spPr>
          <a:xfrm>
            <a:off x="762000" y="1524000"/>
            <a:ext cx="7543800" cy="5105400"/>
          </a:xfrm>
        </p:spPr>
        <p:txBody>
          <a:bodyPr/>
          <a:lstStyle/>
          <a:p>
            <a:pPr>
              <a:lnSpc>
                <a:spcPct val="90000"/>
              </a:lnSpc>
              <a:buFontTx/>
              <a:buNone/>
            </a:pPr>
            <a:r>
              <a:rPr lang="en-US" sz="2800" b="1">
                <a:latin typeface="Goudy Old Style" pitchFamily="84" charset="0"/>
              </a:rPr>
              <a:t>Magnification = Image / Actual</a:t>
            </a:r>
          </a:p>
          <a:p>
            <a:pPr>
              <a:lnSpc>
                <a:spcPct val="90000"/>
              </a:lnSpc>
            </a:pPr>
            <a:r>
              <a:rPr lang="en-US" sz="2800" b="1">
                <a:latin typeface="Goudy Old Style" pitchFamily="84" charset="0"/>
              </a:rPr>
              <a:t>Example 1:</a:t>
            </a:r>
          </a:p>
          <a:p>
            <a:pPr>
              <a:lnSpc>
                <a:spcPct val="90000"/>
              </a:lnSpc>
              <a:buFontTx/>
              <a:buNone/>
            </a:pPr>
            <a:r>
              <a:rPr lang="en-US" sz="1600" b="1"/>
              <a:t>	</a:t>
            </a:r>
            <a:r>
              <a:rPr lang="en-US" sz="2000" b="1"/>
              <a:t>The diagram is a plan of a transverse section through a leaf, drawn using a x 5 eyepiece and a x 8 objective lens of a microscope.</a:t>
            </a:r>
          </a:p>
          <a:p>
            <a:pPr>
              <a:lnSpc>
                <a:spcPct val="90000"/>
              </a:lnSpc>
              <a:buFontTx/>
              <a:buNone/>
            </a:pPr>
            <a:r>
              <a:rPr lang="en-US" sz="2000" b="1"/>
              <a:t>	</a:t>
            </a:r>
          </a:p>
          <a:p>
            <a:pPr>
              <a:lnSpc>
                <a:spcPct val="90000"/>
              </a:lnSpc>
              <a:buFontTx/>
              <a:buNone/>
            </a:pPr>
            <a:endParaRPr lang="en-US" sz="2000" b="1"/>
          </a:p>
          <a:p>
            <a:pPr>
              <a:lnSpc>
                <a:spcPct val="90000"/>
              </a:lnSpc>
              <a:buFontTx/>
              <a:buNone/>
            </a:pPr>
            <a:endParaRPr lang="en-US" sz="2000" b="1"/>
          </a:p>
          <a:p>
            <a:pPr>
              <a:lnSpc>
                <a:spcPct val="90000"/>
              </a:lnSpc>
              <a:buFontTx/>
              <a:buNone/>
            </a:pPr>
            <a:endParaRPr lang="en-US" sz="2000" b="1"/>
          </a:p>
          <a:p>
            <a:pPr>
              <a:lnSpc>
                <a:spcPct val="90000"/>
              </a:lnSpc>
              <a:buFontTx/>
              <a:buNone/>
            </a:pPr>
            <a:endParaRPr lang="en-US" sz="2000" b="1"/>
          </a:p>
          <a:p>
            <a:pPr>
              <a:lnSpc>
                <a:spcPct val="90000"/>
              </a:lnSpc>
              <a:buFontTx/>
              <a:buNone/>
            </a:pPr>
            <a:endParaRPr lang="en-US" sz="2000" b="1"/>
          </a:p>
          <a:p>
            <a:pPr>
              <a:lnSpc>
                <a:spcPct val="90000"/>
              </a:lnSpc>
              <a:buFontTx/>
              <a:buNone/>
            </a:pPr>
            <a:r>
              <a:rPr lang="en-US" sz="2000" b="1"/>
              <a:t>	The actual distance across the leaf section is 7.5mm. What is the magnification of the diagram? </a:t>
            </a:r>
          </a:p>
          <a:p>
            <a:pPr>
              <a:lnSpc>
                <a:spcPct val="90000"/>
              </a:lnSpc>
              <a:buFontTx/>
              <a:buNone/>
            </a:pPr>
            <a:r>
              <a:rPr lang="en-US" sz="2000" b="1"/>
              <a:t>	A x5  		B x 8  		C x 20  		D x 40</a:t>
            </a:r>
            <a:endParaRPr lang="en-US" sz="2000" b="1">
              <a:latin typeface="Goudy Old Style" pitchFamily="84" charset="0"/>
            </a:endParaRPr>
          </a:p>
          <a:p>
            <a:pPr>
              <a:lnSpc>
                <a:spcPct val="90000"/>
              </a:lnSpc>
              <a:buFontTx/>
              <a:buNone/>
            </a:pPr>
            <a:endParaRPr lang="en-US" sz="2000" b="1">
              <a:latin typeface="Goudy Old Style" pitchFamily="84" charset="0"/>
            </a:endParaRPr>
          </a:p>
        </p:txBody>
      </p:sp>
      <p:pic>
        <p:nvPicPr>
          <p:cNvPr id="14340" name="Picture 4"/>
          <p:cNvPicPr>
            <a:picLocks noChangeAspect="1" noChangeArrowheads="1"/>
          </p:cNvPicPr>
          <p:nvPr/>
        </p:nvPicPr>
        <p:blipFill>
          <a:blip r:embed="rId3" cstate="print"/>
          <a:srcRect/>
          <a:stretch>
            <a:fillRect/>
          </a:stretch>
        </p:blipFill>
        <p:spPr bwMode="auto">
          <a:xfrm>
            <a:off x="1676400" y="3354388"/>
            <a:ext cx="6400800" cy="1908175"/>
          </a:xfrm>
          <a:prstGeom prst="rect">
            <a:avLst/>
          </a:prstGeom>
          <a:noFill/>
          <a:ln w="9525">
            <a:noFill/>
            <a:miter lim="800000"/>
            <a:headEnd/>
            <a:tailEnd/>
          </a:ln>
        </p:spPr>
      </p:pic>
      <p:sp>
        <p:nvSpPr>
          <p:cNvPr id="14341" name="Oval 5"/>
          <p:cNvSpPr>
            <a:spLocks noChangeArrowheads="1"/>
          </p:cNvSpPr>
          <p:nvPr/>
        </p:nvSpPr>
        <p:spPr bwMode="auto">
          <a:xfrm>
            <a:off x="5257800" y="5867400"/>
            <a:ext cx="1066800" cy="609600"/>
          </a:xfrm>
          <a:prstGeom prst="ellipse">
            <a:avLst/>
          </a:prstGeom>
          <a:solidFill>
            <a:schemeClr val="tx1">
              <a:alpha val="0"/>
            </a:schemeClr>
          </a:solidFill>
          <a:ln w="31750">
            <a:solidFill>
              <a:srgbClr val="FF0000"/>
            </a:solidFill>
            <a:round/>
            <a:headEnd/>
            <a:tailEnd/>
          </a:ln>
          <a:effectLst/>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Blue-green cave design template">
  <a:themeElements>
    <a:clrScheme name="Blue-green cave design template 11">
      <a:dk1>
        <a:srgbClr val="005A58"/>
      </a:dk1>
      <a:lt1>
        <a:srgbClr val="FFFFFF"/>
      </a:lt1>
      <a:dk2>
        <a:srgbClr val="33CCCC"/>
      </a:dk2>
      <a:lt2>
        <a:srgbClr val="FFFF99"/>
      </a:lt2>
      <a:accent1>
        <a:srgbClr val="006462"/>
      </a:accent1>
      <a:accent2>
        <a:srgbClr val="6D6FC7"/>
      </a:accent2>
      <a:accent3>
        <a:srgbClr val="ADE2E2"/>
      </a:accent3>
      <a:accent4>
        <a:srgbClr val="DADADA"/>
      </a:accent4>
      <a:accent5>
        <a:srgbClr val="AAB8B7"/>
      </a:accent5>
      <a:accent6>
        <a:srgbClr val="6264B4"/>
      </a:accent6>
      <a:hlink>
        <a:srgbClr val="00FFFF"/>
      </a:hlink>
      <a:folHlink>
        <a:srgbClr val="00FF00"/>
      </a:folHlink>
    </a:clrScheme>
    <a:fontScheme name="Blue-green cave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green cave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green cave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green cave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green cave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green cave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green cave design template 6">
        <a:dk1>
          <a:srgbClr val="DCEBE6"/>
        </a:dk1>
        <a:lt1>
          <a:srgbClr val="FFFFFF"/>
        </a:lt1>
        <a:dk2>
          <a:srgbClr val="000000"/>
        </a:dk2>
        <a:lt2>
          <a:srgbClr val="333333"/>
        </a:lt2>
        <a:accent1>
          <a:srgbClr val="3374A1"/>
        </a:accent1>
        <a:accent2>
          <a:srgbClr val="3B2E8A"/>
        </a:accent2>
        <a:accent3>
          <a:srgbClr val="FFFFFF"/>
        </a:accent3>
        <a:accent4>
          <a:srgbClr val="BCC9C4"/>
        </a:accent4>
        <a:accent5>
          <a:srgbClr val="ADBCCD"/>
        </a:accent5>
        <a:accent6>
          <a:srgbClr val="35297D"/>
        </a:accent6>
        <a:hlink>
          <a:srgbClr val="00FFFF"/>
        </a:hlink>
        <a:folHlink>
          <a:srgbClr val="FFCC00"/>
        </a:folHlink>
      </a:clrScheme>
      <a:clrMap bg1="lt1" tx1="dk1" bg2="lt2" tx2="dk2" accent1="accent1" accent2="accent2" accent3="accent3" accent4="accent4" accent5="accent5" accent6="accent6" hlink="hlink" folHlink="folHlink"/>
    </a:extraClrScheme>
    <a:extraClrScheme>
      <a:clrScheme name="Blue-green cave design template 7">
        <a:dk1>
          <a:srgbClr val="3E3E5C"/>
        </a:dk1>
        <a:lt1>
          <a:srgbClr val="FFFFFF"/>
        </a:lt1>
        <a:dk2>
          <a:srgbClr val="B9B9D7"/>
        </a:dk2>
        <a:lt2>
          <a:srgbClr val="FFFFFF"/>
        </a:lt2>
        <a:accent1>
          <a:srgbClr val="60597B"/>
        </a:accent1>
        <a:accent2>
          <a:srgbClr val="6666FF"/>
        </a:accent2>
        <a:accent3>
          <a:srgbClr val="D9D9E8"/>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green cave design template 8">
        <a:dk1>
          <a:srgbClr val="CCCC99"/>
        </a:dk1>
        <a:lt1>
          <a:srgbClr val="FFFFCC"/>
        </a:lt1>
        <a:dk2>
          <a:srgbClr val="DFD293"/>
        </a:dk2>
        <a:lt2>
          <a:srgbClr val="5C1F00"/>
        </a:lt2>
        <a:accent1>
          <a:srgbClr val="78783C"/>
        </a:accent1>
        <a:accent2>
          <a:srgbClr val="FFFFCC"/>
        </a:accent2>
        <a:accent3>
          <a:srgbClr val="FFFFE2"/>
        </a:accent3>
        <a:accent4>
          <a:srgbClr val="AEAE82"/>
        </a:accent4>
        <a:accent5>
          <a:srgbClr val="BEBEAF"/>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Blue-green cave design template 9">
        <a:dk1>
          <a:srgbClr val="2D2015"/>
        </a:dk1>
        <a:lt1>
          <a:srgbClr val="D2D2D2"/>
        </a:lt1>
        <a:dk2>
          <a:srgbClr val="CCCCA5"/>
        </a:dk2>
        <a:lt2>
          <a:srgbClr val="DFC08D"/>
        </a:lt2>
        <a:accent1>
          <a:srgbClr val="666666"/>
        </a:accent1>
        <a:accent2>
          <a:srgbClr val="0066FF"/>
        </a:accent2>
        <a:accent3>
          <a:srgbClr val="E2E2CF"/>
        </a:accent3>
        <a:accent4>
          <a:srgbClr val="B3B3B3"/>
        </a:accent4>
        <a:accent5>
          <a:srgbClr val="B8B8B8"/>
        </a:accent5>
        <a:accent6>
          <a:srgbClr val="005CE7"/>
        </a:accent6>
        <a:hlink>
          <a:srgbClr val="66CCFF"/>
        </a:hlink>
        <a:folHlink>
          <a:srgbClr val="FAF0C8"/>
        </a:folHlink>
      </a:clrScheme>
      <a:clrMap bg1="dk2" tx1="lt1" bg2="dk1" tx2="lt2" accent1="accent1" accent2="accent2" accent3="accent3" accent4="accent4" accent5="accent5" accent6="accent6" hlink="hlink" folHlink="folHlink"/>
    </a:extraClrScheme>
    <a:extraClrScheme>
      <a:clrScheme name="Blue-green cave design template 10">
        <a:dk1>
          <a:srgbClr val="2D2015"/>
        </a:dk1>
        <a:lt1>
          <a:srgbClr val="D2D2D2"/>
        </a:lt1>
        <a:dk2>
          <a:srgbClr val="73CDFF"/>
        </a:dk2>
        <a:lt2>
          <a:srgbClr val="DFC08D"/>
        </a:lt2>
        <a:accent1>
          <a:srgbClr val="666666"/>
        </a:accent1>
        <a:accent2>
          <a:srgbClr val="0066FF"/>
        </a:accent2>
        <a:accent3>
          <a:srgbClr val="BCE3FF"/>
        </a:accent3>
        <a:accent4>
          <a:srgbClr val="B3B3B3"/>
        </a:accent4>
        <a:accent5>
          <a:srgbClr val="B8B8B8"/>
        </a:accent5>
        <a:accent6>
          <a:srgbClr val="005CE7"/>
        </a:accent6>
        <a:hlink>
          <a:srgbClr val="66CCFF"/>
        </a:hlink>
        <a:folHlink>
          <a:srgbClr val="FAF0C8"/>
        </a:folHlink>
      </a:clrScheme>
      <a:clrMap bg1="dk2" tx1="lt1" bg2="dk1" tx2="lt2" accent1="accent1" accent2="accent2" accent3="accent3" accent4="accent4" accent5="accent5" accent6="accent6" hlink="hlink" folHlink="folHlink"/>
    </a:extraClrScheme>
    <a:extraClrScheme>
      <a:clrScheme name="Blue-green cave design template 11">
        <a:dk1>
          <a:srgbClr val="005A58"/>
        </a:dk1>
        <a:lt1>
          <a:srgbClr val="FFFFFF"/>
        </a:lt1>
        <a:dk2>
          <a:srgbClr val="33CCCC"/>
        </a:dk2>
        <a:lt2>
          <a:srgbClr val="FFFF99"/>
        </a:lt2>
        <a:accent1>
          <a:srgbClr val="006462"/>
        </a:accent1>
        <a:accent2>
          <a:srgbClr val="6D6FC7"/>
        </a:accent2>
        <a:accent3>
          <a:srgbClr val="ADE2E2"/>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green cave design template 12">
        <a:dk1>
          <a:srgbClr val="003366"/>
        </a:dk1>
        <a:lt1>
          <a:srgbClr val="FFFFFF"/>
        </a:lt1>
        <a:dk2>
          <a:srgbClr val="000066"/>
        </a:dk2>
        <a:lt2>
          <a:srgbClr val="CCFFFF"/>
        </a:lt2>
        <a:accent1>
          <a:srgbClr val="3366CC"/>
        </a:accent1>
        <a:accent2>
          <a:srgbClr val="00B000"/>
        </a:accent2>
        <a:accent3>
          <a:srgbClr val="AAAAB8"/>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Blue-green cave design template</Template>
  <TotalTime>3166</TotalTime>
  <Words>2689</Words>
  <Application>Microsoft Office PowerPoint</Application>
  <PresentationFormat>On-screen Show (4:3)</PresentationFormat>
  <Paragraphs>224</Paragraphs>
  <Slides>80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80</vt:i4>
      </vt:variant>
    </vt:vector>
  </HeadingPairs>
  <TitlesOfParts>
    <vt:vector size="87" baseType="lpstr">
      <vt:lpstr>ＭＳ Ｐゴシック</vt:lpstr>
      <vt:lpstr>Arial</vt:lpstr>
      <vt:lpstr>Arial Black</vt:lpstr>
      <vt:lpstr>Goudy Old Style</vt:lpstr>
      <vt:lpstr>Goudy Stout</vt:lpstr>
      <vt:lpstr>Helvetica</vt:lpstr>
      <vt:lpstr>Blue-green cave design template</vt:lpstr>
      <vt:lpstr>AICE Biology Lab Review AS Paper 3</vt:lpstr>
      <vt:lpstr>Metric Units (Length)</vt:lpstr>
      <vt:lpstr>A. Cell Structure</vt:lpstr>
      <vt:lpstr>Calibrating an Eyepiece Graticule</vt:lpstr>
      <vt:lpstr>Measuring With A Graticule</vt:lpstr>
      <vt:lpstr>Practice measuring</vt:lpstr>
      <vt:lpstr>Measuring With A Graticule: PRACTICE</vt:lpstr>
      <vt:lpstr>Difference Between Magnification &amp; Resolution</vt:lpstr>
      <vt:lpstr>Calculating Magnification</vt:lpstr>
      <vt:lpstr>Calculating Magnification</vt:lpstr>
      <vt:lpstr>A. Cell Structure</vt:lpstr>
      <vt:lpstr>A. Cell Structure</vt:lpstr>
      <vt:lpstr>PowerPoint Presentation</vt:lpstr>
      <vt:lpstr>B. Biological Molecules</vt:lpstr>
      <vt:lpstr>Benedict’s Test for reducing sugars</vt:lpstr>
      <vt:lpstr>Benedict’s Test for reducing sugars</vt:lpstr>
      <vt:lpstr>Testing for non reducing sugars (sucrose)</vt:lpstr>
      <vt:lpstr>Testing for non reducing sugars (sucrose): Acid Hydrolysis</vt:lpstr>
      <vt:lpstr>Testing for non reducing sugars (sucrose): Enzyme Hydrolysis</vt:lpstr>
      <vt:lpstr>Iodine in Potassium Iodide (IKI) test for starch</vt:lpstr>
      <vt:lpstr>Emulsion Test for Lipids</vt:lpstr>
      <vt:lpstr>Biuret Test for peptide bonds (protein)</vt:lpstr>
      <vt:lpstr>PowerPoint Presentation</vt:lpstr>
      <vt:lpstr>PowerPoint Presentation</vt:lpstr>
      <vt:lpstr>PowerPoint Presentation</vt:lpstr>
      <vt:lpstr>Starch (amylose &amp; amylopectin)</vt:lpstr>
      <vt:lpstr>Glycogen</vt:lpstr>
      <vt:lpstr>Cellulose</vt:lpstr>
      <vt:lpstr>PowerPoint Presentation</vt:lpstr>
      <vt:lpstr>Triglyceride</vt:lpstr>
      <vt:lpstr>Phospholipid</vt:lpstr>
      <vt:lpstr>PowerPoint Presentation</vt:lpstr>
      <vt:lpstr>Amino Acids</vt:lpstr>
      <vt:lpstr>Peptide Bond</vt:lpstr>
      <vt:lpstr>PowerPoint Presentation</vt:lpstr>
      <vt:lpstr>PowerPoint Presentation</vt:lpstr>
      <vt:lpstr>Primary Structure</vt:lpstr>
      <vt:lpstr>Secondary Structure</vt:lpstr>
      <vt:lpstr>Tertiary Structure</vt:lpstr>
      <vt:lpstr>Quaternary Structure</vt:lpstr>
      <vt:lpstr>PowerPoint Presentation</vt:lpstr>
      <vt:lpstr>Haemoglobin</vt:lpstr>
      <vt:lpstr>Collagen</vt:lpstr>
      <vt:lpstr>PowerPoint Presentation</vt:lpstr>
      <vt:lpstr>C. Enzymes</vt:lpstr>
      <vt:lpstr>PowerPoint Presentation</vt:lpstr>
      <vt:lpstr>PowerPoint Presentation</vt:lpstr>
      <vt:lpstr>PowerPoint Presentation</vt:lpstr>
      <vt:lpstr>PowerPoint Presentation</vt:lpstr>
      <vt:lpstr>D. CELL MEMBRANES AND TRANSPORT</vt:lpstr>
      <vt:lpstr>E. CELL AND NUCLEAR DIVISION (Mitosis) </vt:lpstr>
      <vt:lpstr>G. TRANSPORT (Plants)</vt:lpstr>
      <vt:lpstr>Plants:  Monocots versus Dicots</vt:lpstr>
      <vt:lpstr>PowerPoint Presentation</vt:lpstr>
      <vt:lpstr>PowerPoint Presentation</vt:lpstr>
      <vt:lpstr>PowerPoint Presentation</vt:lpstr>
      <vt:lpstr>PowerPoint Presentation</vt:lpstr>
      <vt:lpstr>Monocots</vt:lpstr>
      <vt:lpstr>Dicots</vt:lpstr>
      <vt:lpstr>Monocot Root  Cross Section (cs)</vt:lpstr>
      <vt:lpstr>Dicot Root  Cross Section (cs)</vt:lpstr>
      <vt:lpstr>Monocot Stem</vt:lpstr>
      <vt:lpstr>Dicot Stem</vt:lpstr>
      <vt:lpstr>Monocot Leaf</vt:lpstr>
      <vt:lpstr>Monocot Leaf: Zea Mays (corn)</vt:lpstr>
      <vt:lpstr>Dicot Leaf</vt:lpstr>
      <vt:lpstr>Mesophyte Dicot Leaf: Ligustrum</vt:lpstr>
      <vt:lpstr>Mesophyte Leaf: Prunus (Laurel)</vt:lpstr>
      <vt:lpstr>Stomata</vt:lpstr>
      <vt:lpstr>Hydrophytes: Water Loving Plants</vt:lpstr>
      <vt:lpstr>Xerophytes : Ammophilia (Marram Grass)</vt:lpstr>
      <vt:lpstr>More Xerophyte Dicot leaves: Pinus </vt:lpstr>
      <vt:lpstr>More Xerophytes: Oleander 200X</vt:lpstr>
      <vt:lpstr>More Xerophytes: Oleander 400X</vt:lpstr>
      <vt:lpstr>G. Transport: Mammals</vt:lpstr>
      <vt:lpstr>Artery &amp; Vein Cross section Comparison</vt:lpstr>
      <vt:lpstr>H. GAS EXCHANGE</vt:lpstr>
      <vt:lpstr>Trachea</vt:lpstr>
      <vt:lpstr>Lung Tissue </vt:lpstr>
      <vt:lpstr>J. IMMUNITY / Mammalian Transport</vt:lpstr>
    </vt:vector>
  </TitlesOfParts>
  <Manager/>
  <Company>School Board of Alachua County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AICE Biology Lab Review</dc:title>
  <dc:subject/>
  <dc:creator>GN EVANS</dc:creator>
  <cp:keywords/>
  <dc:description/>
  <cp:lastModifiedBy>Rebecca Carlson</cp:lastModifiedBy>
  <cp:revision>132</cp:revision>
  <cp:lastPrinted>2009-06-01T03:33:47Z</cp:lastPrinted>
  <dcterms:created xsi:type="dcterms:W3CDTF">2008-05-14T13:30:47Z</dcterms:created>
  <dcterms:modified xsi:type="dcterms:W3CDTF">2014-11-27T19:57:27Z</dcterms:modified>
  <cp:category>AS Biology paper 3</cp:category>
</cp:coreProperties>
</file>