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6" r:id="rId6"/>
    <p:sldId id="259" r:id="rId7"/>
    <p:sldId id="265" r:id="rId8"/>
    <p:sldId id="264" r:id="rId9"/>
    <p:sldId id="263" r:id="rId10"/>
    <p:sldId id="262" r:id="rId11"/>
    <p:sldId id="261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00D5-7A46-4AC9-BCFC-7F3E706E90DB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0978-AE36-4AFB-82C2-35EDB056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3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00D5-7A46-4AC9-BCFC-7F3E706E90DB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0978-AE36-4AFB-82C2-35EDB056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7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00D5-7A46-4AC9-BCFC-7F3E706E90DB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0978-AE36-4AFB-82C2-35EDB056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5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00D5-7A46-4AC9-BCFC-7F3E706E90DB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0978-AE36-4AFB-82C2-35EDB056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00D5-7A46-4AC9-BCFC-7F3E706E90DB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0978-AE36-4AFB-82C2-35EDB056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5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00D5-7A46-4AC9-BCFC-7F3E706E90DB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0978-AE36-4AFB-82C2-35EDB056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00D5-7A46-4AC9-BCFC-7F3E706E90DB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0978-AE36-4AFB-82C2-35EDB056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8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00D5-7A46-4AC9-BCFC-7F3E706E90DB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0978-AE36-4AFB-82C2-35EDB056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2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00D5-7A46-4AC9-BCFC-7F3E706E90DB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0978-AE36-4AFB-82C2-35EDB056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9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00D5-7A46-4AC9-BCFC-7F3E706E90DB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0978-AE36-4AFB-82C2-35EDB056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40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00D5-7A46-4AC9-BCFC-7F3E706E90DB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0978-AE36-4AFB-82C2-35EDB056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3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700D5-7A46-4AC9-BCFC-7F3E706E90DB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50978-AE36-4AFB-82C2-35EDB056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7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Macromolecule Tests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INB </a:t>
            </a:r>
            <a:r>
              <a:rPr lang="en-US" dirty="0" err="1" smtClean="0"/>
              <a:t>Pg</a:t>
            </a:r>
            <a:r>
              <a:rPr lang="en-US" dirty="0" smtClean="0"/>
              <a:t>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for Presence of Starch</a:t>
            </a:r>
            <a:br>
              <a:rPr lang="en-US" dirty="0" smtClean="0"/>
            </a:br>
            <a:r>
              <a:rPr lang="en-US" b="1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Iodine solution (Iodine in potassium iodide solution) is orange-brown</a:t>
            </a:r>
          </a:p>
          <a:p>
            <a:r>
              <a:rPr lang="en-US" dirty="0" smtClean="0"/>
              <a:t>Add a drop of iodine solution to the substance to be tested</a:t>
            </a:r>
          </a:p>
          <a:p>
            <a:r>
              <a:rPr lang="en-US" dirty="0" smtClean="0"/>
              <a:t>A blue-black color is quickly produced if starch is present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21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Iodide Test</a:t>
            </a:r>
            <a:endParaRPr lang="en-US" dirty="0"/>
          </a:p>
        </p:txBody>
      </p:sp>
      <p:pic>
        <p:nvPicPr>
          <p:cNvPr id="2050" name="Picture 2" descr="http://3.bp.blogspot.com/-cAzS4c5UTOk/TZxIpyJG8iI/AAAAAAAAA9o/NviSST_17Bw/s1600/IodineT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95400"/>
            <a:ext cx="7086600" cy="531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78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Presence of 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Lipids are insoluble in water, but soluble in ethanol (alcohol)</a:t>
            </a:r>
          </a:p>
          <a:p>
            <a:r>
              <a:rPr lang="en-US" dirty="0" smtClean="0"/>
              <a:t>This fact is made use of in the emulsion test for lipids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88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for Presence of Lipids</a:t>
            </a:r>
            <a:br>
              <a:rPr lang="en-US" dirty="0" smtClean="0"/>
            </a:br>
            <a:r>
              <a:rPr lang="en-US" b="1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Unknown substance is added to a test tube containing absolute ethanol</a:t>
            </a:r>
          </a:p>
          <a:p>
            <a:r>
              <a:rPr lang="en-US" dirty="0" smtClean="0"/>
              <a:t>Stopper test tube and shake vigorously</a:t>
            </a:r>
          </a:p>
          <a:p>
            <a:r>
              <a:rPr lang="en-US" dirty="0" smtClean="0"/>
              <a:t>Test tube then poured into test tube of water</a:t>
            </a:r>
          </a:p>
          <a:p>
            <a:r>
              <a:rPr lang="en-US" dirty="0" smtClean="0"/>
              <a:t>If lipids are present, a cloudy white suspension is formed</a:t>
            </a:r>
          </a:p>
          <a:p>
            <a:r>
              <a:rPr lang="en-US" dirty="0" smtClean="0"/>
              <a:t>No lipid present = colorless solution in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25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Presence of Lipids</a:t>
            </a:r>
            <a:endParaRPr lang="en-US" dirty="0"/>
          </a:p>
        </p:txBody>
      </p:sp>
      <p:pic>
        <p:nvPicPr>
          <p:cNvPr id="1026" name="Picture 2" descr="http://biology.unm.edu/ccouncil/Biology_124/Images/sudanIVtes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3930479" cy="451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59012"/>
            <a:ext cx="27241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325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Presence of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proteins have peptide bonds which contain nitrogen atoms</a:t>
            </a:r>
          </a:p>
          <a:p>
            <a:pPr lvl="1"/>
            <a:r>
              <a:rPr lang="en-US" dirty="0" smtClean="0"/>
              <a:t>These form a purple complex with copper (II) ions</a:t>
            </a:r>
          </a:p>
          <a:p>
            <a:r>
              <a:rPr lang="en-US" dirty="0" smtClean="0"/>
              <a:t>The reagent used for this test is called biuret reagent</a:t>
            </a:r>
          </a:p>
        </p:txBody>
      </p:sp>
    </p:spTree>
    <p:extLst>
      <p:ext uri="{BB962C8B-B14F-4D97-AF65-F5344CB8AC3E}">
        <p14:creationId xmlns:p14="http://schemas.microsoft.com/office/powerpoint/2010/main" val="270681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for Presence of Proteins</a:t>
            </a:r>
            <a:br>
              <a:rPr lang="en-US" dirty="0" smtClean="0"/>
            </a:br>
            <a:r>
              <a:rPr lang="en-US" b="1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biuret solution to unknown solution to be tested</a:t>
            </a:r>
          </a:p>
          <a:p>
            <a:r>
              <a:rPr lang="en-US" dirty="0" smtClean="0"/>
              <a:t>No heating required</a:t>
            </a:r>
          </a:p>
          <a:p>
            <a:r>
              <a:rPr lang="en-US" dirty="0" smtClean="0"/>
              <a:t>Purple color indicates that protein is present</a:t>
            </a:r>
          </a:p>
          <a:p>
            <a:pPr lvl="1"/>
            <a:r>
              <a:rPr lang="en-US" dirty="0" smtClean="0"/>
              <a:t>Develops slowly over several minutes</a:t>
            </a:r>
          </a:p>
        </p:txBody>
      </p:sp>
    </p:spTree>
    <p:extLst>
      <p:ext uri="{BB962C8B-B14F-4D97-AF65-F5344CB8AC3E}">
        <p14:creationId xmlns:p14="http://schemas.microsoft.com/office/powerpoint/2010/main" val="59655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Presence of Proteins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95400"/>
            <a:ext cx="2693393" cy="521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upload.wikimedia.org/wikipedia/commons/3/37/Biuret_Test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357745"/>
            <a:ext cx="2914650" cy="454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49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Pre-Lab: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Always wear protective eye goggles and gloves</a:t>
            </a:r>
          </a:p>
          <a:p>
            <a:r>
              <a:rPr lang="en-US" dirty="0" smtClean="0"/>
              <a:t>Wear aprons to protect your clothing from staining</a:t>
            </a:r>
          </a:p>
          <a:p>
            <a:r>
              <a:rPr lang="en-US" dirty="0" smtClean="0"/>
              <a:t>NEVER direct the open end of a test tube towards another person, including yourself</a:t>
            </a:r>
          </a:p>
          <a:p>
            <a:r>
              <a:rPr lang="en-US" dirty="0" smtClean="0"/>
              <a:t>Do not put anything from the lab in your mouth</a:t>
            </a:r>
          </a:p>
          <a:p>
            <a:r>
              <a:rPr lang="en-US" dirty="0" smtClean="0"/>
              <a:t>Use caution around heating plates</a:t>
            </a:r>
          </a:p>
          <a:p>
            <a:r>
              <a:rPr lang="en-US" dirty="0" smtClean="0"/>
              <a:t>Never reach across test tubes in a hot water bath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18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Pre-Lab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1.) What are 3 types of macromolecules? Give </a:t>
            </a:r>
            <a:r>
              <a:rPr lang="en-US" dirty="0"/>
              <a:t>the monomer and polymer names for each type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2.) </a:t>
            </a:r>
            <a:r>
              <a:rPr lang="en-US" dirty="0"/>
              <a:t>What are the reactions that </a:t>
            </a:r>
            <a:r>
              <a:rPr lang="en-US" dirty="0" smtClean="0"/>
              <a:t>make polymers called? When </a:t>
            </a:r>
            <a:r>
              <a:rPr lang="en-US" dirty="0"/>
              <a:t>are these reactions used in the body</a:t>
            </a:r>
            <a:r>
              <a:rPr lang="en-US" dirty="0" smtClean="0"/>
              <a:t>?</a:t>
            </a:r>
          </a:p>
          <a:p>
            <a:pPr marL="0" lvl="0" indent="0">
              <a:buNone/>
            </a:pPr>
            <a:r>
              <a:rPr lang="en-US" dirty="0" smtClean="0"/>
              <a:t>3.) What are the reactions that make monomers from polymers called? </a:t>
            </a:r>
            <a:r>
              <a:rPr lang="en-US" dirty="0"/>
              <a:t>When are these reactions used in the body?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10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for Presence of  Sugars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Reducing sugars are sugars that can carry out a process known as reduction, and become oxidized in the process</a:t>
            </a:r>
          </a:p>
          <a:p>
            <a:r>
              <a:rPr lang="en-US" dirty="0" smtClean="0"/>
              <a:t>Reducing sugars include all </a:t>
            </a:r>
            <a:r>
              <a:rPr lang="en-US" dirty="0" err="1" smtClean="0"/>
              <a:t>monosaccharides</a:t>
            </a:r>
            <a:r>
              <a:rPr lang="en-US" dirty="0"/>
              <a:t> </a:t>
            </a:r>
            <a:r>
              <a:rPr lang="en-US" dirty="0" smtClean="0"/>
              <a:t>(ex glucose) and some disaccharides (ex maltose)</a:t>
            </a:r>
          </a:p>
          <a:p>
            <a:pPr lvl="1"/>
            <a:r>
              <a:rPr lang="en-US" dirty="0" smtClean="0"/>
              <a:t>Only common </a:t>
            </a:r>
            <a:r>
              <a:rPr lang="en-US" dirty="0" err="1" smtClean="0"/>
              <a:t>nonreducing</a:t>
            </a:r>
            <a:r>
              <a:rPr lang="en-US" dirty="0" smtClean="0"/>
              <a:t> sugar is sucrose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6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Table 1.1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26639"/>
              </p:ext>
            </p:extLst>
          </p:nvPr>
        </p:nvGraphicFramePr>
        <p:xfrm>
          <a:off x="0" y="533401"/>
          <a:ext cx="9144001" cy="632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568"/>
                <a:gridCol w="1805033"/>
                <a:gridCol w="3962400"/>
                <a:gridCol w="2286000"/>
              </a:tblGrid>
              <a:tr h="8093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Sample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Test Used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Observation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Conclusion</a:t>
                      </a:r>
                      <a:endParaRPr lang="en-US" sz="1600" dirty="0"/>
                    </a:p>
                  </a:txBody>
                  <a:tcPr anchor="ctr"/>
                </a:tc>
              </a:tr>
              <a:tr h="444213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Control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Reducing sugar:</a:t>
                      </a:r>
                      <a:r>
                        <a:rPr lang="en-US" sz="1100" baseline="0" dirty="0" smtClean="0"/>
                        <a:t> Benedict’s test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793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Non-reducing sugar:</a:t>
                      </a:r>
                      <a:r>
                        <a:rPr lang="en-US" sz="1100" baseline="0" dirty="0" smtClean="0"/>
                        <a:t> Hydrolysis with </a:t>
                      </a:r>
                      <a:r>
                        <a:rPr lang="en-US" sz="1100" baseline="0" dirty="0" err="1" smtClean="0"/>
                        <a:t>HCl</a:t>
                      </a:r>
                      <a:r>
                        <a:rPr lang="en-US" sz="1100" baseline="0" dirty="0" smtClean="0"/>
                        <a:t>, neutralize with </a:t>
                      </a:r>
                      <a:r>
                        <a:rPr lang="en-US" sz="1100" baseline="0" dirty="0" err="1" smtClean="0"/>
                        <a:t>NaOH</a:t>
                      </a:r>
                      <a:r>
                        <a:rPr lang="en-US" sz="1100" baseline="0" dirty="0" smtClean="0"/>
                        <a:t>, and Benedict’s test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444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Starch:</a:t>
                      </a:r>
                      <a:r>
                        <a:rPr lang="en-US" sz="1100" baseline="0" dirty="0" smtClean="0"/>
                        <a:t> iodine in potassium iodide solution</a:t>
                      </a:r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63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Reducing sugar</a:t>
                      </a:r>
                      <a:r>
                        <a:rPr lang="en-US" sz="1100" baseline="0" dirty="0" smtClean="0"/>
                        <a:t> test</a:t>
                      </a:r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9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Non-reducing sugar test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9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Starch test</a:t>
                      </a:r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63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Reducing sugar</a:t>
                      </a:r>
                      <a:r>
                        <a:rPr lang="en-US" sz="1100" baseline="0" dirty="0" smtClean="0"/>
                        <a:t> test</a:t>
                      </a:r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9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Non-reducing sugar test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9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Starch test</a:t>
                      </a:r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63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Reducing sugar</a:t>
                      </a:r>
                      <a:r>
                        <a:rPr lang="en-US" sz="1100" baseline="0" dirty="0" smtClean="0"/>
                        <a:t> test</a:t>
                      </a:r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9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Non-reducing sugar test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319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Starch test</a:t>
                      </a:r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63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Reducing sugar</a:t>
                      </a:r>
                      <a:r>
                        <a:rPr lang="en-US" sz="1100" baseline="0" dirty="0" smtClean="0"/>
                        <a:t> test</a:t>
                      </a:r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9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Non-reducing sugar test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9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Starch test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11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Presence of Sugars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Benedict’s test</a:t>
            </a:r>
            <a:r>
              <a:rPr lang="en-US" dirty="0" smtClean="0"/>
              <a:t>: Benedict’s reagent contains copper(II) sulfate in an alkaline solution and has a distinctive blue color</a:t>
            </a:r>
          </a:p>
          <a:p>
            <a:r>
              <a:rPr lang="en-US" dirty="0" smtClean="0"/>
              <a:t>Reducing sugars will reduce soluble blue copper sulfate to insoluble red-brown copper oxide, which is seen as a precipitate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18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for Presence of Sugars  </a:t>
            </a:r>
            <a:r>
              <a:rPr lang="en-US" b="1" dirty="0" smtClean="0"/>
              <a:t>Procedure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Benedict’s reagent to the solution you are testing and heat it in a water bath </a:t>
            </a:r>
            <a:r>
              <a:rPr lang="en-GB" dirty="0"/>
              <a:t>(95</a:t>
            </a:r>
            <a:r>
              <a:rPr lang="en-GB" dirty="0" smtClean="0">
                <a:sym typeface="Symbol"/>
              </a:rPr>
              <a:t>C</a:t>
            </a:r>
            <a:r>
              <a:rPr lang="en-GB" dirty="0" smtClean="0"/>
              <a:t>) </a:t>
            </a:r>
          </a:p>
          <a:p>
            <a:r>
              <a:rPr lang="en-GB" dirty="0" smtClean="0"/>
              <a:t>If reducing sugar is present, solution will gradually turn through green, yellow, and orange to red-brown as precipitate is formed</a:t>
            </a:r>
          </a:p>
          <a:p>
            <a:r>
              <a:rPr lang="en-GB" dirty="0" smtClean="0"/>
              <a:t>As long as </a:t>
            </a:r>
            <a:r>
              <a:rPr lang="en-GB" b="1" dirty="0" smtClean="0"/>
              <a:t>excess</a:t>
            </a:r>
            <a:r>
              <a:rPr lang="en-GB" dirty="0" smtClean="0"/>
              <a:t> Benedict’s is used, the intensity of the red </a:t>
            </a:r>
            <a:r>
              <a:rPr lang="en-GB" dirty="0" err="1" smtClean="0"/>
              <a:t>color</a:t>
            </a:r>
            <a:r>
              <a:rPr lang="en-GB" dirty="0" smtClean="0"/>
              <a:t> is directly related to the concentration of the reducing sugar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55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Benedict’s Test</a:t>
            </a:r>
            <a:endParaRPr lang="en-US" dirty="0"/>
          </a:p>
        </p:txBody>
      </p:sp>
      <p:sp>
        <p:nvSpPr>
          <p:cNvPr id="4" name="AutoShape 2" descr="https://encrypted-tbn3.gstatic.com/images?q=tbn:ANd9GcS9ZHhtYD0i74tUrc_0r4QMOhP-66D16bMdREUHC6tbEg6g64h-J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5" descr="data:image/jpeg;base64,/9j/4AAQSkZJRgABAQAAAQABAAD/2wCEAAkGBxQTEhQUEhQUFRUXFxgVGBgYFxcYFxgXFBgXFxUUFxgYHCggGBwlHBQXITEhJSkrLi4uFx8zODMsNygtLisBCgoKDg0OGxAQGzIkHyQsLCwsLCwsLCwsLCwsLCwsLCwsLCwsLCwsLCwsLCwsLCwsLCwsLCwsLCwsLCwsLCwsLP/AABEIAMIBAwMBIgACEQEDEQH/xAAcAAAABwEBAAAAAAAAAAAAAAAAAQIDBAUGBwj/xABGEAABAwEFBQQGBwYFAwUAAAABAAIRAwQFEiExBkFRYZETInGBFDKSobHRBxUjQlLB8DNUYqLS4UNEU4KTFhdyNIOywvH/xAAaAQACAwEBAAAAAAAAAAAAAAABAgADBAUG/8QAKxEAAgIBBAEDBAEFAQAAAAAAAAECEQMEEiExE0FRYQUUIjJCFSNicaEk/9oADAMBAAIRAxEAPwDTU7E/F3QSi2ou9zaOJwgEEdBP5IrXXqNd3ahaOGShWus9wIqVHPEHI8xuCZu4UCuSPdjpaPBWAbhcC07pVddjgWUyOBB+Cs6OUysc0txcnwQ69EmYOZKZbQxAZkajLkk3hVqMktYXcxmFX3jarSKQdZ6UvxZgjdxVbixrJNosQGrnHzUixgQQdxHwWTNa93aUmDxAH/2WtuyhW7FnbYRWgYo0kaQmSYLIBltQgiBuz1UuiSRmMkp9hfB7Qhxmctw4IMaQDhzCRjDzKMFI+rqZJJJ4nNFYWPBOJxcDxEAeBVDeTr07Z/Yin2U90uA0hHmwUaKndjG95sz4p9tlacyM1T3U+2ZC0Po+DQZ6yrKnRqNqPJfLHaM4FLzZCUaII1yTDKTJiYR2vGGfZhrncCYCqbH6acZe1jSAMOQIJnMa+CKTbIXfdGTv0BvTr7Kw6e9Vtvp2h9H7IsZWiBOYBnidysKbXCkwPM1IGI5RO+EIxdNkbph1GkAZb8/CE5RZkQeKjWkY2FodBg5j4pxrHGnDTLtxOhPNH/QBu0Ma3RM0zwVdVoWuTie2J0EaJ+wUqujo6/BSXQxPYB580TiZSa1F5LcJGETiEZnhB3J6nTz0KrfZBHo+LUDLPolU6RfhBETqq+87FaHPaaddracjEzBmRvAdKk2mhVFMiiRjLye9w4AporlEYTrjYCe6Myd6juolgOHQCPBZS0Xfe5qZVCAT+JvSIWhuWlaGtc21Pa86ZDMcZO9PNV6gSJdnacM5Tr8z0UelTc71g2OeZU30ME4wYhpEcjB/JM2yymo2G1HU3bnNAJHkclSxxitZWtGTQfBqdsVka/1mQfBZ20bIWtxkW558QR/8VH/6OtzTlbD1crFH5FNp6Kwbh0CJZhmzdvj/ANafZlBHb8gH9v8AaJ1lqsZHrMxe9U+zm1FS0WhjMOUy48BxVj9JNgFarQdEksLQOcjTqtBstspTstHQCq/NxjT+Fa3OkVJDOztB32s6NqENHxV9RqDF3hlv8EqjZ2sBA35+aZr0GvBa7Q5ZGFS5W7HGK15UmyHVGg+M/BR7XedJlN1Rz+4ASSATkOSabsrQBEF48wfyU5lx0jTfTPeY4YTJ3IMhR2PayyPMCuOWIFvxV6LRLZAkZQRvneEdg2Ys1ETTo0weMSepVj2QEBCl2QhV6eZngoNa86VLuvcBqdJOfgry1UQRnpEKhvTZ9lZzXThyg5ZkckK55Ch2wWxtRuJhkaZiIVfbdoqFCqadSo5pgGC04c9MwFd2G7adNga0ZD38zxTv1VRe7G6mwvj1iATA01QaQxVUK7aje0ZDt4I5blNZL5kRH5iclOFIbh7koCTwSpUQp6tvpUfXcBGeeZ8YTNK+6NVzixzhHePd3KztF2Uqn7RrXZRpu8kxZ7ks7CTTpxIg66cNU0a9QOxipeLcHaN7zBJcRqA0EkwpNmd2jGvAlrswdDBU6y2JjRhYxobqR8ZG9SH0jEgCDpGiWkQp6tFzc2Cc8/DenKtRtNhLsh1VhG5JwhwLSJ5KLsJlK201Jx7uI6jSOspy777pTmYHP81fPuaic+xZ7ISqFzUmjKm3wgIuKoljFS1BrgDMOyGRIJ1zjRSKPgnhTCcI3JNvJCrvG0lojvEmQ2GkiYMSRp5pFW820Ws7UkE7gMyd6t8tFGtVBj8ntDo0kSikk+SGPtW3lBr8mVcjr3d3mnbv2roV6mFriHO0DhEnkVZnZ6yE50G9FJsVzWdhllNjSODYjzRaTIJtIcMIaMjr1Ajol1aOESBpyk9N6mluaRUp+MpKsNmKvHb6hROE0q5PNmAfzEKJZPpDo1HYRQeDulwzW5qWUOyeGu8QHfEKI65LPr6PTnjgaPgrYyguKFabZnTt/TbkaNXL+JvzQV0+5qMn7BnshGrLh7MG1mgq2ZgwnC0keqSASJ4cEeGd6epNndknS0cFkuQSstdXCQXYs8shKFJzJ72WR6xkrSOCcsxwvDiJA3QFdjb9QPoztC0VN8eQUyg55J7uUa6K1qtxGfDhuySOxKdrkF8DdnYQAN++NAlOJTnZuCN1N2WWu/h4qUEp7banDIU3eJmPcjq2skNhu7PunWSrdlhdIznNTH2UkAZZTJ4yZRUHRDNMq1Do09MlKa10iQAIz4zyU51KImRJIBIIGWZkxACffd+U4mcs8z4ZJXBhIBcUis5wGTcXRWtnuao4TAHiffknxcD/AMTff8lPFJg3JGbp16gJ7pzBGk7lENetMBrj5LVM2eqMdlgcDJJLiM+Gmie+oHzqzqfkp4ph3ozVlfUzxNiQdY18lMsjnYQHkTvLQQD5K3Nyubq5nU/JMtsLgcyzXmh45om5ECowTkVCe2qJgZbiP7q5fYzxb1PyTVSwET3vf+SnjkSzO2p1YiIfrM579yKxVK2ch44forQU7IWiJnmTJPMoGy80HBksr6BqZSBzn+ynkADPVF2BG9JfRKFSIRarYiM1Eq1Hie74Rnkp5omdClGkUNgbKelbagY9paZJbBjMATPWR0RUbTU8fEK2FIxEnjqkss0KOMiWiLQtBicMHqlueSpRB4Iy48PchtfuG0VFr7X7mGPf71BNWr97EFpRUPAdEzaKeLcB5IODom4oe0qfif1KJW/ox4oJdgdxb2WY0TxcsftXtO+y0RUFNrzjDIJIEEHOR4LKj6U6u6hTH+5y0xxSRVaZ1Z1WDkNyM1Sdywlyba1K7KjuyptcwjTFmDzWnu+3VHNBcGgkTlO/zTNOJEWoqO4I8buChvtUCckz9YO3Ae/5ob0Six7R3BLJcdyrfTXcAlm3Og+qI5f3U3INFiKjh/8AiM2h+4DoFV0ba4zmOiN9scN7eiO9Eosalqq6ZR5JunXeNA3oFW/WL+A6JH1g+fu9EryIm1l4286o3+5qMXpX/F7m/JUhtrp3dERtjuU+CDzJB2WXv1pW/H7m/JJdedf8Xub8lRPtzxqR0RutzgJyM8kFnsmwtjbKp1I6N+SArVOPuCpqdvcdSOOiNl4uJ1HRDzoOxlv2r+PwROxn9BQG13RJPuRstB3x0TLKDaTTj4fBN4nKA63HiI8EXpp1y6IPKibSY57kkPdwUY2o8uiAtPgl8yDtHnPfwSg93BM1qsCckGVJE5JlMG0dE8EeJ2ijOrwdyZFrPAKPIkHaTyDvTT8W4Jg2rOMkZtHgk8qDtYcvH3Si7R3BL9IEJHbjcm8iBtDxu4IJo1+RQU3omwxe37psBJ1FRnxIXMbKC4hrZJJAA4kkAfFdb20sLnWF7Q0k46cAZn1uSpPo82Vc2oa9ZhZgyY12WZ1dHJatyqypI0F0XH6PZ2M1e71zxcYMeWa1AEMAH6hN2nCGy4gQZVa69Kb8g5sBIrkrJOSiSbY9/Z1MGRa2QslZb0tLSMbic9IHyVxVt7WkxvyME5oq1+saBiz5b1HjutqK1qI3yys2hsNtqVGPsz3NbhzAdGZO8FXdw0LU1jhaqjHkjIAZjxcMj0Ui4bzZXOUiP1Ct6jG8YVc4yg6ki+MlJWiuu+nhxkkmcuWW9V1vttXHDGGN5iTG+FIF4Na5wPEpupebQO6QfIrNOaujXDDKroq8dpDszVETzHLRTa7a9WzktltXcRkTnqgy+t5TtjvgOdhIzKHlQz086uh64bNaGibRUDuAiT1CsqzJITgZkCEVYRGfilztuNlMF+RVX46qI7Js5arOYrWHy4PLSQDmYHGI5LYVbQNxHmVHfehEsIgTi90KlaqC9C3wSa4K+7HVjUcHglmeZ3eHFWdnszgSCZE5eEJLbYCplGrmrMeoU5P5EnicexyJbCYrY8BwRPNP13jIqNUc7VuY5IZc3jaoRRsoxd1pqOaC9rQXR3nQAJ6aKLaLttbaktqF4BIjENAcvHJWlWs85BpkwN+p3dU3RNQEggyMo8NVn+7yesUHYvclubVLAQQ14iZEiJzEKQxp1TNOuQIOpj3Kzs1fITELTiksnKFdorK9GqXtIcOyAOJsZk/dIdw5Kp2jq2prYpYgyNW6rSXjebGA4iANJ4Hcs9/1NTcSCcPiFtxYpS/KKtIqnkUezEtZa3z2ZrEtaXnN3qs9Y5rSbJ1rXiArNJZ+J0B3lxUqvf2AS1zjMjJhMg6jRKs20tP7wM+CtnhlJfryUxzxb7NAbN94ak6eKh3td9oqUiKDxSedHFsj+3ipF23o2qBhM743+auG1RvEeaxuFS5NKla4OLXxsze8kuNWqOLKkjoCPgqX6mvEH9naQfF3zXfqlbpzyCSLU0feb1Vy1FcUhdhwtlkvQCALVH/k75oLuBtzDvb1/ugp9yvgnjYZaZjwR4M07Rg5jPd0UkMRa5AipvOxOqUntaJJEALAV7otNLLsqmuUNn4LrQIjmk4RxK1YM88NqPqZNRpo5mm3VHK2MtmCBSqTM50ydREZhQWbO3hVJ+xc0fieQMvPNdiB4yhiI0Vr1k/4qhIaKK7dmO2U2bqWYS94LtYbp1Oq0T6ZKl9mlhoWKblN3I2wioqkY68blq4i4NDgTORz6FV7LsrB37OociMhxXQx5JxjOEKpYUnZuWtmo0c2ZcloeZNN/nA+JVrd2zVQEFzg2M4GZ6raGieSUykOOaLwRbuiPW5NtEFlmERwTVru5zhLSAeB0PyVwKXNAUQfvQmlhUlTRljNp2jKVLqqHVmfIgoWiw1CI7Ij1e9GfdEazoVr+wbvdHtfJCo1pHrjhv8AkqPsoK+y37mRkGXPU5DxMn3Kyu+7QwZmTv3dArd1Bv4gevySRTA3j3o4tJDG7QJ55TVMgPsjSCFWfVtZnqFrhwORWjYAEHEJ8mnjk/ZFW5mUfStOYwZb9/5oGhXIypu9wWqkJt3OVRk0MJpJgjJxdmWo3JWLw55DQN2pVqKECAFZYQiw8VdiwRxKookpNmbv25jWpkMcGuO46GPBYSvstbacjsi8cWkOHzXX4HBFhbzWvDmli4iZ8uFZHbZyWj6dTp4G0anea9jppSMLi31TGR7ozUahcFtqaUHjmRhjzK7KaowwZ6JAcOZWh6yXoir7X/IxuyuztWgHGqRLoyGfUrS+jGCM1OxhH2g3rFNuTcmasaUFSMta7przIOMeOfRQqtnqt1pvHkVuO0akufzVDxL0LdzMIKDvwu6FBbvFzQVf2/yN5GVthaQ0DmfinqtR25Znae/atns1WpSDcbHj1sxBdBkSsIfpPtv4KHsH+pbIxkUWqOtGq/gkmu/gsdsRtJbLbXwv7IUmjE8inB5NBxFTr4v+tTtFSm3AGtIiWyYIB4q3HCUp7F2UZ8scMd0nwaQVn8EO3esFadsLQDALfYCjjbS1cWewFc9NlRnjrcTV8nR2Vnp3tHLD3XtXWfUaHlsEgHugLa1q+YAKz5scsSuRp0+ohmvbfAfaPTlKs9Zbaq+K9Es7NwEzMtB+Kz9Xa21g/tB7DfkqFls6mPSzyK0dN7R6WypU5e5cttG19sDiBUHsN+SQ7bK2CPtR7Dfkh5lZb/T8ldo622o/l7ktxdG7qstYb4qOpMdizLRuGql2621W0XODiHATMBR50vQxeN3Rey7kmnl/AdQsbSvu0Fs9oZ8G/JKrXzXwg9px+635LP8A1LG/Rmn7OZrQ6py9yNj3b/yWFftBaR/ifyt+Sk3RftZ4djfMHLJo+ATQ1sZdISellBWzYvJmRHuTeJ/JV1gtb3ySfcFQ2vaCs2s9mMQCY7o06Kx6hJXTKNpr6lV/JNVHv4D3LKi/6xnvD2Qoz9o643t9kKr76HswbDXtc8nRKNV/BYuhtPXNQNJZBOfdzV7TvN5IGXRWfcrhkUGy0fVfuCFOrU/D+uqodpL5qUKYdTDZkDMT+azrtsrUGg4aXsn+pbtPjnljcUY82ox4pbZPk6J2joPcSGOqT6q59V25tLQ3u08xPqu4kcUqjt5aDqykfJ3zV702X2K3q8Xv/wAOgh797UvtTHqrL3dtLUeyS1oPKfmrex3k5+oAHn81z8mVRnsfZtxrdFSXRY4zHqo21DwPvS6TSU6bOUyTZGM9oeCNKNMolNrJZhdsmzZrUPA/zArldOzgnL9SusbWZ0bUP4CfgsXsPdvbWhuIdxnfdPLQdUYZFtcn6ESfR0rYe5vRbK2fXqd93HP1W9FTbV2b7cv3FgnxBI/Na11olZvbakTTa4bipoc//oUn8mT6lictO0vgx9qdLlHNlOu6YnnwT93Bj3gOJCvq9nLW4R6k4o3TpK9NHG8itnlp5liaiUlkpEOBjet3dTCe9ms1Z2YnNa0STw3DettZGYGgLjfVcMVt5O59FySe5tccGd25s57Km7g6OqxtobmCuhbVtLqBHAgrA1RIgrj1t+T2ehlcKI9ubn4gJmrkApltaHYTwaAVFqNlDI05cGxcR5N3sw3EynyCvbxE0qgGuEqt2Xs+Gi2d/wAFcVYgjkkcXycObW8yFkqd3PIqTUHcB5pFNoGScMdmRvxAjwXH43NdHXrhFbU3p25WyXAcUitkFL2Zoy8nctOmTb4KdTxCzVWOjhaAsle1nBtFSeK2bHwspfR+3LuMfJbM6lGKcWcq0+yJTpZnwKh1WqfTfJnkVBqOXPbb5YSNQH2rfFbW6rGc3dFjLEMVZsazoukWMANA5Lp4IOSRW5UZ3bGx/ZtnTF+RWFrvyhb/AG7E2fLUOn3Fc9stA1Dhac+a9R9Oe3EoxXJ536iv726XXAd6swilzptd1JTdKr3Fpbxs7B2YcwVCLKynIJGCoJk844c1Utu7Leug8c2rowyzY+rNFcNKabYC1tnszQ2IVNsvZIpgnctEHLyOaD8smz1Wnf8AaivgKmxw9V3VPds6MwEdJwKfbRaVIN+g7IJqlBT/AEVqCf8AP3BwYi9bL2pcw+q8Z5wndn9nWUWkMBE5k7zwVvdrmlxa4AyR4wtfSu9gAXLxRyZLV8GmTjH0M1RsOSVaLra9pa8SFpvQmIVbNTaC5xgASSTAAGpJ3Ba8eOUeiiTT7OeVdhaBMtL2+BB+Km09m2gRjeR5LYmlRktxiWuDXDEJDnAFrSNxIIIHMJZsLJic9Y3+MLctXqoqlIxy0Gmm7lCzLWO6KdP1WAc9581L7JX/ANXN4ovq1o3rLJ5Zct2a4xhFVFUjPVrI14IcJGhWbtexVN0lj3M5ZEe9b200KNMA1KjWA6YnATGuvBOsu9jph4MaxnEgOExyIPmEmzIy+GZw/V0cyGwnGsY5NCnWHYuhTIc7E8/xHLoF0H6qHFF9VD8SGzJ6Dy1U5KmzPCyACAlts+5X/wBVAbwi+rP4gh48nZTvRibw2bxHFSdhk5jUeXBRjs3WOjme8LcvpUw8UzVph50biGLOSMvI9CnjdxmJEn8tfiFVLS7nbiaI6ycVSZz4bJOP7SqAP4R+ZVxYroZSaGsH5k+K1P1WeSQbtPJWRxOCqKK555ZP2ZSsoBV177NCt3muLHDeBIPiFrPq88kzaWtpx2lRjJmMTgJjXVWVJqmiptHO6uytrHq9m4ccRaehCiu2Qtj9ezZ/uJ+AXVfRTEyIMQZEGchnzkdUHWUgjTPIZ65TlxyB6JFp4L+INz9zC3Fsb2BxPfjfx0A8AtF6HCuTZncEg2M8FfF1wkI0Zy8rpbVYWukA7xuWJtGxlopPxUSx411wldWdZSP1uUaiGVB3HNeJjuuBzgHdyIPgQtWHV5MX6mfPpceX9jnLLvtX3qJnxHzUqlszXqHvhtNu/OXHpkF0EWKPuo205kDcYPIwDB8iD5rXP6xmlGujDj+jaeEtxSWa78DQ0blJbZVZigeCWKa5Tm2dZRpcFC+w1G+pmOBQoVajfWa4eU/BaBrOSBpKLjoLZQmu/wDCehQV72J4II2wHEdotpHWatTLHauaT/4giV2CzX5Sc0OFRkEAg4hvC8sWh7nGXEuMbzKaFF34T0Tx00Uu+Rpzd9HrNt6U91RntBFWt9J7SC9pa4FpEjMOEELyb2TuBRjGNMXvTeH5E3fB6YFkd3T2tMvLXl5kjFUio2kRGcAVnjj3WcEmndzgHDHTkgDJzfVD8fZfs8OEy6e7GQyMlebBUqcX9SlC01vx1Ork3jfuSz1PdTOyDi5wc44ROKSAGNGGYGUg7grEWocfevJIt1f/AFKvtP8Amli8rSNKtYf73/NDxfJNx6ltuIvFSmROB1MguLYDi12Jrg10ZtzEZ5ZiM6/0GqBAqtkhoc7NubW2cF7WtETNF2WQGIeC82tvm1DSvX/5H/NON2gtm60V/bd81PFJepNyPRZsbw0RgbEjJ9Q4Xdz7dsjN/dOWWupl0w6V1VYjtIGJxjFnLgAKmI0z3hhyyxZk45XAm7SWwf5it7RTjdq7cNLRW6pHhnd2FSXsephaOaHb815fbtneH7zV93ySm7b3iP8AM1OjfzCPhl7kckejKtB5c4AswPrU6xJnGDTNM4QIg50hDpEToYzh/VrxEPaR2bA9pLwKj2vl5cc8nNAbOeQiCMlwRu3t5D/Mv9ln9Kcb9Il4j/HPsM/pR8cwJo9AWOxOa5jy4S186uMUzTe3shO4Oc088AOoCtXWnmvN7fpKvEf4w82N+SWPpOvH/Ub/AMYQeKTCmj0YLVzCiWthe9jsZaGteDhMOOPBv4d34Lz+36ULw/FTP/thLH0p2/jS/wCP+6nimHcmdsq3YZAHZ4GuaWy50uaypTexjhEAMFMhpz13SZjtuqrjc51RgJjDBPddgtDHVW90HEe2ZkST9n6xyXHm/Stbt4o+wf6ksfSxbPwUfZd80dmQFxO7XWHU2unC2XYgxriWsGFoIBIGpaXaDNx8TOFpXn5n0t2sf4dE+TvmnB9L1q/0qX83zS+OYd0Tu1oql7XN7veaW5jEMwRmN45Kndd9TWWSGva0GpUeWYmYSRUc3GZMCDoJzOi5IPpftH+hS6uS2/TDX32en7R+SZQyIFxOrUrseGuBLSe7hbJwgCpjfT7rQA1w7phuh03KRY7OWPxkNDi77pcYaKbWYAXajE0HyGmg5H/3hq/u7PbP9KH/AHfq/u7f+Q/0oOEyXE7abUUPS1xL/u9U/dx/yH+lKH0uu/d/5/7JPHk9g2jtjbUj9JXF2fTAd9n/AJ/7JwfTEP3Y+3/ZMoTBaOx+mILj4+mNv7u72x8kEdkwWjmzWAEKyoMyVdCcFcjeo+R2yy7MI+yCq/TTxTgtZjVSmCiw7EIuyCqG3g7NOMtTiNVYschHNFmKI5JQohUrrxIKd9PMKOEkg7ky37ERrnwhF2AVYbUQEx9YuSq2OkW5s7U02iFCbbHYZkJg293JDaxqLr0cckBZhyVTTvF29P8ApZUdoWif2A5IzZxyVULxM8k/StZIJ0hR2MosmCzjkiNnHJVr7xcOCKneJnNGnRNpYigOSP0cclDFrKZfeR5IK2LRYOsw5JPo45dFDbbySkOvEhT8mEnejjkjNnHAdFXMvIk6KS22e5T8l2Ad9HHAIGzDgOih1rwjRHZ7dicBESUyjJitpEk2Yck2bO3gEi32vA4huY56qN9YngjskgKSJTrM3gEXozeASG2zei9LCSpDjvoreARiyN4BNC3cksWwKLcuwNCxZh+EdEaR6WP0UE1kobSXBGCjJSAI4pzl+vCU44ZeSPCJlJfEe5PdhIEp5tWAAmSiV5Q0BP2XXNMKRZmb0JdDR7JL5hRFIqHL9b1HKriX+g4KmUJsoIkwWxbApU5freotPVSXuySSCRgpFGpAKjEoSmasNinuSWIiUbUQN2yQBlCiVFKDjryUWoEI9iTXAqmUVQpIciLk9cib/wAaDp6qQ1yjU9VIEJZD4+hmqjsxhw8UVbVIBhPEqn2x62Ol5TCMlEi3bFHmaIQjpnRKKrNK5QhGAglBygaBKCPEf0UEAklKcggqikSEmqMh4okEV2REE/mkoILQVAT7PV80EFAx7Q4dOnwKaQQSGhgKCCCgBdLXr8E5u8vmggg+xl0MIIIJhQI2okEGFdkkaBRn70EEESXQ0iQQVhnFU9U+UEErLsfQzU1SEEEyKZdgQQQUAPU0ooIJH2ao/qJRhEgoKg0EEEBj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99" y="3402444"/>
            <a:ext cx="4433887" cy="3321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http://brilliantbiologystudent.weebly.com/uploads/1/4/8/3/14836282/44628.jpg?5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9" y="1080655"/>
            <a:ext cx="6110286" cy="215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32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Presence of Sugars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Sucrose is a non-reducing sugar, and will NOT yield a pos. Benedict’s test</a:t>
            </a:r>
          </a:p>
          <a:p>
            <a:r>
              <a:rPr lang="en-US" dirty="0" smtClean="0"/>
              <a:t>To test for non-reducing sugars, the disaccharide is first broken down into </a:t>
            </a:r>
            <a:r>
              <a:rPr lang="en-US" dirty="0" err="1" smtClean="0"/>
              <a:t>monosaccharides</a:t>
            </a:r>
            <a:r>
              <a:rPr lang="en-US" dirty="0" smtClean="0"/>
              <a:t> (</a:t>
            </a:r>
            <a:r>
              <a:rPr lang="en-US" b="1" dirty="0" smtClean="0"/>
              <a:t>what chemical process is this?)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89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Presence of Sugars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Sucrose is a non-reducing sugar, and will NOT yield a pos. Benedict’s test</a:t>
            </a:r>
          </a:p>
          <a:p>
            <a:r>
              <a:rPr lang="en-US" dirty="0" smtClean="0"/>
              <a:t>To test for non-reducing sugars, the disaccharide is first broken down into </a:t>
            </a:r>
            <a:r>
              <a:rPr lang="en-US" dirty="0" err="1" smtClean="0"/>
              <a:t>monosaccharides</a:t>
            </a:r>
            <a:r>
              <a:rPr lang="en-US" dirty="0" smtClean="0"/>
              <a:t> (</a:t>
            </a:r>
            <a:r>
              <a:rPr lang="en-US" b="1" dirty="0" smtClean="0"/>
              <a:t>what chemical process is this?)   HYDROLYSIS!</a:t>
            </a:r>
          </a:p>
          <a:p>
            <a:pPr lvl="1"/>
            <a:r>
              <a:rPr lang="en-US" dirty="0" smtClean="0"/>
              <a:t>This is accomplished with </a:t>
            </a:r>
            <a:r>
              <a:rPr lang="en-US" dirty="0" err="1" smtClean="0"/>
              <a:t>HCl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44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for Presence of Non-reducing Sugars : </a:t>
            </a:r>
            <a:r>
              <a:rPr lang="en-US" b="1" dirty="0" smtClean="0"/>
              <a:t>Procedure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Only conclusive AFTER a negative Benedict’s test</a:t>
            </a:r>
          </a:p>
          <a:p>
            <a:r>
              <a:rPr lang="en-US" dirty="0" smtClean="0"/>
              <a:t>Heat sugar solution with </a:t>
            </a:r>
            <a:r>
              <a:rPr lang="en-US" dirty="0" err="1" smtClean="0"/>
              <a:t>HCl</a:t>
            </a:r>
            <a:endParaRPr lang="en-US" dirty="0" smtClean="0"/>
          </a:p>
          <a:p>
            <a:r>
              <a:rPr lang="en-US" dirty="0" smtClean="0"/>
              <a:t>Neutralize solution with alkali (ex </a:t>
            </a:r>
            <a:r>
              <a:rPr lang="en-US" dirty="0" err="1" smtClean="0"/>
              <a:t>NaOH</a:t>
            </a:r>
            <a:r>
              <a:rPr lang="en-US" dirty="0" smtClean="0"/>
              <a:t>)</a:t>
            </a:r>
          </a:p>
          <a:p>
            <a:r>
              <a:rPr lang="en-US" dirty="0" smtClean="0"/>
              <a:t>Add Benedict’s reagent and heat in hot water bath</a:t>
            </a:r>
          </a:p>
          <a:p>
            <a:r>
              <a:rPr lang="en-US" dirty="0" smtClean="0"/>
              <a:t>If there is a color change and precipitate, there is a non-reducing sugar present in original solution</a:t>
            </a:r>
          </a:p>
          <a:p>
            <a:r>
              <a:rPr lang="en-US" dirty="0" smtClean="0"/>
              <a:t>If both a reducing and </a:t>
            </a:r>
            <a:r>
              <a:rPr lang="en-US" dirty="0" err="1" smtClean="0"/>
              <a:t>nonreducing</a:t>
            </a:r>
            <a:r>
              <a:rPr lang="en-US" dirty="0" smtClean="0"/>
              <a:t> sugar are present, the precipitate obtained will be heavier than the one obtained in the Benedict’s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3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Presence of Starch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Starch molecules tend to curl </a:t>
            </a:r>
            <a:r>
              <a:rPr lang="en-US" dirty="0"/>
              <a:t>u</a:t>
            </a:r>
            <a:r>
              <a:rPr lang="en-US" dirty="0" smtClean="0"/>
              <a:t>p into long spirals</a:t>
            </a:r>
          </a:p>
          <a:p>
            <a:r>
              <a:rPr lang="en-US" dirty="0" smtClean="0"/>
              <a:t>The hole that runs down the middle of the spiral is just the right size for iodine molecules to fit into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20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200</TotalTime>
  <Words>760</Words>
  <Application>Microsoft Office PowerPoint</Application>
  <PresentationFormat>On-screen Show (4:3)</PresentationFormat>
  <Paragraphs>94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Symbol</vt:lpstr>
      <vt:lpstr>Office Theme</vt:lpstr>
      <vt:lpstr>Macromolecule Tests</vt:lpstr>
      <vt:lpstr>Testing for Presence of  Sugars</vt:lpstr>
      <vt:lpstr>Testing for Presence of Sugars</vt:lpstr>
      <vt:lpstr>Testing for Presence of Sugars  Procedure</vt:lpstr>
      <vt:lpstr>Benedict’s Test</vt:lpstr>
      <vt:lpstr>Testing for Presence of Sugars</vt:lpstr>
      <vt:lpstr>Testing for Presence of Sugars</vt:lpstr>
      <vt:lpstr>Testing for Presence of Non-reducing Sugars : Procedure</vt:lpstr>
      <vt:lpstr>Testing for Presence of Starch</vt:lpstr>
      <vt:lpstr>Testing for Presence of Starch Procedure</vt:lpstr>
      <vt:lpstr>Iodide Test</vt:lpstr>
      <vt:lpstr>Testing for Presence of Lipids</vt:lpstr>
      <vt:lpstr>Testing for Presence of Lipids Procedure</vt:lpstr>
      <vt:lpstr>Testing for Presence of Lipids</vt:lpstr>
      <vt:lpstr>Testing for Presence of Proteins</vt:lpstr>
      <vt:lpstr>Testing for Presence of Proteins Procedure</vt:lpstr>
      <vt:lpstr>Testing for Presence of Proteins</vt:lpstr>
      <vt:lpstr>Pre-Lab: Safety</vt:lpstr>
      <vt:lpstr>Pre-Lab Questions</vt:lpstr>
      <vt:lpstr>Table 1.1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Macromolecule Tests</dc:title>
  <dc:creator>Hoke, Jordan</dc:creator>
  <cp:lastModifiedBy>Rebecca Carlson</cp:lastModifiedBy>
  <cp:revision>13</cp:revision>
  <dcterms:created xsi:type="dcterms:W3CDTF">2013-11-05T14:20:15Z</dcterms:created>
  <dcterms:modified xsi:type="dcterms:W3CDTF">2014-11-28T02:11:41Z</dcterms:modified>
</cp:coreProperties>
</file>